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4"/>
  </p:sldMasterIdLst>
  <p:notesMasterIdLst>
    <p:notesMasterId r:id="rId34"/>
  </p:notesMasterIdLst>
  <p:sldIdLst>
    <p:sldId id="256" r:id="rId5"/>
    <p:sldId id="285" r:id="rId6"/>
    <p:sldId id="302" r:id="rId7"/>
    <p:sldId id="283" r:id="rId8"/>
    <p:sldId id="316" r:id="rId9"/>
    <p:sldId id="317" r:id="rId10"/>
    <p:sldId id="318" r:id="rId11"/>
    <p:sldId id="284" r:id="rId12"/>
    <p:sldId id="257" r:id="rId13"/>
    <p:sldId id="261" r:id="rId14"/>
    <p:sldId id="303" r:id="rId15"/>
    <p:sldId id="305" r:id="rId16"/>
    <p:sldId id="319" r:id="rId17"/>
    <p:sldId id="320" r:id="rId18"/>
    <p:sldId id="321" r:id="rId19"/>
    <p:sldId id="281" r:id="rId20"/>
    <p:sldId id="286" r:id="rId21"/>
    <p:sldId id="310" r:id="rId22"/>
    <p:sldId id="322" r:id="rId23"/>
    <p:sldId id="314" r:id="rId24"/>
    <p:sldId id="267" r:id="rId25"/>
    <p:sldId id="323" r:id="rId26"/>
    <p:sldId id="325" r:id="rId27"/>
    <p:sldId id="329" r:id="rId28"/>
    <p:sldId id="327" r:id="rId29"/>
    <p:sldId id="328" r:id="rId30"/>
    <p:sldId id="308" r:id="rId31"/>
    <p:sldId id="309" r:id="rId32"/>
    <p:sldId id="30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C5F59-26E3-4EC5-A571-4B3E6B818849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6B2DA-CA6C-4DAB-96C2-B6DFC8089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6B2DA-CA6C-4DAB-96C2-B6DFC80894B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6B2DA-CA6C-4DAB-96C2-B6DFC80894B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E840-ACCD-4F3C-B222-E9F38E34B52A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0EC0-A3FE-48ED-8DD1-C114B70EA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E840-ACCD-4F3C-B222-E9F38E34B52A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0EC0-A3FE-48ED-8DD1-C114B70EA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E840-ACCD-4F3C-B222-E9F38E34B52A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0EC0-A3FE-48ED-8DD1-C114B70EA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E840-ACCD-4F3C-B222-E9F38E34B52A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0EC0-A3FE-48ED-8DD1-C114B70EA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E840-ACCD-4F3C-B222-E9F38E34B52A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0EC0-A3FE-48ED-8DD1-C114B70EA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E840-ACCD-4F3C-B222-E9F38E34B52A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0EC0-A3FE-48ED-8DD1-C114B70EA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E840-ACCD-4F3C-B222-E9F38E34B52A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0EC0-A3FE-48ED-8DD1-C114B70EA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E840-ACCD-4F3C-B222-E9F38E34B52A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0EC0-A3FE-48ED-8DD1-C114B70EA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E840-ACCD-4F3C-B222-E9F38E34B52A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0EC0-A3FE-48ED-8DD1-C114B70EA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E840-ACCD-4F3C-B222-E9F38E34B52A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0EC0-A3FE-48ED-8DD1-C114B70EA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E840-ACCD-4F3C-B222-E9F38E34B52A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0EC0-A3FE-48ED-8DD1-C114B70EA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E840-ACCD-4F3C-B222-E9F38E34B52A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0EC0-A3FE-48ED-8DD1-C114B70EA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8E840-ACCD-4F3C-B222-E9F38E34B52A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70EC0-A3FE-48ED-8DD1-C114B70EA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Good News: Bridging the Gap through Evangelism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One8 Network: 2011 Boot Camp, August 8-9, Hernando, Mississippi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POOR DEFINITION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3763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0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t="14769" b="13846"/>
          <a:stretch>
            <a:fillRect/>
          </a:stretch>
        </p:blipFill>
        <p:spPr bwMode="auto">
          <a:xfrm>
            <a:off x="2362200" y="2614246"/>
            <a:ext cx="4343400" cy="271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t="16308" b="17231"/>
          <a:stretch>
            <a:fillRect/>
          </a:stretch>
        </p:blipFill>
        <p:spPr bwMode="auto">
          <a:xfrm>
            <a:off x="4800600" y="4267200"/>
            <a:ext cx="30956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6667" r="16667"/>
          <a:stretch>
            <a:fillRect/>
          </a:stretch>
        </p:blipFill>
        <p:spPr bwMode="auto">
          <a:xfrm>
            <a:off x="762000" y="4724400"/>
            <a:ext cx="121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It </a:t>
            </a:r>
            <a:r>
              <a:rPr lang="en-US" dirty="0" smtClean="0"/>
              <a:t>Is </a:t>
            </a:r>
            <a:r>
              <a:rPr lang="en-US" dirty="0" smtClean="0"/>
              <a:t>About Planting Churches…</a:t>
            </a:r>
            <a:endParaRPr lang="en-US" dirty="0"/>
          </a:p>
        </p:txBody>
      </p:sp>
      <p:pic>
        <p:nvPicPr>
          <p:cNvPr id="4" name="Picture 1026" descr="C:\Documents and Settings\jdpayne\My Documents\My Pictures\Inflatable church 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19200"/>
            <a:ext cx="4038600" cy="3892627"/>
          </a:xfrm>
          <a:prstGeom prst="rect">
            <a:avLst/>
          </a:prstGeom>
          <a:noFill/>
        </p:spPr>
      </p:pic>
      <p:pic>
        <p:nvPicPr>
          <p:cNvPr id="5" name="Picture 3" descr="C:\Documents and Settings\jdpayne\My Documents\My Pictures\Inflatable Church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295400"/>
            <a:ext cx="3352800" cy="318723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b="12500"/>
          <a:stretch>
            <a:fillRect/>
          </a:stretch>
        </p:blipFill>
        <p:spPr bwMode="auto">
          <a:xfrm>
            <a:off x="2819400" y="472440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 smtClean="0"/>
              <a:t>Is </a:t>
            </a:r>
            <a:r>
              <a:rPr lang="en-US" dirty="0" smtClean="0"/>
              <a:t>About Making Disciples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8000" b="18000"/>
          <a:stretch>
            <a:fillRect/>
          </a:stretch>
        </p:blipFill>
        <p:spPr bwMode="auto">
          <a:xfrm>
            <a:off x="1981200" y="2057400"/>
            <a:ext cx="48577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563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Biblical Church Planting Is </a:t>
            </a:r>
            <a:r>
              <a:rPr kumimoji="0" lang="en-US" sz="4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Evangelism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That Results In New Churches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So, If It Is </a:t>
            </a:r>
            <a:r>
              <a:rPr lang="en-US" b="1" dirty="0" smtClean="0"/>
              <a:t>About Making </a:t>
            </a:r>
            <a:r>
              <a:rPr lang="en-US" b="1" dirty="0" smtClean="0"/>
              <a:t>Disciples…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563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Then What Are We Planting?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Documents and Settings\jpayne\My Documents\My Pictures\Sinne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4962525" cy="4332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AutoShape 2"/>
          <p:cNvSpPr>
            <a:spLocks noChangeArrowheads="1"/>
          </p:cNvSpPr>
          <p:nvPr/>
        </p:nvSpPr>
        <p:spPr bwMode="gray">
          <a:xfrm>
            <a:off x="5562600" y="2286000"/>
            <a:ext cx="2819400" cy="2895600"/>
          </a:xfrm>
          <a:prstGeom prst="chevron">
            <a:avLst>
              <a:gd name="adj" fmla="val 16468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9011" name="AutoShape 3"/>
          <p:cNvSpPr>
            <a:spLocks noChangeArrowheads="1"/>
          </p:cNvSpPr>
          <p:nvPr/>
        </p:nvSpPr>
        <p:spPr bwMode="gray">
          <a:xfrm>
            <a:off x="3200400" y="2286000"/>
            <a:ext cx="2971800" cy="2895600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9012" name="AutoShape 4"/>
          <p:cNvSpPr>
            <a:spLocks noChangeArrowheads="1"/>
          </p:cNvSpPr>
          <p:nvPr/>
        </p:nvSpPr>
        <p:spPr bwMode="gray">
          <a:xfrm>
            <a:off x="838200" y="2286000"/>
            <a:ext cx="2971800" cy="2895600"/>
          </a:xfrm>
          <a:prstGeom prst="chevron">
            <a:avLst>
              <a:gd name="adj" fmla="val 17842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9013" name="AutoShape 5"/>
          <p:cNvSpPr>
            <a:spLocks noChangeArrowheads="1"/>
          </p:cNvSpPr>
          <p:nvPr/>
        </p:nvSpPr>
        <p:spPr bwMode="gray">
          <a:xfrm>
            <a:off x="609600" y="1447800"/>
            <a:ext cx="2743200" cy="574675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400" b="1" dirty="0"/>
              <a:t>Kingdom Confession</a:t>
            </a:r>
          </a:p>
        </p:txBody>
      </p:sp>
      <p:sp>
        <p:nvSpPr>
          <p:cNvPr id="299014" name="AutoShape 6"/>
          <p:cNvSpPr>
            <a:spLocks noChangeArrowheads="1"/>
          </p:cNvSpPr>
          <p:nvPr/>
        </p:nvSpPr>
        <p:spPr bwMode="gray">
          <a:xfrm>
            <a:off x="3505200" y="1447800"/>
            <a:ext cx="20574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/>
              <a:t>Kingdom Ethic</a:t>
            </a:r>
          </a:p>
        </p:txBody>
      </p:sp>
      <p:sp>
        <p:nvSpPr>
          <p:cNvPr id="299015" name="AutoShape 7"/>
          <p:cNvSpPr>
            <a:spLocks noChangeArrowheads="1"/>
          </p:cNvSpPr>
          <p:nvPr/>
        </p:nvSpPr>
        <p:spPr bwMode="gray">
          <a:xfrm>
            <a:off x="5638800" y="1447800"/>
            <a:ext cx="3276600" cy="609600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en-US" sz="1600" b="1"/>
          </a:p>
        </p:txBody>
      </p:sp>
      <p:sp>
        <p:nvSpPr>
          <p:cNvPr id="299016" name="Text Box 8"/>
          <p:cNvSpPr txBox="1">
            <a:spLocks noChangeArrowheads="1"/>
          </p:cNvSpPr>
          <p:nvPr/>
        </p:nvSpPr>
        <p:spPr bwMode="auto">
          <a:xfrm>
            <a:off x="1524000" y="3124200"/>
            <a:ext cx="1752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Matt 16:13-19</a:t>
            </a:r>
          </a:p>
        </p:txBody>
      </p:sp>
      <p:sp>
        <p:nvSpPr>
          <p:cNvPr id="299017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What are we planting?</a:t>
            </a:r>
          </a:p>
        </p:txBody>
      </p:sp>
      <p:sp>
        <p:nvSpPr>
          <p:cNvPr id="299018" name="Text Box 10"/>
          <p:cNvSpPr txBox="1">
            <a:spLocks noChangeArrowheads="1"/>
          </p:cNvSpPr>
          <p:nvPr/>
        </p:nvSpPr>
        <p:spPr bwMode="auto">
          <a:xfrm>
            <a:off x="1600200" y="5715000"/>
            <a:ext cx="5791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/>
              <a:t>Kingdom Citizens</a:t>
            </a:r>
          </a:p>
        </p:txBody>
      </p:sp>
      <p:sp>
        <p:nvSpPr>
          <p:cNvPr id="299019" name="Text Box 11"/>
          <p:cNvSpPr txBox="1">
            <a:spLocks noChangeArrowheads="1"/>
          </p:cNvSpPr>
          <p:nvPr/>
        </p:nvSpPr>
        <p:spPr bwMode="auto">
          <a:xfrm>
            <a:off x="3886200" y="2768600"/>
            <a:ext cx="1905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Matt 18:15-20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Matt 22:37-40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Matt 28:18-20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“one another” passages</a:t>
            </a:r>
          </a:p>
        </p:txBody>
      </p:sp>
      <p:sp>
        <p:nvSpPr>
          <p:cNvPr id="299020" name="Text Box 12"/>
          <p:cNvSpPr txBox="1">
            <a:spLocks noChangeArrowheads="1"/>
          </p:cNvSpPr>
          <p:nvPr/>
        </p:nvSpPr>
        <p:spPr bwMode="auto">
          <a:xfrm>
            <a:off x="5791200" y="1524001"/>
            <a:ext cx="2971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Kingdom Commission</a:t>
            </a:r>
          </a:p>
        </p:txBody>
      </p:sp>
      <p:sp>
        <p:nvSpPr>
          <p:cNvPr id="299021" name="Text Box 13"/>
          <p:cNvSpPr txBox="1">
            <a:spLocks noChangeArrowheads="1"/>
          </p:cNvSpPr>
          <p:nvPr/>
        </p:nvSpPr>
        <p:spPr bwMode="auto">
          <a:xfrm>
            <a:off x="6324600" y="3138488"/>
            <a:ext cx="1752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Matt 28:18-20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AutoShape 2"/>
          <p:cNvSpPr>
            <a:spLocks noChangeArrowheads="1"/>
          </p:cNvSpPr>
          <p:nvPr/>
        </p:nvSpPr>
        <p:spPr bwMode="gray">
          <a:xfrm rot="-5400000">
            <a:off x="3009900" y="2628900"/>
            <a:ext cx="2971800" cy="2895600"/>
          </a:xfrm>
          <a:prstGeom prst="chevron">
            <a:avLst>
              <a:gd name="adj" fmla="val 2121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</a:t>
            </a:r>
            <a:r>
              <a:rPr lang="en-US" b="1" dirty="0" smtClean="0"/>
              <a:t>Are We Planting</a:t>
            </a:r>
            <a:r>
              <a:rPr lang="en-US" b="1" dirty="0"/>
              <a:t>?</a:t>
            </a:r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1600200" y="5715000"/>
            <a:ext cx="579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/>
              <a:t>Kingdom Citizens</a:t>
            </a:r>
          </a:p>
        </p:txBody>
      </p:sp>
      <p:sp>
        <p:nvSpPr>
          <p:cNvPr id="300037" name="Text Box 5"/>
          <p:cNvSpPr txBox="1">
            <a:spLocks noChangeArrowheads="1"/>
          </p:cNvSpPr>
          <p:nvPr/>
        </p:nvSpPr>
        <p:spPr bwMode="auto">
          <a:xfrm>
            <a:off x="1676400" y="1447800"/>
            <a:ext cx="5791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/>
              <a:t>Kingdom Communities (i.e., local churches)</a:t>
            </a:r>
          </a:p>
        </p:txBody>
      </p:sp>
      <p:sp>
        <p:nvSpPr>
          <p:cNvPr id="300038" name="Text Box 6"/>
          <p:cNvSpPr txBox="1">
            <a:spLocks noChangeArrowheads="1"/>
          </p:cNvSpPr>
          <p:nvPr/>
        </p:nvSpPr>
        <p:spPr bwMode="auto">
          <a:xfrm>
            <a:off x="3276600" y="3200400"/>
            <a:ext cx="2438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Live According to the Kingdom Ethic in Relation to God, other Kingdom Citizens, and the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FEW MISSIONARIES FOR THE TASK</a:t>
            </a:r>
            <a:endParaRPr lang="en-US" b="1" dirty="0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 cstate="print"/>
          <a:srcRect l="1923" r="1923"/>
          <a:stretch>
            <a:fillRect/>
          </a:stretch>
        </p:blipFill>
        <p:spPr bwMode="auto">
          <a:xfrm>
            <a:off x="2514600" y="2133600"/>
            <a:ext cx="3810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Which Would You Desire?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2362201" y="1800285"/>
            <a:ext cx="47244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10/100%</a:t>
            </a:r>
          </a:p>
          <a:p>
            <a:pPr algn="ctr"/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Or</a:t>
            </a:r>
          </a:p>
          <a:p>
            <a:pPr algn="ctr"/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100/10%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THE DOWN SHIFT</a:t>
            </a:r>
            <a:endParaRPr lang="en-US" sz="5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3559" t="6780" r="15254"/>
          <a:stretch>
            <a:fillRect/>
          </a:stretch>
        </p:blipFill>
        <p:spPr bwMode="auto">
          <a:xfrm>
            <a:off x="2819400" y="1600200"/>
            <a:ext cx="3200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HOW CAN WE CHANGE REALITY?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2308" r="13846"/>
          <a:stretch>
            <a:fillRect/>
          </a:stretch>
        </p:blipFill>
        <p:spPr bwMode="auto">
          <a:xfrm>
            <a:off x="838200" y="1600200"/>
            <a:ext cx="2286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&quot;No&quot; Symbol 4"/>
          <p:cNvSpPr/>
          <p:nvPr/>
        </p:nvSpPr>
        <p:spPr>
          <a:xfrm>
            <a:off x="0" y="1524000"/>
            <a:ext cx="3886200" cy="34290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t="16667" b="16667"/>
          <a:stretch>
            <a:fillRect/>
          </a:stretch>
        </p:blipFill>
        <p:spPr bwMode="auto">
          <a:xfrm>
            <a:off x="4800600" y="3276600"/>
            <a:ext cx="36290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09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Contact Information: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J. D. Payne</a:t>
            </a:r>
            <a:br>
              <a:rPr lang="en-US" sz="3600" b="1" dirty="0" smtClean="0"/>
            </a:br>
            <a:r>
              <a:rPr lang="en-US" sz="3600" b="1" dirty="0" smtClean="0"/>
              <a:t>2825 Lexington Road</a:t>
            </a:r>
            <a:br>
              <a:rPr lang="en-US" sz="3600" b="1" dirty="0" smtClean="0"/>
            </a:br>
            <a:r>
              <a:rPr lang="en-US" sz="3600" b="1" dirty="0" smtClean="0"/>
              <a:t>Louisville, KY 40280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1-800-626-5525 x4498</a:t>
            </a:r>
            <a:br>
              <a:rPr lang="en-US" sz="3600" b="1" dirty="0" smtClean="0"/>
            </a:br>
            <a:r>
              <a:rPr lang="en-US" sz="3600" b="1" dirty="0" smtClean="0"/>
              <a:t>jpayne@sbts.edu</a:t>
            </a:r>
            <a:br>
              <a:rPr lang="en-US" sz="3600" b="1" dirty="0" smtClean="0"/>
            </a:br>
            <a:r>
              <a:rPr lang="en-US" sz="3600" b="1" dirty="0" smtClean="0"/>
              <a:t>@</a:t>
            </a:r>
            <a:r>
              <a:rPr lang="en-US" sz="3600" b="1" dirty="0" err="1" smtClean="0"/>
              <a:t>jd_payne</a:t>
            </a:r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3600" b="1" dirty="0" smtClean="0"/>
              <a:t>www.jdpayne.org </a:t>
            </a:r>
            <a:br>
              <a:rPr lang="en-US" sz="3600" b="1" dirty="0" smtClean="0"/>
            </a:br>
            <a:r>
              <a:rPr lang="en-US" sz="3600" b="1" dirty="0" smtClean="0"/>
              <a:t>www.NorthAmericanMissions.org</a:t>
            </a:r>
            <a:br>
              <a:rPr lang="en-US" sz="3600" b="1" dirty="0" smtClean="0"/>
            </a:b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606" y="3718679"/>
            <a:ext cx="887039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You Want in the End, Put in at the Beginning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t="17949" b="17949"/>
          <a:stretch>
            <a:fillRect/>
          </a:stretch>
        </p:blipFill>
        <p:spPr bwMode="auto">
          <a:xfrm>
            <a:off x="2209800" y="533400"/>
            <a:ext cx="4876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0668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t="16667" b="16667"/>
          <a:stretch>
            <a:fillRect/>
          </a:stretch>
        </p:blipFill>
        <p:spPr bwMode="auto">
          <a:xfrm>
            <a:off x="3581400" y="4343400"/>
            <a:ext cx="182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 r="8333"/>
          <a:stretch>
            <a:fillRect/>
          </a:stretch>
        </p:blipFill>
        <p:spPr bwMode="auto">
          <a:xfrm>
            <a:off x="5410200" y="1600200"/>
            <a:ext cx="2133600" cy="232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 t="16667" b="16667"/>
          <a:stretch>
            <a:fillRect/>
          </a:stretch>
        </p:blipFill>
        <p:spPr bwMode="auto">
          <a:xfrm>
            <a:off x="5295900" y="4038600"/>
            <a:ext cx="2628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 cstate="print"/>
          <a:srcRect t="16667" b="16667"/>
          <a:stretch>
            <a:fillRect/>
          </a:stretch>
        </p:blipFill>
        <p:spPr bwMode="auto">
          <a:xfrm>
            <a:off x="533400" y="17526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3429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GUIDELINES FOR THE JOURNEY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/>
              <a:t>Prayerfully Cast the Seed Broadly (P.A.W.)</a:t>
            </a:r>
          </a:p>
          <a:p>
            <a:r>
              <a:rPr lang="en-US" sz="4400" b="1" dirty="0" smtClean="0"/>
              <a:t>Spend More Time with the Most Receptive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2514600"/>
            <a:ext cx="8439150" cy="3429000"/>
            <a:chOff x="288" y="1584"/>
            <a:chExt cx="5316" cy="2160"/>
          </a:xfrm>
        </p:grpSpPr>
        <p:pic>
          <p:nvPicPr>
            <p:cNvPr id="283652" name="Picture 4" descr="C:\Documents and Settings\jdpayne\Application Data\Microsoft\Media Catalog\Downloaded Clips\cl35\j013296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1680"/>
              <a:ext cx="1104" cy="1080"/>
            </a:xfrm>
            <a:prstGeom prst="rect">
              <a:avLst/>
            </a:prstGeom>
            <a:noFill/>
          </p:spPr>
        </p:pic>
        <p:pic>
          <p:nvPicPr>
            <p:cNvPr id="283653" name="Picture 5" descr="C:\Documents and Settings\jdpayne\Application Data\Microsoft\Media Catalog\Downloaded Clips\cl35\j0132979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44" y="2688"/>
              <a:ext cx="853" cy="928"/>
            </a:xfrm>
            <a:prstGeom prst="rect">
              <a:avLst/>
            </a:prstGeom>
            <a:noFill/>
          </p:spPr>
        </p:pic>
        <p:pic>
          <p:nvPicPr>
            <p:cNvPr id="283654" name="Picture 6" descr="C:\Documents and Settings\jdpayne\Application Data\Microsoft\Media Catalog\Downloaded Clips\cl2\PE07017_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0" y="1824"/>
              <a:ext cx="680" cy="791"/>
            </a:xfrm>
            <a:prstGeom prst="rect">
              <a:avLst/>
            </a:prstGeom>
            <a:noFill/>
          </p:spPr>
        </p:pic>
        <p:pic>
          <p:nvPicPr>
            <p:cNvPr id="283655" name="Picture 7" descr="C:\Documents and Settings\jdpayne\Application Data\Microsoft\Media Catalog\Downloaded Clips\cl2\PE06920_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8" y="2784"/>
              <a:ext cx="768" cy="746"/>
            </a:xfrm>
            <a:prstGeom prst="rect">
              <a:avLst/>
            </a:prstGeom>
            <a:noFill/>
          </p:spPr>
        </p:pic>
        <p:sp>
          <p:nvSpPr>
            <p:cNvPr id="283656" name="Line 8"/>
            <p:cNvSpPr>
              <a:spLocks noChangeShapeType="1"/>
            </p:cNvSpPr>
            <p:nvPr/>
          </p:nvSpPr>
          <p:spPr bwMode="auto">
            <a:xfrm>
              <a:off x="2400" y="1968"/>
              <a:ext cx="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83657" name="Picture 9" descr="C:\Documents and Settings\jdpayne\Application Data\Microsoft\Media Catalog\Downloaded Clips\cl1f\j0079099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88" y="2928"/>
              <a:ext cx="557" cy="628"/>
            </a:xfrm>
            <a:prstGeom prst="rect">
              <a:avLst/>
            </a:prstGeom>
            <a:noFill/>
          </p:spPr>
        </p:pic>
        <p:pic>
          <p:nvPicPr>
            <p:cNvPr id="283658" name="Picture 10" descr="C:\Documents and Settings\jdpayne\Application Data\Microsoft\Media Catalog\Downloaded Clips\cl2d\j0114156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44" y="1584"/>
              <a:ext cx="544" cy="1296"/>
            </a:xfrm>
            <a:prstGeom prst="rect">
              <a:avLst/>
            </a:prstGeom>
            <a:noFill/>
          </p:spPr>
        </p:pic>
        <p:pic>
          <p:nvPicPr>
            <p:cNvPr id="283659" name="Picture 11" descr="C:\Documents and Settings\jdpayne\Application Data\Microsoft\Media Catalog\Downloaded Clips\cl2d\j0114158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16" y="1920"/>
              <a:ext cx="413" cy="1248"/>
            </a:xfrm>
            <a:prstGeom prst="rect">
              <a:avLst/>
            </a:prstGeom>
            <a:noFill/>
          </p:spPr>
        </p:pic>
        <p:sp>
          <p:nvSpPr>
            <p:cNvPr id="283660" name="Line 12"/>
            <p:cNvSpPr>
              <a:spLocks noChangeShapeType="1"/>
            </p:cNvSpPr>
            <p:nvPr/>
          </p:nvSpPr>
          <p:spPr bwMode="auto">
            <a:xfrm>
              <a:off x="3744" y="1920"/>
              <a:ext cx="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83661" name="Picture 13" descr="C:\Documents and Settings\jdpayne\Application Data\Microsoft\Media Catalog\Downloaded Clips\cl5c\j0230734.wm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40" y="1584"/>
              <a:ext cx="960" cy="838"/>
            </a:xfrm>
            <a:prstGeom prst="rect">
              <a:avLst/>
            </a:prstGeom>
            <a:noFill/>
          </p:spPr>
        </p:pic>
        <p:pic>
          <p:nvPicPr>
            <p:cNvPr id="283662" name="Picture 14" descr="C:\Documents and Settings\jdpayne\Application Data\Microsoft\Media Catalog\Downloaded Clips\cl2\PE06922_.wm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800" y="2064"/>
              <a:ext cx="804" cy="755"/>
            </a:xfrm>
            <a:prstGeom prst="rect">
              <a:avLst/>
            </a:prstGeom>
            <a:noFill/>
          </p:spPr>
        </p:pic>
        <p:graphicFrame>
          <p:nvGraphicFramePr>
            <p:cNvPr id="283663" name="Object 15"/>
            <p:cNvGraphicFramePr>
              <a:graphicFrameLocks noChangeAspect="1"/>
            </p:cNvGraphicFramePr>
            <p:nvPr/>
          </p:nvGraphicFramePr>
          <p:xfrm>
            <a:off x="4032" y="2688"/>
            <a:ext cx="715" cy="816"/>
          </p:xfrm>
          <a:graphic>
            <a:graphicData uri="http://schemas.openxmlformats.org/presentationml/2006/ole">
              <p:oleObj spid="_x0000_s56322" name="Clip" r:id="rId12" imgW="1598040" imgH="1824840" progId="">
                <p:embed/>
              </p:oleObj>
            </a:graphicData>
          </a:graphic>
        </p:graphicFrame>
        <p:sp>
          <p:nvSpPr>
            <p:cNvPr id="283664" name="Text Box 16"/>
            <p:cNvSpPr txBox="1">
              <a:spLocks noChangeArrowheads="1"/>
            </p:cNvSpPr>
            <p:nvPr/>
          </p:nvSpPr>
          <p:spPr bwMode="auto">
            <a:xfrm>
              <a:off x="576" y="3456"/>
              <a:ext cx="15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GUIDELINES FOR THE JOURNEY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/>
              <a:t>Prayerfully Cast the Seed Broadly (P.A.W.)</a:t>
            </a:r>
          </a:p>
          <a:p>
            <a:r>
              <a:rPr lang="en-US" sz="4400" b="1" dirty="0" smtClean="0"/>
              <a:t>Spend More Time with the Most Receptive</a:t>
            </a:r>
          </a:p>
          <a:p>
            <a:r>
              <a:rPr lang="en-US" sz="4400" b="1" dirty="0" smtClean="0"/>
              <a:t>Work Through the Social Networks of New Believers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990600" y="1371600"/>
            <a:ext cx="2971800" cy="3352800"/>
            <a:chOff x="624" y="864"/>
            <a:chExt cx="1872" cy="2112"/>
          </a:xfrm>
        </p:grpSpPr>
        <p:grpSp>
          <p:nvGrpSpPr>
            <p:cNvPr id="3" name="Group 53"/>
            <p:cNvGrpSpPr>
              <a:grpSpLocks/>
            </p:cNvGrpSpPr>
            <p:nvPr/>
          </p:nvGrpSpPr>
          <p:grpSpPr bwMode="auto">
            <a:xfrm>
              <a:off x="624" y="864"/>
              <a:ext cx="1872" cy="1512"/>
              <a:chOff x="5040" y="2580"/>
              <a:chExt cx="1672" cy="2280"/>
            </a:xfrm>
          </p:grpSpPr>
          <p:pic>
            <p:nvPicPr>
              <p:cNvPr id="245814" name="Picture 5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580" y="2580"/>
                <a:ext cx="952" cy="1260"/>
              </a:xfrm>
              <a:prstGeom prst="rect">
                <a:avLst/>
              </a:prstGeom>
              <a:noFill/>
            </p:spPr>
          </p:pic>
          <p:pic>
            <p:nvPicPr>
              <p:cNvPr id="245815" name="Picture 5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760" y="3600"/>
                <a:ext cx="952" cy="1260"/>
              </a:xfrm>
              <a:prstGeom prst="rect">
                <a:avLst/>
              </a:prstGeom>
              <a:noFill/>
            </p:spPr>
          </p:pic>
          <p:pic>
            <p:nvPicPr>
              <p:cNvPr id="245816" name="Picture 5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40" y="3060"/>
                <a:ext cx="952" cy="1260"/>
              </a:xfrm>
              <a:prstGeom prst="rect">
                <a:avLst/>
              </a:prstGeom>
              <a:noFill/>
            </p:spPr>
          </p:pic>
        </p:grpSp>
        <p:sp>
          <p:nvSpPr>
            <p:cNvPr id="245817" name="Text Box 57"/>
            <p:cNvSpPr txBox="1">
              <a:spLocks noChangeArrowheads="1"/>
            </p:cNvSpPr>
            <p:nvPr/>
          </p:nvSpPr>
          <p:spPr bwMode="auto">
            <a:xfrm>
              <a:off x="864" y="2352"/>
              <a:ext cx="1587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400" b="1">
                  <a:latin typeface="Times New Roman" pitchFamily="18" charset="0"/>
                </a:rPr>
                <a:t>Church Planting Team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990600" y="609600"/>
            <a:ext cx="7467600" cy="4724400"/>
            <a:chOff x="624" y="384"/>
            <a:chExt cx="4704" cy="2976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624" y="864"/>
              <a:ext cx="1872" cy="2112"/>
              <a:chOff x="624" y="864"/>
              <a:chExt cx="1872" cy="2112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624" y="864"/>
                <a:ext cx="1872" cy="1512"/>
                <a:chOff x="5040" y="2580"/>
                <a:chExt cx="1672" cy="2280"/>
              </a:xfrm>
            </p:grpSpPr>
            <p:pic>
              <p:nvPicPr>
                <p:cNvPr id="246794" name="Picture 10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80" y="2580"/>
                  <a:ext cx="952" cy="12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6795" name="Picture 1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760" y="3600"/>
                  <a:ext cx="952" cy="12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6796" name="Picture 1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3060"/>
                  <a:ext cx="952" cy="126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46797" name="Text Box 13"/>
              <p:cNvSpPr txBox="1">
                <a:spLocks noChangeArrowheads="1"/>
              </p:cNvSpPr>
              <p:nvPr/>
            </p:nvSpPr>
            <p:spPr bwMode="auto">
              <a:xfrm>
                <a:off x="864" y="2352"/>
                <a:ext cx="1587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Church Planting Team</a:t>
                </a:r>
              </a:p>
            </p:txBody>
          </p:sp>
        </p:grpSp>
        <p:pic>
          <p:nvPicPr>
            <p:cNvPr id="246799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08" y="384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0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37" y="1128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1" name="Picture 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37" y="1723"/>
              <a:ext cx="291" cy="447"/>
            </a:xfrm>
            <a:prstGeom prst="rect">
              <a:avLst/>
            </a:prstGeom>
            <a:noFill/>
          </p:spPr>
        </p:pic>
        <p:pic>
          <p:nvPicPr>
            <p:cNvPr id="246802" name="Picture 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51" y="533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3" name="Picture 1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37" y="1128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4" name="Picture 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23" y="1426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5" name="Picture 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0" y="2021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6" name="Picture 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51" y="830"/>
              <a:ext cx="291" cy="447"/>
            </a:xfrm>
            <a:prstGeom prst="rect">
              <a:avLst/>
            </a:prstGeom>
            <a:noFill/>
          </p:spPr>
        </p:pic>
        <p:pic>
          <p:nvPicPr>
            <p:cNvPr id="246807" name="Picture 2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80" y="1872"/>
              <a:ext cx="680" cy="1042"/>
            </a:xfrm>
            <a:prstGeom prst="rect">
              <a:avLst/>
            </a:prstGeom>
            <a:noFill/>
          </p:spPr>
        </p:pic>
        <p:sp>
          <p:nvSpPr>
            <p:cNvPr id="246808" name="Line 24"/>
            <p:cNvSpPr>
              <a:spLocks noChangeShapeType="1"/>
            </p:cNvSpPr>
            <p:nvPr/>
          </p:nvSpPr>
          <p:spPr bwMode="auto">
            <a:xfrm flipV="1">
              <a:off x="3494" y="1277"/>
              <a:ext cx="386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09" name="Line 25"/>
            <p:cNvSpPr>
              <a:spLocks noChangeShapeType="1"/>
            </p:cNvSpPr>
            <p:nvPr/>
          </p:nvSpPr>
          <p:spPr bwMode="auto">
            <a:xfrm>
              <a:off x="3622" y="2318"/>
              <a:ext cx="12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0" name="Line 26"/>
            <p:cNvSpPr>
              <a:spLocks noChangeShapeType="1"/>
            </p:cNvSpPr>
            <p:nvPr/>
          </p:nvSpPr>
          <p:spPr bwMode="auto">
            <a:xfrm flipH="1" flipV="1">
              <a:off x="4780" y="830"/>
              <a:ext cx="128" cy="1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1" name="Line 27"/>
            <p:cNvSpPr>
              <a:spLocks noChangeShapeType="1"/>
            </p:cNvSpPr>
            <p:nvPr/>
          </p:nvSpPr>
          <p:spPr bwMode="auto">
            <a:xfrm>
              <a:off x="4008" y="1128"/>
              <a:ext cx="257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2" name="Line 28"/>
            <p:cNvSpPr>
              <a:spLocks noChangeShapeType="1"/>
            </p:cNvSpPr>
            <p:nvPr/>
          </p:nvSpPr>
          <p:spPr bwMode="auto">
            <a:xfrm>
              <a:off x="4008" y="979"/>
              <a:ext cx="1157" cy="4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3" name="Line 29"/>
            <p:cNvSpPr>
              <a:spLocks noChangeShapeType="1"/>
            </p:cNvSpPr>
            <p:nvPr/>
          </p:nvSpPr>
          <p:spPr bwMode="auto">
            <a:xfrm flipH="1" flipV="1">
              <a:off x="4265" y="682"/>
              <a:ext cx="772" cy="5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4" name="Line 30"/>
            <p:cNvSpPr>
              <a:spLocks noChangeShapeType="1"/>
            </p:cNvSpPr>
            <p:nvPr/>
          </p:nvSpPr>
          <p:spPr bwMode="auto">
            <a:xfrm flipH="1" flipV="1">
              <a:off x="4394" y="1426"/>
              <a:ext cx="386" cy="5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5" name="Line 31"/>
            <p:cNvSpPr>
              <a:spLocks noChangeShapeType="1"/>
            </p:cNvSpPr>
            <p:nvPr/>
          </p:nvSpPr>
          <p:spPr bwMode="auto">
            <a:xfrm flipH="1">
              <a:off x="4780" y="1426"/>
              <a:ext cx="385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6" name="Line 32"/>
            <p:cNvSpPr>
              <a:spLocks noChangeShapeType="1"/>
            </p:cNvSpPr>
            <p:nvPr/>
          </p:nvSpPr>
          <p:spPr bwMode="auto">
            <a:xfrm>
              <a:off x="2208" y="2318"/>
              <a:ext cx="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7" name="Text Box 33"/>
            <p:cNvSpPr txBox="1">
              <a:spLocks noChangeArrowheads="1"/>
            </p:cNvSpPr>
            <p:nvPr/>
          </p:nvSpPr>
          <p:spPr bwMode="auto">
            <a:xfrm>
              <a:off x="2980" y="3062"/>
              <a:ext cx="222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400" b="1">
                  <a:latin typeface="Times New Roman" pitchFamily="18" charset="0"/>
                </a:rPr>
                <a:t>Person of Peace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Creating a Culture of Evangelism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Evaluate and Adjust the Leadership (intentionality and story-telling)</a:t>
            </a:r>
          </a:p>
          <a:p>
            <a:r>
              <a:rPr lang="en-US" sz="3600" b="1" dirty="0" smtClean="0"/>
              <a:t>Learn from Your Past and Train Others</a:t>
            </a:r>
          </a:p>
          <a:p>
            <a:r>
              <a:rPr lang="en-US" sz="3600" b="1" dirty="0" smtClean="0"/>
              <a:t>Preach and Teach It</a:t>
            </a:r>
          </a:p>
          <a:p>
            <a:r>
              <a:rPr lang="en-US" sz="3600" b="1" dirty="0" smtClean="0"/>
              <a:t>Communicate that the Corporate Gathering is to Compliment </a:t>
            </a:r>
            <a:r>
              <a:rPr lang="en-US" sz="3600" b="1" i="1" dirty="0" smtClean="0"/>
              <a:t>not </a:t>
            </a:r>
            <a:r>
              <a:rPr lang="en-US" sz="3600" b="1" dirty="0" smtClean="0"/>
              <a:t>Substitute for Personal Evangelism (I</a:t>
            </a:r>
            <a:r>
              <a:rPr lang="en-US" sz="3600" b="1" baseline="30000" dirty="0" smtClean="0"/>
              <a:t>3</a:t>
            </a:r>
            <a:r>
              <a:rPr lang="en-US" sz="3600" b="1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5637"/>
            <a:ext cx="8229600" cy="452596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If the core group is not evangelistic before the first public worship gathering, they usually are not going to be evangelistic in the future.</a:t>
            </a:r>
          </a:p>
          <a:p>
            <a:r>
              <a:rPr lang="en-US" sz="3600" b="1" dirty="0" smtClean="0"/>
              <a:t>Develop your team with people who have a history of evangelistic lifestyles.</a:t>
            </a:r>
          </a:p>
          <a:p>
            <a:r>
              <a:rPr lang="en-US" sz="3600" b="1" dirty="0" smtClean="0"/>
              <a:t>Develop strategies that advocate that the church will be planted from out of the harvest (90-100% new believers).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Good News: Bridging the Gap through Evangelism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One8 Network: 2011 Boot Camp, August 8-9, Hernando, Mississippi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5228" y="2967335"/>
            <a:ext cx="66335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assumptions</a:t>
            </a:r>
            <a:endParaRPr lang="en-US" sz="9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Many Churches are Planted…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2308" r="13846"/>
          <a:stretch>
            <a:fillRect/>
          </a:stretch>
        </p:blipFill>
        <p:spPr bwMode="auto">
          <a:xfrm>
            <a:off x="838200" y="1600200"/>
            <a:ext cx="2286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&quot;No&quot; Symbol 4"/>
          <p:cNvSpPr/>
          <p:nvPr/>
        </p:nvSpPr>
        <p:spPr>
          <a:xfrm>
            <a:off x="0" y="1524000"/>
            <a:ext cx="3886200" cy="34290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t="16667" b="16667"/>
          <a:stretch>
            <a:fillRect/>
          </a:stretch>
        </p:blipFill>
        <p:spPr bwMode="auto">
          <a:xfrm>
            <a:off x="4800600" y="3276600"/>
            <a:ext cx="36290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Some Passages to Begin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Acts </a:t>
            </a:r>
            <a:r>
              <a:rPr lang="en-US" sz="6000" b="1" dirty="0" smtClean="0"/>
              <a:t>13-14</a:t>
            </a:r>
          </a:p>
          <a:p>
            <a:r>
              <a:rPr lang="en-US" sz="6000" b="1" dirty="0" smtClean="0"/>
              <a:t>Acts 16:11-15</a:t>
            </a:r>
            <a:endParaRPr lang="en-US" sz="6000" b="1" dirty="0" smtClean="0"/>
          </a:p>
          <a:p>
            <a:r>
              <a:rPr lang="en-US" sz="6000" b="1" dirty="0" smtClean="0"/>
              <a:t>Col 4:12-13 (cf. Acts 19:8-10</a:t>
            </a:r>
            <a:r>
              <a:rPr lang="en-US" sz="6000" b="1" dirty="0" smtClean="0"/>
              <a:t>)</a:t>
            </a:r>
            <a:endParaRPr lang="en-US" sz="6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 Thessalonians 1:1-10</a:t>
            </a:r>
          </a:p>
        </p:txBody>
      </p:sp>
      <p:sp>
        <p:nvSpPr>
          <p:cNvPr id="310275" name="AutoShape 3"/>
          <p:cNvSpPr>
            <a:spLocks noChangeArrowheads="1"/>
          </p:cNvSpPr>
          <p:nvPr/>
        </p:nvSpPr>
        <p:spPr bwMode="gray">
          <a:xfrm>
            <a:off x="1463675" y="2314575"/>
            <a:ext cx="5759450" cy="2159000"/>
          </a:xfrm>
          <a:prstGeom prst="upArrow">
            <a:avLst>
              <a:gd name="adj1" fmla="val 57296"/>
              <a:gd name="adj2" fmla="val 6279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3333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86275" y="4038600"/>
            <a:ext cx="1512888" cy="1511300"/>
            <a:chOff x="2200" y="1570"/>
            <a:chExt cx="1496" cy="1496"/>
          </a:xfrm>
        </p:grpSpPr>
        <p:sp>
          <p:nvSpPr>
            <p:cNvPr id="310277" name="Oval 5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0278" name="Oval 6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5725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0279" name="Oval 7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0280" name="Oval 8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0281" name="Oval 9"/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87413" y="4038600"/>
            <a:ext cx="1512887" cy="1511300"/>
            <a:chOff x="2200" y="1570"/>
            <a:chExt cx="1496" cy="1496"/>
          </a:xfrm>
        </p:grpSpPr>
        <p:sp>
          <p:nvSpPr>
            <p:cNvPr id="310283" name="Oval 11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0284" name="Oval 12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54118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0285" name="Oval 13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54118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0286" name="Oval 14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0287" name="Oval 15"/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359525" y="4038600"/>
            <a:ext cx="1512888" cy="1511300"/>
            <a:chOff x="2200" y="1570"/>
            <a:chExt cx="1496" cy="1496"/>
          </a:xfrm>
        </p:grpSpPr>
        <p:sp>
          <p:nvSpPr>
            <p:cNvPr id="310289" name="Oval 17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0290" name="Oval 18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66667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0291" name="Oval 19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0292" name="Oval 20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0293" name="Oval 21"/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687638" y="4038600"/>
            <a:ext cx="1512887" cy="1511300"/>
            <a:chOff x="2200" y="1570"/>
            <a:chExt cx="1496" cy="1496"/>
          </a:xfrm>
        </p:grpSpPr>
        <p:sp>
          <p:nvSpPr>
            <p:cNvPr id="310295" name="Oval 23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0296" name="Oval 24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69804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0297" name="Oval 25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0298" name="Oval 26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0299" name="Oval 27"/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10300" name="AutoShape 28"/>
          <p:cNvSpPr>
            <a:spLocks noChangeArrowheads="1"/>
          </p:cNvSpPr>
          <p:nvPr/>
        </p:nvSpPr>
        <p:spPr bwMode="auto">
          <a:xfrm>
            <a:off x="609600" y="1676400"/>
            <a:ext cx="7467600" cy="533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dirty="0"/>
              <a:t>Requirements for Church Planting</a:t>
            </a:r>
          </a:p>
        </p:txBody>
      </p:sp>
      <p:sp>
        <p:nvSpPr>
          <p:cNvPr id="310301" name="Rectangle 29"/>
          <p:cNvSpPr>
            <a:spLocks noChangeArrowheads="1"/>
          </p:cNvSpPr>
          <p:nvPr/>
        </p:nvSpPr>
        <p:spPr bwMode="auto">
          <a:xfrm>
            <a:off x="1085850" y="4662488"/>
            <a:ext cx="1137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SOWER</a:t>
            </a:r>
          </a:p>
        </p:txBody>
      </p:sp>
      <p:sp>
        <p:nvSpPr>
          <p:cNvPr id="310302" name="Rectangle 30"/>
          <p:cNvSpPr>
            <a:spLocks noChangeArrowheads="1"/>
          </p:cNvSpPr>
          <p:nvPr/>
        </p:nvSpPr>
        <p:spPr bwMode="auto">
          <a:xfrm>
            <a:off x="4800600" y="4662488"/>
            <a:ext cx="8258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SEED</a:t>
            </a:r>
          </a:p>
        </p:txBody>
      </p:sp>
      <p:sp>
        <p:nvSpPr>
          <p:cNvPr id="310303" name="Rectangle 31"/>
          <p:cNvSpPr>
            <a:spLocks noChangeArrowheads="1"/>
          </p:cNvSpPr>
          <p:nvPr/>
        </p:nvSpPr>
        <p:spPr bwMode="auto">
          <a:xfrm>
            <a:off x="2979439" y="4662488"/>
            <a:ext cx="9829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SPIRIT</a:t>
            </a:r>
          </a:p>
        </p:txBody>
      </p:sp>
      <p:sp>
        <p:nvSpPr>
          <p:cNvPr id="310304" name="Rectangle 32"/>
          <p:cNvSpPr>
            <a:spLocks noChangeArrowheads="1"/>
          </p:cNvSpPr>
          <p:nvPr/>
        </p:nvSpPr>
        <p:spPr bwMode="auto">
          <a:xfrm>
            <a:off x="6781800" y="4648200"/>
            <a:ext cx="7505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SOIL</a:t>
            </a:r>
          </a:p>
        </p:txBody>
      </p:sp>
      <p:sp>
        <p:nvSpPr>
          <p:cNvPr id="310305" name="Text Box 33"/>
          <p:cNvSpPr txBox="1">
            <a:spLocks noChangeArrowheads="1"/>
          </p:cNvSpPr>
          <p:nvPr/>
        </p:nvSpPr>
        <p:spPr bwMode="auto">
          <a:xfrm>
            <a:off x="609600" y="6096000"/>
            <a:ext cx="487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Source: Charles Brock, </a:t>
            </a:r>
            <a:r>
              <a:rPr lang="en-US" sz="1600" i="1"/>
              <a:t>Indigenous Church Planting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Many Churches are Planted…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2308" r="13846"/>
          <a:stretch>
            <a:fillRect/>
          </a:stretch>
        </p:blipFill>
        <p:spPr bwMode="auto">
          <a:xfrm>
            <a:off x="838200" y="1600200"/>
            <a:ext cx="2286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&quot;No&quot; Symbol 4"/>
          <p:cNvSpPr/>
          <p:nvPr/>
        </p:nvSpPr>
        <p:spPr>
          <a:xfrm>
            <a:off x="0" y="1524000"/>
            <a:ext cx="3886200" cy="34290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t="16667" b="16667"/>
          <a:stretch>
            <a:fillRect/>
          </a:stretch>
        </p:blipFill>
        <p:spPr bwMode="auto">
          <a:xfrm>
            <a:off x="4800600" y="3276600"/>
            <a:ext cx="36290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2362200"/>
            <a:ext cx="6019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Why?</a:t>
            </a:r>
            <a:endParaRPr lang="en-US" sz="12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Concerns of Today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Poor Definition of Church </a:t>
            </a:r>
            <a:r>
              <a:rPr lang="en-US" sz="4800" b="1" dirty="0" smtClean="0"/>
              <a:t>Planting</a:t>
            </a:r>
            <a:endParaRPr lang="en-US" sz="4800" b="1" dirty="0" smtClean="0"/>
          </a:p>
          <a:p>
            <a:r>
              <a:rPr lang="en-US" sz="4800" b="1" dirty="0" smtClean="0"/>
              <a:t>Lack </a:t>
            </a:r>
            <a:r>
              <a:rPr lang="en-US" sz="4800" b="1" dirty="0" smtClean="0"/>
              <a:t>of Missionaries </a:t>
            </a:r>
            <a:r>
              <a:rPr lang="en-US" sz="4800" b="1" dirty="0" smtClean="0"/>
              <a:t>in Church Planting</a:t>
            </a:r>
          </a:p>
          <a:p>
            <a:r>
              <a:rPr lang="en-US" sz="4800" b="1" dirty="0" smtClean="0"/>
              <a:t>The Down </a:t>
            </a:r>
            <a:r>
              <a:rPr lang="en-US" sz="4800" b="1" dirty="0" smtClean="0"/>
              <a:t>Shift</a:t>
            </a:r>
            <a:endParaRPr lang="en-US" sz="4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peswithsquares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E5D7AE29-CE8A-42B2-8016-6A22258A72CD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045B4D57-1391-4B03-A1E3-9E91618811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7D6BCC-F118-40AC-B830-7AAB58D93A1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404</Words>
  <Application>Microsoft Office PowerPoint</Application>
  <PresentationFormat>On-screen Show (4:3)</PresentationFormat>
  <Paragraphs>73</Paragraphs>
  <Slides>29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shapeswithsquares</vt:lpstr>
      <vt:lpstr>Clip</vt:lpstr>
      <vt:lpstr>The Good News: Bridging the Gap through Evangelism</vt:lpstr>
      <vt:lpstr>   Contact Information:  J. D. Payne 2825 Lexington Road Louisville, KY 40280  1-800-626-5525 x4498 jpayne@sbts.edu @jd_payne  www.jdpayne.org  www.NorthAmericanMissions.org </vt:lpstr>
      <vt:lpstr>Slide 3</vt:lpstr>
      <vt:lpstr>Many Churches are Planted…</vt:lpstr>
      <vt:lpstr>Some Passages to Begin</vt:lpstr>
      <vt:lpstr>1 Thessalonians 1:1-10</vt:lpstr>
      <vt:lpstr>Many Churches are Planted…</vt:lpstr>
      <vt:lpstr>Slide 8</vt:lpstr>
      <vt:lpstr>Concerns of Today</vt:lpstr>
      <vt:lpstr>POOR DEFINITION</vt:lpstr>
      <vt:lpstr>If It Is About Planting Churches…</vt:lpstr>
      <vt:lpstr>It Is About Making Disciples</vt:lpstr>
      <vt:lpstr>So, If It Is About Making Disciples…</vt:lpstr>
      <vt:lpstr>What are we planting?</vt:lpstr>
      <vt:lpstr>What Are We Planting?</vt:lpstr>
      <vt:lpstr>FEW MISSIONARIES FOR THE TASK</vt:lpstr>
      <vt:lpstr>Which Would You Desire?</vt:lpstr>
      <vt:lpstr>THE DOWN SHIFT</vt:lpstr>
      <vt:lpstr>HOW CAN WE CHANGE REALITY?</vt:lpstr>
      <vt:lpstr>Slide 20</vt:lpstr>
      <vt:lpstr>Slide 21</vt:lpstr>
      <vt:lpstr>GUIDELINES FOR THE JOURNEY</vt:lpstr>
      <vt:lpstr>Slide 23</vt:lpstr>
      <vt:lpstr>GUIDELINES FOR THE JOURNEY</vt:lpstr>
      <vt:lpstr>Slide 25</vt:lpstr>
      <vt:lpstr>Slide 26</vt:lpstr>
      <vt:lpstr>Creating a Culture of Evangelism</vt:lpstr>
      <vt:lpstr>Slide 28</vt:lpstr>
      <vt:lpstr>The Good News: Bridging the Gap through Evangelism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0</cp:revision>
  <dcterms:modified xsi:type="dcterms:W3CDTF">2011-08-08T13:17:56Z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TC300014289990</vt:lpwstr>
  </property>
</Properties>
</file>