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5"/>
  </p:notesMasterIdLst>
  <p:sldIdLst>
    <p:sldId id="311" r:id="rId6"/>
    <p:sldId id="312" r:id="rId7"/>
    <p:sldId id="299" r:id="rId8"/>
    <p:sldId id="300" r:id="rId9"/>
    <p:sldId id="301" r:id="rId10"/>
    <p:sldId id="302" r:id="rId11"/>
    <p:sldId id="309" r:id="rId12"/>
    <p:sldId id="296" r:id="rId13"/>
    <p:sldId id="297" r:id="rId14"/>
    <p:sldId id="274" r:id="rId15"/>
    <p:sldId id="298" r:id="rId16"/>
    <p:sldId id="328" r:id="rId17"/>
    <p:sldId id="329" r:id="rId18"/>
    <p:sldId id="290" r:id="rId19"/>
    <p:sldId id="275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6" r:id="rId28"/>
    <p:sldId id="291" r:id="rId29"/>
    <p:sldId id="287" r:id="rId30"/>
    <p:sldId id="288" r:id="rId31"/>
    <p:sldId id="289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310" r:id="rId43"/>
    <p:sldId id="330" r:id="rId44"/>
    <p:sldId id="331" r:id="rId45"/>
    <p:sldId id="316" r:id="rId46"/>
    <p:sldId id="317" r:id="rId47"/>
    <p:sldId id="320" r:id="rId48"/>
    <p:sldId id="318" r:id="rId49"/>
    <p:sldId id="319" r:id="rId50"/>
    <p:sldId id="324" r:id="rId51"/>
    <p:sldId id="315" r:id="rId52"/>
    <p:sldId id="326" r:id="rId53"/>
    <p:sldId id="325" r:id="rId54"/>
    <p:sldId id="321" r:id="rId55"/>
    <p:sldId id="303" r:id="rId56"/>
    <p:sldId id="304" r:id="rId57"/>
    <p:sldId id="305" r:id="rId58"/>
    <p:sldId id="306" r:id="rId59"/>
    <p:sldId id="307" r:id="rId60"/>
    <p:sldId id="308" r:id="rId61"/>
    <p:sldId id="313" r:id="rId62"/>
    <p:sldId id="314" r:id="rId63"/>
    <p:sldId id="32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943"/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72F644E-33E8-4CA6-8DA7-77F378988D94}" type="datetimeFigureOut">
              <a:rPr lang="en-US"/>
              <a:pPr>
                <a:defRPr/>
              </a:pPr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803B0C-4795-413D-A5B0-83001AA79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AE3F56-9C86-4BD2-A991-2AE4B6E8BE0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9B2F92-9644-49CF-8F68-3A52722B982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25B448-B111-4960-A9EC-6EFF7351173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38461-A446-4825-9971-33807388031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51A804-2C62-47DB-89C4-B9C2CF2C335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07793-D08E-4345-A3AC-CEED1720C93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67F5AA-96B4-47C4-9497-713CEC7F925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3C60BA-9814-44B9-8CC1-8A964B767B1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B32A4-596B-4B09-B9FD-6DC23F14101C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200" dirty="0" smtClean="0"/>
              <a:t>Source:  United Nations, “The International Migrant Stock—2008 Revision,” [on-line]  http://esa.un.org/migration/index.asp?panel=1; accessed 15 February, 2011.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Taken from http://www.iie.org/en/Research-and-Publications/~/media/Files/Corporate/Open-Doors/Fast-Facts/Fast%20Facts%202010.ashx; accessed 28 February,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AE74F-24A3-4FDF-809D-9C71EA54EE2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UNHCR, “2009 Global Trends: Refugees, Asylum-seekers, Returnees, Internally Displaced and Stateless Persons,” (Geneva: United Nations High Commissioner for Refugees, 2010), 24-26. [on-line] http://www.unhcr.org/4c11f0be9.html; accessed 23 January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UNHCR, “2009 Global Trends: Refugees, Asylum-seekers, Returnees, Internally Displaced and Stateless Persons,” (Geneva: United Nations High Commissioner for Refugees, 2010), 24-26. [on-line] http://www.unhcr.org/4c11f0be9.html; accessed 23 January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 C. Martin, “Refugees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Asylees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2009,” Annual Flow Report, Office of Immigration Statistics, 3 [on-line] http://www.dhs.gov/xlibrary/assets/statistics/publications/ois_rfa_fr_2009.pdf; accessed 24 January, 2011.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UNHCR, “2009 Global Trends: Refugees, Asylum-seekers, Returnees, Internally Displaced and Stateless Persons,” (Geneva: United Nations High Commissioner for Refugees, 2010), 24-26. [on-line] http://www.unhcr.org/4c11f0be9.html; accessed 23 January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3B0C-4795-413D-A5B0-83001AA796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C9F8B-96C5-4D59-B37E-2A47B267CEE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4C842-EAF3-4377-88CC-6A5CDB5391B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CFE15-D547-4CA4-BF51-8B240EC227F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65D06-9A97-4CA9-8EE4-43DA40A82E1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FCA31C-876F-4723-BE1A-3C04B45BF76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19074-EEF1-4A47-BE0B-437FAAA85C9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5CFDB-975E-4995-9EC0-F1EEF16A9A5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B68E-EED5-4BE6-8528-44A710299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7A3C-491B-4C4A-8FF8-5EDB5C06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F7D1-F1AC-4511-99A1-5272122B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0885-A567-42F8-95E5-59D84824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6F8A-AEE0-486D-A9D2-351BCB07A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4892-15F9-423B-BA87-52EA2B5A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BCAFC-C792-4255-AE10-76D5EC0E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1346-8B62-49D6-A0C1-34D96C60A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75CF-9863-4AEB-B277-C9380831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F969B-0DF3-4279-9CFF-7CFD2A403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7562-6354-4E21-AF4F-7B32EFA1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D5CF621-DE90-4A9D-BEDC-2A6E88775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04800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accent1"/>
                </a:solidFill>
              </a:rPr>
              <a:t>Examining Evangelical Concentrations and International Migrations in the United States and Canada: A Call for More and Better Urban Research</a:t>
            </a:r>
            <a:endParaRPr lang="en-US" sz="3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7154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Evangelical </a:t>
            </a:r>
            <a:r>
              <a:rPr lang="en-US" b="1" dirty="0" err="1" smtClean="0"/>
              <a:t>Missiological</a:t>
            </a:r>
            <a:r>
              <a:rPr lang="en-US" b="1" dirty="0" smtClean="0"/>
              <a:t> </a:t>
            </a:r>
            <a:r>
              <a:rPr lang="en-US" b="1" dirty="0" smtClean="0"/>
              <a:t>Society</a:t>
            </a:r>
            <a:endParaRPr lang="en-US" b="1" dirty="0" smtClean="0"/>
          </a:p>
          <a:p>
            <a:r>
              <a:rPr lang="en-US" b="1" dirty="0" smtClean="0"/>
              <a:t>Scottsdale,  </a:t>
            </a:r>
            <a:r>
              <a:rPr lang="en-US" b="1" dirty="0" smtClean="0"/>
              <a:t>Arizona</a:t>
            </a:r>
            <a:endParaRPr lang="en-US" b="1" dirty="0" smtClean="0"/>
          </a:p>
          <a:p>
            <a:r>
              <a:rPr lang="en-US" b="1" dirty="0" smtClean="0"/>
              <a:t>September 29-October 1, 2011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PProgressScale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4724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At 15,000 Feet?</a:t>
            </a:r>
            <a:endParaRPr lang="en-US" sz="6000" b="1" dirty="0"/>
          </a:p>
        </p:txBody>
      </p:sp>
      <p:pic>
        <p:nvPicPr>
          <p:cNvPr id="69634" name="Picture 2" descr="C:\Documents and Settings\jpayne\Desktop\15000 Ft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6096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98944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Cambria" pitchFamily="18" charset="0"/>
              </a:rPr>
              <a:t>Evangelical Percentages</a:t>
            </a:r>
          </a:p>
          <a:p>
            <a:endParaRPr lang="en-US" sz="40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Cambria" pitchFamily="18" charset="0"/>
              </a:rPr>
              <a:t>Evangelical Churches to Population Ratios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87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We Know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-228600"/>
            <a:ext cx="6096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Cambria" pitchFamily="18" charset="0"/>
              </a:rPr>
              <a:t>Best Data is 10 Years Old for U. S./5 Years Old for Canada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Cambria" pitchFamily="18" charset="0"/>
              </a:rPr>
              <a:t>Questionable Definition of “Evangelical” and inclusion of “Adherents”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8768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Limitations Affecting </a:t>
            </a:r>
            <a:r>
              <a:rPr lang="en-US" sz="3300" b="1" dirty="0" smtClean="0"/>
              <a:t>What We Know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United States Metro Areas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5% or less evangelical 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9220" name="Picture 3" descr="usa_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2" y="1371600"/>
            <a:ext cx="7069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California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43" name="Content Placeholder 11" descr="new-york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858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6324600" y="25146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Salinas, CA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109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401,762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3,686</a:t>
            </a:r>
          </a:p>
        </p:txBody>
      </p:sp>
      <p:sp>
        <p:nvSpPr>
          <p:cNvPr id="129" name="Oval 128"/>
          <p:cNvSpPr/>
          <p:nvPr/>
        </p:nvSpPr>
        <p:spPr>
          <a:xfrm>
            <a:off x="4572000" y="3962400"/>
            <a:ext cx="3048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0" name="Straight Arrow Connector 129"/>
          <p:cNvCxnSpPr>
            <a:stCxn id="75" idx="1"/>
            <a:endCxn id="129" idx="6"/>
          </p:cNvCxnSpPr>
          <p:nvPr/>
        </p:nvCxnSpPr>
        <p:spPr>
          <a:xfrm rot="10800000" flipV="1">
            <a:off x="4876800" y="3022600"/>
            <a:ext cx="1447800" cy="1016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66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9375" y="1143000"/>
            <a:ext cx="6880225" cy="5302250"/>
          </a:xfrm>
        </p:spPr>
      </p:pic>
      <p:sp>
        <p:nvSpPr>
          <p:cNvPr id="4" name="Oval 3"/>
          <p:cNvSpPr/>
          <p:nvPr/>
        </p:nvSpPr>
        <p:spPr>
          <a:xfrm>
            <a:off x="7162800" y="4191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05510" idx="0"/>
            <a:endCxn id="4" idx="5"/>
          </p:cNvCxnSpPr>
          <p:nvPr/>
        </p:nvCxnSpPr>
        <p:spPr>
          <a:xfrm rot="5400000" flipH="1" flipV="1">
            <a:off x="7259404" y="4648200"/>
            <a:ext cx="360596" cy="966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510" name="TextBox 6"/>
          <p:cNvSpPr txBox="1">
            <a:spLocks noChangeArrowheads="1"/>
          </p:cNvSpPr>
          <p:nvPr/>
        </p:nvSpPr>
        <p:spPr bwMode="auto">
          <a:xfrm>
            <a:off x="6248400" y="48768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New London-Norwich, CT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259,088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6,477</a:t>
            </a:r>
          </a:p>
        </p:txBody>
      </p:sp>
      <p:sp>
        <p:nvSpPr>
          <p:cNvPr id="13" name="Oval 12"/>
          <p:cNvSpPr/>
          <p:nvPr/>
        </p:nvSpPr>
        <p:spPr>
          <a:xfrm>
            <a:off x="5562600" y="26670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5512" name="TextBox 13"/>
          <p:cNvSpPr txBox="1">
            <a:spLocks noChangeArrowheads="1"/>
          </p:cNvSpPr>
          <p:nvPr/>
        </p:nvSpPr>
        <p:spPr bwMode="auto">
          <a:xfrm>
            <a:off x="304800" y="2743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Hartford, CT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152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1,148,618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7,557</a:t>
            </a:r>
          </a:p>
        </p:txBody>
      </p:sp>
      <p:cxnSp>
        <p:nvCxnSpPr>
          <p:cNvPr id="15" name="Straight Arrow Connector 14"/>
          <p:cNvCxnSpPr>
            <a:stCxn id="405512" idx="3"/>
            <a:endCxn id="13" idx="2"/>
          </p:cNvCxnSpPr>
          <p:nvPr/>
        </p:nvCxnSpPr>
        <p:spPr>
          <a:xfrm flipV="1">
            <a:off x="2362200" y="2857500"/>
            <a:ext cx="3200400" cy="393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Connecticut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0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066800"/>
            <a:ext cx="6970713" cy="5334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12192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Dubuque, IA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89,143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6,857</a:t>
            </a:r>
          </a:p>
        </p:txBody>
      </p:sp>
      <p:sp>
        <p:nvSpPr>
          <p:cNvPr id="14" name="Oval 13"/>
          <p:cNvSpPr/>
          <p:nvPr/>
        </p:nvSpPr>
        <p:spPr>
          <a:xfrm>
            <a:off x="7239000" y="2895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Arrow Connector 14"/>
          <p:cNvCxnSpPr>
            <a:stCxn id="7" idx="2"/>
            <a:endCxn id="14" idx="7"/>
          </p:cNvCxnSpPr>
          <p:nvPr/>
        </p:nvCxnSpPr>
        <p:spPr>
          <a:xfrm rot="5400000">
            <a:off x="7264400" y="2470150"/>
            <a:ext cx="704850" cy="234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Iowa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314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066800"/>
            <a:ext cx="6934200" cy="5341937"/>
          </a:xfrm>
        </p:spPr>
      </p:pic>
      <p:sp>
        <p:nvSpPr>
          <p:cNvPr id="4" name="Oval 3"/>
          <p:cNvSpPr/>
          <p:nvPr/>
        </p:nvSpPr>
        <p:spPr>
          <a:xfrm>
            <a:off x="4191000" y="4876800"/>
            <a:ext cx="6096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8198" idx="1"/>
            <a:endCxn id="4" idx="6"/>
          </p:cNvCxnSpPr>
          <p:nvPr/>
        </p:nvCxnSpPr>
        <p:spPr>
          <a:xfrm rot="10800000" flipV="1">
            <a:off x="4800600" y="3937000"/>
            <a:ext cx="1371600" cy="1130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172200" y="3429000"/>
            <a:ext cx="2286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Lewiston-Auburn, ME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103,793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4,152</a:t>
            </a:r>
          </a:p>
        </p:txBody>
      </p:sp>
      <p:sp>
        <p:nvSpPr>
          <p:cNvPr id="13" name="Oval 12"/>
          <p:cNvSpPr/>
          <p:nvPr/>
        </p:nvSpPr>
        <p:spPr>
          <a:xfrm>
            <a:off x="4038600" y="5257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6019800" y="5257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Portland, ME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58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265,612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4,580</a:t>
            </a:r>
          </a:p>
        </p:txBody>
      </p:sp>
      <p:cxnSp>
        <p:nvCxnSpPr>
          <p:cNvPr id="15" name="Straight Arrow Connector 14"/>
          <p:cNvCxnSpPr>
            <a:stCxn id="8200" idx="1"/>
            <a:endCxn id="13" idx="6"/>
          </p:cNvCxnSpPr>
          <p:nvPr/>
        </p:nvCxnSpPr>
        <p:spPr>
          <a:xfrm rot="10800000">
            <a:off x="4419600" y="5410200"/>
            <a:ext cx="1600200" cy="35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248400" y="15240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Bangor, ME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41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144,919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3,535</a:t>
            </a:r>
          </a:p>
        </p:txBody>
      </p:sp>
      <p:cxnSp>
        <p:nvCxnSpPr>
          <p:cNvPr id="11" name="Straight Arrow Connector 10"/>
          <p:cNvCxnSpPr>
            <a:stCxn id="10" idx="1"/>
            <a:endCxn id="12" idx="7"/>
          </p:cNvCxnSpPr>
          <p:nvPr/>
        </p:nvCxnSpPr>
        <p:spPr>
          <a:xfrm rot="10800000" flipV="1">
            <a:off x="5517964" y="2031999"/>
            <a:ext cx="730437" cy="20512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57800" y="4038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Maine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338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066800"/>
            <a:ext cx="6858000" cy="5284788"/>
          </a:xfrm>
        </p:spPr>
      </p:pic>
      <p:sp>
        <p:nvSpPr>
          <p:cNvPr id="4" name="Oval 3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162800" y="43434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/>
          <p:cNvCxnSpPr>
            <a:stCxn id="417801" idx="3"/>
            <a:endCxn id="4" idx="4"/>
          </p:cNvCxnSpPr>
          <p:nvPr/>
        </p:nvCxnSpPr>
        <p:spPr>
          <a:xfrm flipV="1">
            <a:off x="2209800" y="2971800"/>
            <a:ext cx="990600" cy="73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17800" idx="0"/>
            <a:endCxn id="5" idx="4"/>
          </p:cNvCxnSpPr>
          <p:nvPr/>
        </p:nvCxnSpPr>
        <p:spPr>
          <a:xfrm rot="5400000" flipH="1" flipV="1">
            <a:off x="7162800" y="4800600"/>
            <a:ext cx="381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800" name="TextBox 6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Barnstable-Yarmouth, MA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1.5%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222,230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8,889</a:t>
            </a:r>
          </a:p>
        </p:txBody>
      </p:sp>
      <p:sp>
        <p:nvSpPr>
          <p:cNvPr id="417801" name="TextBox 5"/>
          <p:cNvSpPr txBox="1">
            <a:spLocks noChangeArrowheads="1"/>
          </p:cNvSpPr>
          <p:nvPr/>
        </p:nvSpPr>
        <p:spPr bwMode="auto">
          <a:xfrm>
            <a:off x="76200" y="3200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Pittsfield, MA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1.5%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14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134,953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9,640</a:t>
            </a:r>
          </a:p>
        </p:txBody>
      </p:sp>
      <p:cxnSp>
        <p:nvCxnSpPr>
          <p:cNvPr id="32" name="Straight Arrow Connector 31"/>
          <p:cNvCxnSpPr>
            <a:stCxn id="417803" idx="0"/>
            <a:endCxn id="34" idx="4"/>
          </p:cNvCxnSpPr>
          <p:nvPr/>
        </p:nvCxnSpPr>
        <p:spPr>
          <a:xfrm rot="16200000" flipV="1">
            <a:off x="3886200" y="4076700"/>
            <a:ext cx="1066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803" name="TextBox 32"/>
          <p:cNvSpPr txBox="1">
            <a:spLocks noChangeArrowheads="1"/>
          </p:cNvSpPr>
          <p:nvPr/>
        </p:nvSpPr>
        <p:spPr bwMode="auto">
          <a:xfrm>
            <a:off x="3657600" y="4800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Springfield, MA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1.9%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608,479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9,814</a:t>
            </a:r>
          </a:p>
        </p:txBody>
      </p:sp>
      <p:sp>
        <p:nvSpPr>
          <p:cNvPr id="34" name="Oval 33"/>
          <p:cNvSpPr/>
          <p:nvPr/>
        </p:nvSpPr>
        <p:spPr>
          <a:xfrm>
            <a:off x="4114800" y="35052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105400" y="2971800"/>
            <a:ext cx="1524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7806" name="TextBox 39"/>
          <p:cNvSpPr txBox="1">
            <a:spLocks noChangeArrowheads="1"/>
          </p:cNvSpPr>
          <p:nvPr/>
        </p:nvSpPr>
        <p:spPr bwMode="auto">
          <a:xfrm>
            <a:off x="6172200" y="1219200"/>
            <a:ext cx="2362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Boston-Worcester-Lawrence-Lowell-Brockton, MA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778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6,057,826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church:7,786</a:t>
            </a:r>
          </a:p>
        </p:txBody>
      </p:sp>
      <p:cxnSp>
        <p:nvCxnSpPr>
          <p:cNvPr id="41" name="Straight Arrow Connector 40"/>
          <p:cNvCxnSpPr>
            <a:stCxn id="417806" idx="2"/>
            <a:endCxn id="39" idx="6"/>
          </p:cNvCxnSpPr>
          <p:nvPr/>
        </p:nvCxnSpPr>
        <p:spPr>
          <a:xfrm rot="5400000">
            <a:off x="6600825" y="2447925"/>
            <a:ext cx="781050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Massachusetts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J. D. Payne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Email: jpayne@sbts.edu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Phone: 502-897-4307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Twitter: @</a:t>
            </a:r>
            <a:r>
              <a:rPr lang="en-US" sz="3200" b="1" dirty="0" err="1" smtClean="0">
                <a:solidFill>
                  <a:schemeClr val="accent1"/>
                </a:solidFill>
              </a:rPr>
              <a:t>jd_payne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Blog: www.jdpayne.org www.northamericanmissions.org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724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Contact Information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362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6934200" cy="5343525"/>
          </a:xfrm>
        </p:spPr>
      </p:pic>
      <p:sp>
        <p:nvSpPr>
          <p:cNvPr id="13" name="Oval 12"/>
          <p:cNvSpPr/>
          <p:nvPr/>
        </p:nvSpPr>
        <p:spPr>
          <a:xfrm>
            <a:off x="3581400" y="28956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2667000" y="43434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Reno, NV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339,486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4,715</a:t>
            </a:r>
          </a:p>
        </p:txBody>
      </p:sp>
      <p:cxnSp>
        <p:nvCxnSpPr>
          <p:cNvPr id="15" name="Straight Arrow Connector 14"/>
          <p:cNvCxnSpPr>
            <a:stCxn id="8200" idx="0"/>
            <a:endCxn id="13" idx="4"/>
          </p:cNvCxnSpPr>
          <p:nvPr/>
        </p:nvCxnSpPr>
        <p:spPr>
          <a:xfrm rot="5400000" flipH="1" flipV="1">
            <a:off x="3105150" y="3676650"/>
            <a:ext cx="11430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Nevada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5029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endCxn id="4" idx="6"/>
          </p:cNvCxnSpPr>
          <p:nvPr/>
        </p:nvCxnSpPr>
        <p:spPr>
          <a:xfrm rot="10800000" flipV="1">
            <a:off x="6477000" y="3479800"/>
            <a:ext cx="609600" cy="170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86200" y="28956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2971800" y="43434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Reno, NV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339,486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4,715</a:t>
            </a:r>
          </a:p>
        </p:txBody>
      </p:sp>
      <p:cxnSp>
        <p:nvCxnSpPr>
          <p:cNvPr id="15" name="Straight Arrow Connector 14"/>
          <p:cNvCxnSpPr>
            <a:stCxn id="8200" idx="0"/>
            <a:endCxn id="13" idx="4"/>
          </p:cNvCxnSpPr>
          <p:nvPr/>
        </p:nvCxnSpPr>
        <p:spPr>
          <a:xfrm rot="5400000" flipH="1" flipV="1">
            <a:off x="3409950" y="3676650"/>
            <a:ext cx="11430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pic>
        <p:nvPicPr>
          <p:cNvPr id="16392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990600"/>
            <a:ext cx="7035800" cy="5421313"/>
          </a:xfrm>
        </p:spPr>
      </p:pic>
      <p:sp>
        <p:nvSpPr>
          <p:cNvPr id="16" name="Oval 15"/>
          <p:cNvSpPr/>
          <p:nvPr/>
        </p:nvSpPr>
        <p:spPr>
          <a:xfrm rot="2007495">
            <a:off x="4158637" y="4388708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53100" y="46101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334000" y="3276600"/>
            <a:ext cx="3124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Philadelphia-Wilmington-Atlantic City, PA-NJ-DE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1,085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6,188,463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5,704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New Jersey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410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74737"/>
            <a:ext cx="7010400" cy="5402263"/>
          </a:xfrm>
        </p:spPr>
      </p:pic>
      <p:sp>
        <p:nvSpPr>
          <p:cNvPr id="4" name="Oval 3"/>
          <p:cNvSpPr/>
          <p:nvPr/>
        </p:nvSpPr>
        <p:spPr>
          <a:xfrm>
            <a:off x="5867400" y="5257800"/>
            <a:ext cx="990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23942" idx="1"/>
            <a:endCxn id="4" idx="6"/>
          </p:cNvCxnSpPr>
          <p:nvPr/>
        </p:nvCxnSpPr>
        <p:spPr>
          <a:xfrm rot="10800000">
            <a:off x="6858000" y="5486400"/>
            <a:ext cx="76200" cy="2079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942" name="TextBox 6"/>
          <p:cNvSpPr txBox="1">
            <a:spLocks noChangeArrowheads="1"/>
          </p:cNvSpPr>
          <p:nvPr/>
        </p:nvSpPr>
        <p:spPr bwMode="auto">
          <a:xfrm>
            <a:off x="6934200" y="4724400"/>
            <a:ext cx="1676400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New York – Northern New Jersey – Long Island, NY-NJ-CT-PA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2478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21,104,292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8,517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0" y="3505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3944" name="TextBox 13"/>
          <p:cNvSpPr txBox="1">
            <a:spLocks noChangeArrowheads="1"/>
          </p:cNvSpPr>
          <p:nvPr/>
        </p:nvSpPr>
        <p:spPr bwMode="auto">
          <a:xfrm>
            <a:off x="6934200" y="2819400"/>
            <a:ext cx="1676400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Albany-Schenectady-Troy,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150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875,583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5,837</a:t>
            </a:r>
          </a:p>
        </p:txBody>
      </p:sp>
      <p:cxnSp>
        <p:nvCxnSpPr>
          <p:cNvPr id="15" name="Straight Arrow Connector 14"/>
          <p:cNvCxnSpPr>
            <a:stCxn id="423944" idx="1"/>
            <a:endCxn id="13" idx="6"/>
          </p:cNvCxnSpPr>
          <p:nvPr/>
        </p:nvCxnSpPr>
        <p:spPr>
          <a:xfrm rot="10800000" flipV="1">
            <a:off x="6553200" y="3697288"/>
            <a:ext cx="381000" cy="365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949" name="TextBox 13"/>
          <p:cNvSpPr txBox="1">
            <a:spLocks noChangeArrowheads="1"/>
          </p:cNvSpPr>
          <p:nvPr/>
        </p:nvSpPr>
        <p:spPr bwMode="auto">
          <a:xfrm>
            <a:off x="2743200" y="5181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Binghamton,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72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252,320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3,504</a:t>
            </a:r>
          </a:p>
        </p:txBody>
      </p:sp>
      <p:sp>
        <p:nvSpPr>
          <p:cNvPr id="423950" name="TextBox 13"/>
          <p:cNvSpPr txBox="1">
            <a:spLocks noChangeArrowheads="1"/>
          </p:cNvSpPr>
          <p:nvPr/>
        </p:nvSpPr>
        <p:spPr bwMode="auto">
          <a:xfrm>
            <a:off x="304800" y="31242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Rochester,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216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1,098,201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5,084</a:t>
            </a:r>
          </a:p>
        </p:txBody>
      </p:sp>
      <p:sp>
        <p:nvSpPr>
          <p:cNvPr id="423951" name="TextBox 13"/>
          <p:cNvSpPr txBox="1">
            <a:spLocks noChangeArrowheads="1"/>
          </p:cNvSpPr>
          <p:nvPr/>
        </p:nvSpPr>
        <p:spPr bwMode="auto">
          <a:xfrm>
            <a:off x="914400" y="17526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Syracuse,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145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732,117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5,049</a:t>
            </a:r>
          </a:p>
        </p:txBody>
      </p:sp>
      <p:sp>
        <p:nvSpPr>
          <p:cNvPr id="423952" name="TextBox 13"/>
          <p:cNvSpPr txBox="1">
            <a:spLocks noChangeArrowheads="1"/>
          </p:cNvSpPr>
          <p:nvPr/>
        </p:nvSpPr>
        <p:spPr bwMode="auto">
          <a:xfrm>
            <a:off x="3810000" y="1295400"/>
            <a:ext cx="1752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Utica-Rome,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62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299,896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4,837</a:t>
            </a:r>
          </a:p>
        </p:txBody>
      </p:sp>
      <p:sp>
        <p:nvSpPr>
          <p:cNvPr id="43" name="Oval 42"/>
          <p:cNvSpPr/>
          <p:nvPr/>
        </p:nvSpPr>
        <p:spPr>
          <a:xfrm>
            <a:off x="3810000" y="33528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724400" y="3352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800600" y="42672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181600" y="32004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5" name="Straight Arrow Connector 54"/>
          <p:cNvCxnSpPr>
            <a:stCxn id="423949" idx="0"/>
            <a:endCxn id="46" idx="4"/>
          </p:cNvCxnSpPr>
          <p:nvPr/>
        </p:nvCxnSpPr>
        <p:spPr>
          <a:xfrm rot="5400000" flipH="1" flipV="1">
            <a:off x="4038600" y="4229100"/>
            <a:ext cx="609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3" idx="0"/>
          </p:cNvCxnSpPr>
          <p:nvPr/>
        </p:nvCxnSpPr>
        <p:spPr>
          <a:xfrm flipV="1">
            <a:off x="2362200" y="3352800"/>
            <a:ext cx="1562100" cy="279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3951" idx="3"/>
            <a:endCxn id="45" idx="0"/>
          </p:cNvCxnSpPr>
          <p:nvPr/>
        </p:nvCxnSpPr>
        <p:spPr>
          <a:xfrm>
            <a:off x="2971800" y="2260600"/>
            <a:ext cx="1943100" cy="1092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47" idx="7"/>
          </p:cNvCxnSpPr>
          <p:nvPr/>
        </p:nvCxnSpPr>
        <p:spPr>
          <a:xfrm rot="16200000" flipH="1">
            <a:off x="4629944" y="2367756"/>
            <a:ext cx="933450" cy="8207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New York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248400" y="14478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Glens Falls, NY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29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124,345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4,288</a:t>
            </a:r>
          </a:p>
        </p:txBody>
      </p:sp>
      <p:sp>
        <p:nvSpPr>
          <p:cNvPr id="56" name="Oval 55"/>
          <p:cNvSpPr/>
          <p:nvPr/>
        </p:nvSpPr>
        <p:spPr>
          <a:xfrm>
            <a:off x="6248400" y="31242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7" name="Straight Arrow Connector 56"/>
          <p:cNvCxnSpPr>
            <a:endCxn id="56" idx="7"/>
          </p:cNvCxnSpPr>
          <p:nvPr/>
        </p:nvCxnSpPr>
        <p:spPr>
          <a:xfrm rot="5400000">
            <a:off x="6507956" y="2464594"/>
            <a:ext cx="693738" cy="692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34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6934200" cy="5343525"/>
          </a:xfrm>
        </p:spPr>
      </p:pic>
      <p:sp>
        <p:nvSpPr>
          <p:cNvPr id="4" name="Oval 3"/>
          <p:cNvSpPr/>
          <p:nvPr/>
        </p:nvSpPr>
        <p:spPr>
          <a:xfrm>
            <a:off x="5334000" y="2362200"/>
            <a:ext cx="6858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429062" idx="1"/>
            <a:endCxn id="4" idx="6"/>
          </p:cNvCxnSpPr>
          <p:nvPr/>
        </p:nvCxnSpPr>
        <p:spPr>
          <a:xfrm rot="10800000" flipV="1">
            <a:off x="6019800" y="2581275"/>
            <a:ext cx="457200" cy="238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062" name="TextBox 6"/>
          <p:cNvSpPr txBox="1">
            <a:spLocks noChangeArrowheads="1"/>
          </p:cNvSpPr>
          <p:nvPr/>
        </p:nvSpPr>
        <p:spPr bwMode="auto">
          <a:xfrm>
            <a:off x="6477000" y="19812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Providence-Warwick-Pawtucket, RI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1.7%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117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962,886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8,230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Rhode Island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458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56" t="10196" r="10001" b="9933"/>
          <a:stretch>
            <a:fillRect/>
          </a:stretch>
        </p:blipFill>
        <p:spPr>
          <a:xfrm>
            <a:off x="1219200" y="1066800"/>
            <a:ext cx="6934200" cy="5343525"/>
          </a:xfrm>
        </p:spPr>
      </p:pic>
      <p:sp>
        <p:nvSpPr>
          <p:cNvPr id="13" name="Oval 12"/>
          <p:cNvSpPr/>
          <p:nvPr/>
        </p:nvSpPr>
        <p:spPr>
          <a:xfrm>
            <a:off x="7010400" y="4114800"/>
            <a:ext cx="304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8037" name="TextBox 13"/>
          <p:cNvSpPr txBox="1">
            <a:spLocks noChangeArrowheads="1"/>
          </p:cNvSpPr>
          <p:nvPr/>
        </p:nvSpPr>
        <p:spPr bwMode="auto">
          <a:xfrm>
            <a:off x="7315200" y="1295400"/>
            <a:ext cx="1295400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Allentown-Bethlehem-Easton, PA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637,985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6,577</a:t>
            </a:r>
          </a:p>
        </p:txBody>
      </p:sp>
      <p:cxnSp>
        <p:nvCxnSpPr>
          <p:cNvPr id="15" name="Straight Arrow Connector 14"/>
          <p:cNvCxnSpPr>
            <a:stCxn id="428037" idx="2"/>
            <a:endCxn id="13" idx="0"/>
          </p:cNvCxnSpPr>
          <p:nvPr/>
        </p:nvCxnSpPr>
        <p:spPr>
          <a:xfrm rot="5400000">
            <a:off x="7122319" y="3274219"/>
            <a:ext cx="881062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058" name="TextBox 88"/>
          <p:cNvSpPr txBox="1">
            <a:spLocks noChangeArrowheads="1"/>
          </p:cNvSpPr>
          <p:nvPr/>
        </p:nvSpPr>
        <p:spPr bwMode="auto">
          <a:xfrm>
            <a:off x="76200" y="36576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Pittsburgh, PA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5%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593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2,358,695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3,978</a:t>
            </a:r>
          </a:p>
        </p:txBody>
      </p:sp>
      <p:sp>
        <p:nvSpPr>
          <p:cNvPr id="428059" name="TextBox 89"/>
          <p:cNvSpPr txBox="1">
            <a:spLocks noChangeArrowheads="1"/>
          </p:cNvSpPr>
          <p:nvPr/>
        </p:nvSpPr>
        <p:spPr bwMode="auto">
          <a:xfrm>
            <a:off x="6858000" y="57150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Reading, PA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4%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93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373,638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4,018</a:t>
            </a:r>
          </a:p>
        </p:txBody>
      </p:sp>
      <p:sp>
        <p:nvSpPr>
          <p:cNvPr id="428060" name="TextBox 90"/>
          <p:cNvSpPr txBox="1">
            <a:spLocks noChangeArrowheads="1"/>
          </p:cNvSpPr>
          <p:nvPr/>
        </p:nvSpPr>
        <p:spPr bwMode="auto">
          <a:xfrm>
            <a:off x="4495800" y="12954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Scranton--Wilkes-Barre—Hazelton, PA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3.1%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624,776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4,733</a:t>
            </a:r>
          </a:p>
        </p:txBody>
      </p:sp>
      <p:sp>
        <p:nvSpPr>
          <p:cNvPr id="106" name="Oval 105"/>
          <p:cNvSpPr/>
          <p:nvPr/>
        </p:nvSpPr>
        <p:spPr>
          <a:xfrm>
            <a:off x="2819400" y="41910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6553200" y="4419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629400" y="30480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6" name="Straight Arrow Connector 115"/>
          <p:cNvCxnSpPr>
            <a:stCxn id="428058" idx="3"/>
            <a:endCxn id="106" idx="2"/>
          </p:cNvCxnSpPr>
          <p:nvPr/>
        </p:nvCxnSpPr>
        <p:spPr>
          <a:xfrm>
            <a:off x="2209800" y="4165600"/>
            <a:ext cx="609600" cy="17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28059" idx="0"/>
            <a:endCxn id="107" idx="5"/>
          </p:cNvCxnSpPr>
          <p:nvPr/>
        </p:nvCxnSpPr>
        <p:spPr>
          <a:xfrm rot="16200000" flipV="1">
            <a:off x="6775450" y="4718050"/>
            <a:ext cx="1035050" cy="958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28060" idx="2"/>
            <a:endCxn id="108" idx="1"/>
          </p:cNvCxnSpPr>
          <p:nvPr/>
        </p:nvCxnSpPr>
        <p:spPr>
          <a:xfrm rot="16200000" flipH="1">
            <a:off x="5730081" y="2137569"/>
            <a:ext cx="608013" cy="1323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Pennsylvania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482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990600"/>
            <a:ext cx="7019925" cy="5410200"/>
          </a:xfrm>
        </p:spPr>
      </p:pic>
      <p:sp>
        <p:nvSpPr>
          <p:cNvPr id="430093" name="TextBox 6"/>
          <p:cNvSpPr txBox="1">
            <a:spLocks noChangeArrowheads="1"/>
          </p:cNvSpPr>
          <p:nvPr/>
        </p:nvSpPr>
        <p:spPr bwMode="auto">
          <a:xfrm>
            <a:off x="1381125" y="5181600"/>
            <a:ext cx="1828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Laredo, TX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3.9%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42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 193,117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4,598</a:t>
            </a:r>
          </a:p>
        </p:txBody>
      </p:sp>
      <p:sp>
        <p:nvSpPr>
          <p:cNvPr id="28" name="Oval 27"/>
          <p:cNvSpPr/>
          <p:nvPr/>
        </p:nvSpPr>
        <p:spPr>
          <a:xfrm>
            <a:off x="5114925" y="5181600"/>
            <a:ext cx="457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Arrow Connector 28"/>
          <p:cNvCxnSpPr>
            <a:stCxn id="430093" idx="3"/>
            <a:endCxn id="28" idx="2"/>
          </p:cNvCxnSpPr>
          <p:nvPr/>
        </p:nvCxnSpPr>
        <p:spPr>
          <a:xfrm flipV="1">
            <a:off x="3209925" y="5334000"/>
            <a:ext cx="1905000" cy="355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0" y="6442075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Texas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506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1725" y="1143000"/>
            <a:ext cx="6899275" cy="5316538"/>
          </a:xfrm>
        </p:spPr>
      </p:pic>
      <p:sp>
        <p:nvSpPr>
          <p:cNvPr id="5" name="Oval 4"/>
          <p:cNvSpPr/>
          <p:nvPr/>
        </p:nvSpPr>
        <p:spPr>
          <a:xfrm>
            <a:off x="4724400" y="2819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48200" y="21336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1110" name="TextBox 6"/>
          <p:cNvSpPr txBox="1">
            <a:spLocks noChangeArrowheads="1"/>
          </p:cNvSpPr>
          <p:nvPr/>
        </p:nvSpPr>
        <p:spPr bwMode="auto">
          <a:xfrm>
            <a:off x="6629400" y="38862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Provo-Orem, Utah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0.6%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368,536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18,427</a:t>
            </a:r>
          </a:p>
        </p:txBody>
      </p:sp>
      <p:sp>
        <p:nvSpPr>
          <p:cNvPr id="431111" name="TextBox 7"/>
          <p:cNvSpPr txBox="1">
            <a:spLocks noChangeArrowheads="1"/>
          </p:cNvSpPr>
          <p:nvPr/>
        </p:nvSpPr>
        <p:spPr bwMode="auto">
          <a:xfrm>
            <a:off x="6553200" y="18288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Salt Lake City-Ogden, Utah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1,333,914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9,808</a:t>
            </a:r>
          </a:p>
        </p:txBody>
      </p:sp>
      <p:cxnSp>
        <p:nvCxnSpPr>
          <p:cNvPr id="10" name="Straight Arrow Connector 9"/>
          <p:cNvCxnSpPr>
            <a:stCxn id="431110" idx="1"/>
            <a:endCxn id="5" idx="5"/>
          </p:cNvCxnSpPr>
          <p:nvPr/>
        </p:nvCxnSpPr>
        <p:spPr>
          <a:xfrm rot="10800000">
            <a:off x="5114925" y="3209925"/>
            <a:ext cx="1514475" cy="1184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31111" idx="1"/>
            <a:endCxn id="6" idx="6"/>
          </p:cNvCxnSpPr>
          <p:nvPr/>
        </p:nvCxnSpPr>
        <p:spPr>
          <a:xfrm rot="10800000">
            <a:off x="5029200" y="2362200"/>
            <a:ext cx="1524000" cy="66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Utah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530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6899275" cy="5316538"/>
          </a:xfrm>
        </p:spPr>
      </p:pic>
      <p:sp>
        <p:nvSpPr>
          <p:cNvPr id="13" name="Oval 12"/>
          <p:cNvSpPr/>
          <p:nvPr/>
        </p:nvSpPr>
        <p:spPr>
          <a:xfrm>
            <a:off x="3886200" y="2438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2133" name="TextBox 13"/>
          <p:cNvSpPr txBox="1">
            <a:spLocks noChangeArrowheads="1"/>
          </p:cNvSpPr>
          <p:nvPr/>
        </p:nvSpPr>
        <p:spPr bwMode="auto">
          <a:xfrm>
            <a:off x="6096000" y="3505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latin typeface="+mn-lt"/>
              </a:rPr>
              <a:t>Burlington, VT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2.9%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198,889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people per church: 6,630</a:t>
            </a:r>
          </a:p>
        </p:txBody>
      </p:sp>
      <p:cxnSp>
        <p:nvCxnSpPr>
          <p:cNvPr id="15" name="Straight Arrow Connector 14"/>
          <p:cNvCxnSpPr>
            <a:stCxn id="432133" idx="1"/>
            <a:endCxn id="13" idx="6"/>
          </p:cNvCxnSpPr>
          <p:nvPr/>
        </p:nvCxnSpPr>
        <p:spPr>
          <a:xfrm rot="10800000">
            <a:off x="4343400" y="2667000"/>
            <a:ext cx="1752600" cy="134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604084"/>
            <a:ext cx="5943600" cy="25391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kern="0" dirty="0">
                <a:latin typeface="+mj-lt"/>
                <a:ea typeface="+mj-ea"/>
                <a:cs typeface="+mj-cs"/>
              </a:rPr>
              <a:t>Vermont</a:t>
            </a:r>
            <a:endParaRPr lang="en-US" sz="4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  <a:solidFill>
            <a:schemeClr val="bg1">
              <a:alpha val="78822"/>
            </a:schemeClr>
          </a:solidFill>
        </p:spPr>
        <p:txBody>
          <a:bodyPr/>
          <a:lstStyle/>
          <a:p>
            <a:pPr eaLnBrk="1" hangingPunct="1"/>
            <a:r>
              <a:rPr lang="en-US" sz="3300" b="1" dirty="0" smtClean="0"/>
              <a:t>Evangelicals in Selected Canadian </a:t>
            </a:r>
            <a:br>
              <a:rPr lang="en-US" sz="3300" b="1" dirty="0" smtClean="0"/>
            </a:br>
            <a:r>
              <a:rPr lang="en-US" sz="3300" b="1" dirty="0" smtClean="0"/>
              <a:t> Metropolitan Areas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3" descr="canad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00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 rot="16200000">
            <a:off x="4114800" y="-4114800"/>
            <a:ext cx="914400" cy="9144000"/>
          </a:xfrm>
          <a:solidFill>
            <a:schemeClr val="bg1">
              <a:alpha val="78822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Alberta</a:t>
            </a:r>
          </a:p>
        </p:txBody>
      </p:sp>
      <p:pic>
        <p:nvPicPr>
          <p:cNvPr id="24579" name="Picture 3" descr="Alberta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40386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43600" y="42672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Calgary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1,107,242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290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3,818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867400" y="28194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Edmonton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1,050,046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307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3,420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2" name="Oval 35"/>
          <p:cNvSpPr>
            <a:spLocks noChangeArrowheads="1"/>
          </p:cNvSpPr>
          <p:nvPr/>
        </p:nvSpPr>
        <p:spPr bwMode="auto">
          <a:xfrm>
            <a:off x="3962400" y="49530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83" name="Oval 35"/>
          <p:cNvSpPr>
            <a:spLocks noChangeArrowheads="1"/>
          </p:cNvSpPr>
          <p:nvPr/>
        </p:nvSpPr>
        <p:spPr bwMode="auto">
          <a:xfrm>
            <a:off x="4114800" y="38862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4584" name="Straight Arrow Connector 15"/>
          <p:cNvCxnSpPr>
            <a:cxnSpLocks noChangeShapeType="1"/>
            <a:stCxn id="6" idx="1"/>
            <a:endCxn id="24583" idx="6"/>
          </p:cNvCxnSpPr>
          <p:nvPr/>
        </p:nvCxnSpPr>
        <p:spPr bwMode="auto">
          <a:xfrm rot="10800000" flipV="1">
            <a:off x="4343400" y="3314700"/>
            <a:ext cx="1524000" cy="685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5" name="Straight Arrow Connector 15"/>
          <p:cNvCxnSpPr>
            <a:cxnSpLocks noChangeShapeType="1"/>
            <a:stCxn id="5" idx="1"/>
            <a:endCxn id="24582" idx="6"/>
          </p:cNvCxnSpPr>
          <p:nvPr/>
        </p:nvCxnSpPr>
        <p:spPr bwMode="auto">
          <a:xfrm rot="10800000" flipV="1">
            <a:off x="4191000" y="4762500"/>
            <a:ext cx="1752600" cy="304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Straight Connector 5"/>
          <p:cNvCxnSpPr>
            <a:cxnSpLocks noChangeShapeType="1"/>
          </p:cNvCxnSpPr>
          <p:nvPr/>
        </p:nvCxnSpPr>
        <p:spPr bwMode="auto">
          <a:xfrm rot="5400000">
            <a:off x="112713" y="3238500"/>
            <a:ext cx="434498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5" name="Straight Connector 9"/>
          <p:cNvCxnSpPr>
            <a:cxnSpLocks noChangeShapeType="1"/>
          </p:cNvCxnSpPr>
          <p:nvPr/>
        </p:nvCxnSpPr>
        <p:spPr bwMode="auto">
          <a:xfrm>
            <a:off x="2286000" y="5410200"/>
            <a:ext cx="541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796" name="TextBox 13"/>
          <p:cNvSpPr txBox="1">
            <a:spLocks noChangeArrowheads="1"/>
          </p:cNvSpPr>
          <p:nvPr/>
        </p:nvSpPr>
        <p:spPr bwMode="auto">
          <a:xfrm>
            <a:off x="457200" y="4419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Value</a:t>
            </a:r>
          </a:p>
        </p:txBody>
      </p:sp>
      <p:sp>
        <p:nvSpPr>
          <p:cNvPr id="33797" name="TextBox 20"/>
          <p:cNvSpPr txBox="1">
            <a:spLocks noChangeArrowheads="1"/>
          </p:cNvSpPr>
          <p:nvPr/>
        </p:nvSpPr>
        <p:spPr bwMode="auto">
          <a:xfrm>
            <a:off x="2438400" y="4724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057400" y="2743200"/>
            <a:ext cx="2743200" cy="1219200"/>
          </a:xfrm>
          <a:prstGeom prst="straightConnector1">
            <a:avLst/>
          </a:prstGeom>
          <a:noFill/>
          <a:ln w="85725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602" name="Picture 3" descr="AbbotsfordBC_Map_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572125" cy="5534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943600" y="34290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Vancouver</a:t>
            </a:r>
          </a:p>
          <a:p>
            <a:pPr algn="ctr" eaLnBrk="0" hangingPunct="0"/>
            <a:r>
              <a:rPr lang="en-US" sz="1200"/>
              <a:t>Total Population: 2,236,068</a:t>
            </a:r>
          </a:p>
          <a:p>
            <a:pPr algn="ctr" eaLnBrk="0" hangingPunct="0"/>
            <a:r>
              <a:rPr lang="en-US" sz="1200"/>
              <a:t>evangelical churches: 684</a:t>
            </a:r>
          </a:p>
          <a:p>
            <a:pPr algn="ctr" eaLnBrk="0" hangingPunct="0"/>
            <a:r>
              <a:rPr lang="en-US" sz="1200"/>
              <a:t>People per Church: 3,269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143000" y="46482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Victoria</a:t>
            </a:r>
          </a:p>
          <a:p>
            <a:pPr algn="ctr" eaLnBrk="0" hangingPunct="0"/>
            <a:r>
              <a:rPr lang="en-US" sz="1200"/>
              <a:t>Total Population: 334,332</a:t>
            </a:r>
          </a:p>
          <a:p>
            <a:pPr algn="ctr" eaLnBrk="0" hangingPunct="0"/>
            <a:r>
              <a:rPr lang="en-US" sz="1200"/>
              <a:t>evangelical churches: 91</a:t>
            </a:r>
          </a:p>
          <a:p>
            <a:pPr algn="ctr" eaLnBrk="0" hangingPunct="0"/>
            <a:r>
              <a:rPr lang="en-US" sz="1200"/>
              <a:t>People per Church: 3,674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419600" y="5867400"/>
            <a:ext cx="3810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6" name="Oval 4"/>
          <p:cNvSpPr>
            <a:spLocks noChangeArrowheads="1"/>
          </p:cNvSpPr>
          <p:nvPr/>
        </p:nvSpPr>
        <p:spPr bwMode="auto">
          <a:xfrm>
            <a:off x="4419600" y="5486400"/>
            <a:ext cx="3810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5607" name="Straight Arrow Connector 15"/>
          <p:cNvCxnSpPr>
            <a:cxnSpLocks noChangeShapeType="1"/>
            <a:stCxn id="25603" idx="1"/>
            <a:endCxn id="25606" idx="7"/>
          </p:cNvCxnSpPr>
          <p:nvPr/>
        </p:nvCxnSpPr>
        <p:spPr bwMode="auto">
          <a:xfrm rot="10800000" flipV="1">
            <a:off x="4745038" y="3844925"/>
            <a:ext cx="1198562" cy="16748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8" name="Straight Arrow Connector 15"/>
          <p:cNvCxnSpPr>
            <a:cxnSpLocks noChangeShapeType="1"/>
            <a:stCxn id="25604" idx="3"/>
            <a:endCxn id="25605" idx="2"/>
          </p:cNvCxnSpPr>
          <p:nvPr/>
        </p:nvCxnSpPr>
        <p:spPr bwMode="auto">
          <a:xfrm>
            <a:off x="3124200" y="5064125"/>
            <a:ext cx="1295400" cy="917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itle 1"/>
          <p:cNvSpPr txBox="1">
            <a:spLocks/>
          </p:cNvSpPr>
          <p:nvPr/>
        </p:nvSpPr>
        <p:spPr bwMode="auto">
          <a:xfrm rot="16200000">
            <a:off x="4152900" y="-4152900"/>
            <a:ext cx="8382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British Columbia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626" name="Picture 4" descr="Manitoba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114800" cy="5516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029200" y="46482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Winnipeg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706,749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223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3,169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6628" name="Oval 35"/>
          <p:cNvSpPr>
            <a:spLocks noChangeArrowheads="1"/>
          </p:cNvSpPr>
          <p:nvPr/>
        </p:nvSpPr>
        <p:spPr bwMode="auto">
          <a:xfrm>
            <a:off x="3810000" y="55626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6629" name="Straight Arrow Connector 15"/>
          <p:cNvCxnSpPr>
            <a:cxnSpLocks noChangeShapeType="1"/>
            <a:stCxn id="6" idx="1"/>
            <a:endCxn id="26628" idx="6"/>
          </p:cNvCxnSpPr>
          <p:nvPr/>
        </p:nvCxnSpPr>
        <p:spPr bwMode="auto">
          <a:xfrm rot="10800000" flipV="1">
            <a:off x="4038600" y="5143500"/>
            <a:ext cx="990600" cy="533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itle 1"/>
          <p:cNvSpPr txBox="1">
            <a:spLocks/>
          </p:cNvSpPr>
          <p:nvPr/>
        </p:nvSpPr>
        <p:spPr bwMode="auto">
          <a:xfrm rot="16200000">
            <a:off x="4152900" y="-4152900"/>
            <a:ext cx="8382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Manitoba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650" name="Picture 3" descr="New_Brunswick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4578350" cy="548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7652" name="Straight Arrow Connector 15"/>
          <p:cNvCxnSpPr>
            <a:cxnSpLocks noChangeShapeType="1"/>
            <a:stCxn id="27653" idx="1"/>
            <a:endCxn id="27651" idx="7"/>
          </p:cNvCxnSpPr>
          <p:nvPr/>
        </p:nvCxnSpPr>
        <p:spPr bwMode="auto">
          <a:xfrm rot="10800000" flipV="1">
            <a:off x="5975350" y="4911725"/>
            <a:ext cx="806450" cy="238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781800" y="44958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St. John’s</a:t>
            </a:r>
          </a:p>
          <a:p>
            <a:pPr algn="ctr" eaLnBrk="0" hangingPunct="0"/>
            <a:r>
              <a:rPr lang="en-US" sz="1200"/>
              <a:t>Total Population: 181, 394</a:t>
            </a:r>
          </a:p>
          <a:p>
            <a:pPr algn="ctr" eaLnBrk="0" hangingPunct="0"/>
            <a:r>
              <a:rPr lang="en-US" sz="1200"/>
              <a:t>evangelical churches: 27</a:t>
            </a:r>
          </a:p>
          <a:p>
            <a:pPr algn="ctr" eaLnBrk="0" hangingPunct="0"/>
            <a:r>
              <a:rPr lang="en-US" sz="1200"/>
              <a:t>People per Church: 6,718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16200000">
            <a:off x="4114800" y="-4114800"/>
            <a:ext cx="9144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Newfoundland</a:t>
            </a:r>
            <a:endParaRPr lang="en-US" sz="4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8674" name="Picture 3" descr="New_Brunswick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41387"/>
            <a:ext cx="5864225" cy="5535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4114800" y="4522787"/>
            <a:ext cx="304800" cy="304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8676" name="Straight Arrow Connector 15"/>
          <p:cNvCxnSpPr>
            <a:cxnSpLocks noChangeShapeType="1"/>
          </p:cNvCxnSpPr>
          <p:nvPr/>
        </p:nvCxnSpPr>
        <p:spPr bwMode="auto">
          <a:xfrm flipV="1">
            <a:off x="2286000" y="4675187"/>
            <a:ext cx="18288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33400" y="4675187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Saint John</a:t>
            </a:r>
          </a:p>
          <a:p>
            <a:pPr algn="ctr" eaLnBrk="0" hangingPunct="0"/>
            <a:r>
              <a:rPr lang="en-US" sz="1200"/>
              <a:t>Total Population: 125,944</a:t>
            </a:r>
          </a:p>
          <a:p>
            <a:pPr algn="ctr" eaLnBrk="0" hangingPunct="0"/>
            <a:r>
              <a:rPr lang="en-US" sz="1200"/>
              <a:t>evangelical churches: 60</a:t>
            </a:r>
          </a:p>
          <a:p>
            <a:pPr algn="ctr" eaLnBrk="0" hangingPunct="0"/>
            <a:r>
              <a:rPr lang="en-US" sz="1200"/>
              <a:t>People per Church: 2,099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16200000">
            <a:off x="4114800" y="-4114800"/>
            <a:ext cx="9144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Brunswick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698" name="Picture 5" descr="Nova_Scotia_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724400" cy="544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257800" y="41910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Halifax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382,203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108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3,539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700" name="Oval 35"/>
          <p:cNvSpPr>
            <a:spLocks noChangeArrowheads="1"/>
          </p:cNvSpPr>
          <p:nvPr/>
        </p:nvSpPr>
        <p:spPr bwMode="auto">
          <a:xfrm>
            <a:off x="4191000" y="43434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9701" name="Straight Arrow Connector 15"/>
          <p:cNvCxnSpPr>
            <a:cxnSpLocks noChangeShapeType="1"/>
            <a:stCxn id="5" idx="1"/>
            <a:endCxn id="29700" idx="6"/>
          </p:cNvCxnSpPr>
          <p:nvPr/>
        </p:nvCxnSpPr>
        <p:spPr bwMode="auto">
          <a:xfrm rot="10800000">
            <a:off x="4419600" y="4457700"/>
            <a:ext cx="8382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itle 1"/>
          <p:cNvSpPr txBox="1">
            <a:spLocks/>
          </p:cNvSpPr>
          <p:nvPr/>
        </p:nvSpPr>
        <p:spPr bwMode="auto">
          <a:xfrm rot="16200000">
            <a:off x="4076700" y="-4076700"/>
            <a:ext cx="9906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Nova Scotia</a:t>
            </a:r>
            <a:endParaRPr lang="en-US" sz="4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22" name="Picture 4" descr="Ontario_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5334000" cy="5521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934200" y="4648200"/>
            <a:ext cx="19812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Toronto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5,406,324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1,034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5,229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5410200" y="49530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25" name="Straight Arrow Connector 7"/>
          <p:cNvCxnSpPr>
            <a:cxnSpLocks noChangeShapeType="1"/>
            <a:stCxn id="4" idx="1"/>
            <a:endCxn id="30724" idx="6"/>
          </p:cNvCxnSpPr>
          <p:nvPr/>
        </p:nvCxnSpPr>
        <p:spPr bwMode="auto">
          <a:xfrm rot="10800000">
            <a:off x="5562600" y="5029200"/>
            <a:ext cx="13716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26" name="Oval 12"/>
          <p:cNvSpPr>
            <a:spLocks noChangeArrowheads="1"/>
          </p:cNvSpPr>
          <p:nvPr/>
        </p:nvSpPr>
        <p:spPr bwMode="auto">
          <a:xfrm>
            <a:off x="2667000" y="3657600"/>
            <a:ext cx="3048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04800" y="1143000"/>
            <a:ext cx="18288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Thunder Bay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125,359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3,214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30728" name="Straight Arrow Connector 15"/>
          <p:cNvCxnSpPr>
            <a:cxnSpLocks noChangeShapeType="1"/>
            <a:stCxn id="15" idx="3"/>
            <a:endCxn id="30726" idx="1"/>
          </p:cNvCxnSpPr>
          <p:nvPr/>
        </p:nvCxnSpPr>
        <p:spPr bwMode="auto">
          <a:xfrm>
            <a:off x="2133600" y="1524000"/>
            <a:ext cx="577850" cy="2166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5715000" y="1447800"/>
            <a:ext cx="19812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Ottawa-Gatineau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1,158,314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189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6,129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30" name="Oval 20"/>
          <p:cNvSpPr>
            <a:spLocks noChangeArrowheads="1"/>
          </p:cNvSpPr>
          <p:nvPr/>
        </p:nvSpPr>
        <p:spPr bwMode="auto">
          <a:xfrm>
            <a:off x="6096000" y="4191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31" name="Straight Arrow Connector 21"/>
          <p:cNvCxnSpPr>
            <a:cxnSpLocks noChangeShapeType="1"/>
            <a:stCxn id="20" idx="2"/>
            <a:endCxn id="30730" idx="0"/>
          </p:cNvCxnSpPr>
          <p:nvPr/>
        </p:nvCxnSpPr>
        <p:spPr bwMode="auto">
          <a:xfrm rot="5400000">
            <a:off x="5467350" y="2952750"/>
            <a:ext cx="1981200" cy="4953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228600" y="3276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Hamilton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716, 230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196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3,654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33" name="Oval 26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4" name="Oval 32"/>
          <p:cNvSpPr>
            <a:spLocks noChangeArrowheads="1"/>
          </p:cNvSpPr>
          <p:nvPr/>
        </p:nvSpPr>
        <p:spPr bwMode="auto">
          <a:xfrm>
            <a:off x="4953000" y="5334000"/>
            <a:ext cx="2286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5" name="Oval 33"/>
          <p:cNvSpPr>
            <a:spLocks noChangeArrowheads="1"/>
          </p:cNvSpPr>
          <p:nvPr/>
        </p:nvSpPr>
        <p:spPr bwMode="auto">
          <a:xfrm>
            <a:off x="5486400" y="48768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6" name="Oval 35"/>
          <p:cNvSpPr>
            <a:spLocks noChangeArrowheads="1"/>
          </p:cNvSpPr>
          <p:nvPr/>
        </p:nvSpPr>
        <p:spPr bwMode="auto">
          <a:xfrm>
            <a:off x="4572000" y="56388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37" name="Straight Arrow Connector 39"/>
          <p:cNvCxnSpPr>
            <a:cxnSpLocks noChangeShapeType="1"/>
            <a:stCxn id="26" idx="3"/>
            <a:endCxn id="30733" idx="1"/>
          </p:cNvCxnSpPr>
          <p:nvPr/>
        </p:nvCxnSpPr>
        <p:spPr bwMode="auto">
          <a:xfrm>
            <a:off x="2133600" y="3695700"/>
            <a:ext cx="3070225" cy="1508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3657600" y="13716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Greater Sudbury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Total Population: 161,983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evangelical churches: 34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People per Church: 4,764</a:t>
            </a:r>
          </a:p>
        </p:txBody>
      </p:sp>
      <p:sp>
        <p:nvSpPr>
          <p:cNvPr id="30739" name="Oval 61"/>
          <p:cNvSpPr>
            <a:spLocks noChangeArrowheads="1"/>
          </p:cNvSpPr>
          <p:nvPr/>
        </p:nvSpPr>
        <p:spPr bwMode="auto">
          <a:xfrm>
            <a:off x="4724400" y="41148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40" name="Straight Arrow Connector 63"/>
          <p:cNvCxnSpPr>
            <a:cxnSpLocks noChangeShapeType="1"/>
            <a:stCxn id="49" idx="2"/>
            <a:endCxn id="30739" idx="0"/>
          </p:cNvCxnSpPr>
          <p:nvPr/>
        </p:nvCxnSpPr>
        <p:spPr bwMode="auto">
          <a:xfrm rot="16200000" flipH="1">
            <a:off x="3752850" y="2990850"/>
            <a:ext cx="1981200" cy="266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6934200" y="5562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St. Catherine’s-Niagara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396,754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166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2,390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934200" y="38100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Oshawa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344,374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64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5,381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010400" y="2514600"/>
            <a:ext cx="1905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Kingston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154,971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43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3,604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838200" y="54102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Windsor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332,066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88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3,773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28600" y="4419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London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465,720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139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3,351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30746" name="Straight Arrow Connector 7"/>
          <p:cNvCxnSpPr>
            <a:cxnSpLocks noChangeShapeType="1"/>
            <a:stCxn id="32" idx="3"/>
            <a:endCxn id="30734" idx="4"/>
          </p:cNvCxnSpPr>
          <p:nvPr/>
        </p:nvCxnSpPr>
        <p:spPr bwMode="auto">
          <a:xfrm>
            <a:off x="2133600" y="4838700"/>
            <a:ext cx="2933700" cy="571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47" name="Straight Arrow Connector 7"/>
          <p:cNvCxnSpPr>
            <a:cxnSpLocks noChangeShapeType="1"/>
            <a:stCxn id="31" idx="3"/>
            <a:endCxn id="30736" idx="3"/>
          </p:cNvCxnSpPr>
          <p:nvPr/>
        </p:nvCxnSpPr>
        <p:spPr bwMode="auto">
          <a:xfrm>
            <a:off x="2743200" y="5829300"/>
            <a:ext cx="1862138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48" name="Straight Arrow Connector 7"/>
          <p:cNvCxnSpPr>
            <a:cxnSpLocks noChangeShapeType="1"/>
            <a:stCxn id="27" idx="1"/>
            <a:endCxn id="30735" idx="5"/>
          </p:cNvCxnSpPr>
          <p:nvPr/>
        </p:nvCxnSpPr>
        <p:spPr bwMode="auto">
          <a:xfrm rot="10800000" flipV="1">
            <a:off x="5746750" y="4191000"/>
            <a:ext cx="1187450" cy="8159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5943600" y="4572000"/>
            <a:ext cx="3048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50" name="Straight Arrow Connector 7"/>
          <p:cNvCxnSpPr>
            <a:cxnSpLocks noChangeShapeType="1"/>
            <a:stCxn id="29" idx="1"/>
            <a:endCxn id="30749" idx="7"/>
          </p:cNvCxnSpPr>
          <p:nvPr/>
        </p:nvCxnSpPr>
        <p:spPr bwMode="auto">
          <a:xfrm rot="10800000" flipV="1">
            <a:off x="6203950" y="2895600"/>
            <a:ext cx="806450" cy="1698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51" name="Oval 5"/>
          <p:cNvSpPr>
            <a:spLocks noChangeArrowheads="1"/>
          </p:cNvSpPr>
          <p:nvPr/>
        </p:nvSpPr>
        <p:spPr bwMode="auto">
          <a:xfrm>
            <a:off x="5486400" y="51054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0752" name="Straight Arrow Connector 7"/>
          <p:cNvCxnSpPr>
            <a:cxnSpLocks noChangeShapeType="1"/>
            <a:stCxn id="25" idx="1"/>
            <a:endCxn id="30751" idx="5"/>
          </p:cNvCxnSpPr>
          <p:nvPr/>
        </p:nvCxnSpPr>
        <p:spPr bwMode="auto">
          <a:xfrm rot="10800000">
            <a:off x="5616575" y="5235575"/>
            <a:ext cx="1317625" cy="746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itle 1"/>
          <p:cNvSpPr txBox="1">
            <a:spLocks/>
          </p:cNvSpPr>
          <p:nvPr/>
        </p:nvSpPr>
        <p:spPr bwMode="auto">
          <a:xfrm rot="16200000">
            <a:off x="4114800" y="-4114800"/>
            <a:ext cx="9144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Ontario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746" name="Picture 3" descr="Quebec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98525"/>
            <a:ext cx="4572000" cy="5502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3657600"/>
            <a:ext cx="1828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Trois-Rivieres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142,614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15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9,508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51816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Montreal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3,666,280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422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8,688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705600" y="3581400"/>
            <a:ext cx="1828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Quebec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723,263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31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23,331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553200" y="5334000"/>
            <a:ext cx="19812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Sherbrooke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164,685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19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8,668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4800600" y="55626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1752" name="Straight Arrow Connector 15"/>
          <p:cNvCxnSpPr>
            <a:cxnSpLocks noChangeShapeType="1"/>
            <a:stCxn id="8" idx="1"/>
            <a:endCxn id="31751" idx="5"/>
          </p:cNvCxnSpPr>
          <p:nvPr/>
        </p:nvCxnSpPr>
        <p:spPr bwMode="auto">
          <a:xfrm rot="10800000">
            <a:off x="4930775" y="5692775"/>
            <a:ext cx="1622425" cy="60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3" name="Oval 12"/>
          <p:cNvSpPr>
            <a:spLocks noChangeArrowheads="1"/>
          </p:cNvSpPr>
          <p:nvPr/>
        </p:nvSpPr>
        <p:spPr bwMode="auto">
          <a:xfrm>
            <a:off x="4419600" y="56388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1754" name="Straight Arrow Connector 15"/>
          <p:cNvCxnSpPr>
            <a:cxnSpLocks noChangeShapeType="1"/>
            <a:stCxn id="6" idx="3"/>
            <a:endCxn id="31753" idx="3"/>
          </p:cNvCxnSpPr>
          <p:nvPr/>
        </p:nvCxnSpPr>
        <p:spPr bwMode="auto">
          <a:xfrm>
            <a:off x="3124200" y="5676900"/>
            <a:ext cx="1317625" cy="920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5" name="Oval 12"/>
          <p:cNvSpPr>
            <a:spLocks noChangeArrowheads="1"/>
          </p:cNvSpPr>
          <p:nvPr/>
        </p:nvSpPr>
        <p:spPr bwMode="auto">
          <a:xfrm>
            <a:off x="4572000" y="53340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419600" y="50292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1757" name="Straight Arrow Connector 15"/>
          <p:cNvCxnSpPr>
            <a:cxnSpLocks noChangeShapeType="1"/>
            <a:stCxn id="7" idx="1"/>
            <a:endCxn id="31756" idx="7"/>
          </p:cNvCxnSpPr>
          <p:nvPr/>
        </p:nvCxnSpPr>
        <p:spPr bwMode="auto">
          <a:xfrm rot="10800000" flipV="1">
            <a:off x="4549775" y="4076700"/>
            <a:ext cx="2155825" cy="974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8" name="Straight Arrow Connector 15"/>
          <p:cNvCxnSpPr>
            <a:cxnSpLocks noChangeShapeType="1"/>
            <a:stCxn id="5" idx="3"/>
            <a:endCxn id="31755" idx="1"/>
          </p:cNvCxnSpPr>
          <p:nvPr/>
        </p:nvCxnSpPr>
        <p:spPr bwMode="auto">
          <a:xfrm>
            <a:off x="2895600" y="4152900"/>
            <a:ext cx="1698625" cy="1203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2" name="Title 1"/>
          <p:cNvSpPr txBox="1">
            <a:spLocks/>
          </p:cNvSpPr>
          <p:nvPr/>
        </p:nvSpPr>
        <p:spPr bwMode="auto">
          <a:xfrm>
            <a:off x="5867400" y="1371600"/>
            <a:ext cx="19812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Saguenay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Total Population: 152,132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evangelical churches: 7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People per Church: 21,733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760" name="Oval 12"/>
          <p:cNvSpPr>
            <a:spLocks noChangeArrowheads="1"/>
          </p:cNvSpPr>
          <p:nvPr/>
        </p:nvSpPr>
        <p:spPr bwMode="auto">
          <a:xfrm>
            <a:off x="4648200" y="464820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1761" name="Straight Arrow Connector 15"/>
          <p:cNvCxnSpPr>
            <a:cxnSpLocks noChangeShapeType="1"/>
            <a:stCxn id="42" idx="2"/>
            <a:endCxn id="31760" idx="7"/>
          </p:cNvCxnSpPr>
          <p:nvPr/>
        </p:nvCxnSpPr>
        <p:spPr bwMode="auto">
          <a:xfrm rot="5400000">
            <a:off x="4664075" y="2476500"/>
            <a:ext cx="2308225" cy="2079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 rot="16200000">
            <a:off x="4114800" y="-4114800"/>
            <a:ext cx="9144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Quebec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2770" name="Picture 3" descr="Saskatchewan_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211638" cy="548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4953000" y="5334000"/>
            <a:ext cx="3048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477000" y="5029200"/>
            <a:ext cx="19812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Regina</a:t>
            </a:r>
          </a:p>
          <a:p>
            <a:pPr algn="ctr" eaLnBrk="0" hangingPunct="0"/>
            <a:r>
              <a:rPr lang="en-US" sz="1200"/>
              <a:t>Total Population: 198,316</a:t>
            </a:r>
          </a:p>
          <a:p>
            <a:pPr algn="ctr" eaLnBrk="0" hangingPunct="0"/>
            <a:r>
              <a:rPr lang="en-US" sz="1200"/>
              <a:t>evangelical churches: 63</a:t>
            </a:r>
          </a:p>
          <a:p>
            <a:pPr algn="ctr" eaLnBrk="0" hangingPunct="0"/>
            <a:r>
              <a:rPr lang="en-US" sz="1200"/>
              <a:t>People per Church: 3,148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324600" y="3429000"/>
            <a:ext cx="2057400" cy="830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Saskatoon</a:t>
            </a:r>
          </a:p>
          <a:p>
            <a:pPr algn="ctr" eaLnBrk="0" hangingPunct="0"/>
            <a:r>
              <a:rPr lang="en-US" sz="1200"/>
              <a:t>Total Population: 235,464</a:t>
            </a:r>
          </a:p>
          <a:p>
            <a:pPr algn="ctr" eaLnBrk="0" hangingPunct="0"/>
            <a:r>
              <a:rPr lang="en-US" sz="1200"/>
              <a:t>evangelical churches: 101</a:t>
            </a:r>
          </a:p>
          <a:p>
            <a:pPr algn="ctr" eaLnBrk="0" hangingPunct="0"/>
            <a:r>
              <a:rPr lang="en-US" sz="1200"/>
              <a:t>People per Church: 2,331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4343400" y="4572000"/>
            <a:ext cx="228600" cy="2286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2775" name="Straight Arrow Connector 15"/>
          <p:cNvCxnSpPr>
            <a:cxnSpLocks noChangeShapeType="1"/>
            <a:stCxn id="32772" idx="1"/>
            <a:endCxn id="32771" idx="6"/>
          </p:cNvCxnSpPr>
          <p:nvPr/>
        </p:nvCxnSpPr>
        <p:spPr bwMode="auto">
          <a:xfrm rot="10800000" flipV="1">
            <a:off x="5257800" y="5444332"/>
            <a:ext cx="1219200" cy="396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6" name="Straight Arrow Connector 15"/>
          <p:cNvCxnSpPr>
            <a:cxnSpLocks noChangeShapeType="1"/>
            <a:stCxn id="32773" idx="1"/>
            <a:endCxn id="32774" idx="7"/>
          </p:cNvCxnSpPr>
          <p:nvPr/>
        </p:nvCxnSpPr>
        <p:spPr bwMode="auto">
          <a:xfrm rot="10800000" flipV="1">
            <a:off x="4538663" y="3844925"/>
            <a:ext cx="1785937" cy="7604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 rot="16200000">
            <a:off x="4114800" y="-4114800"/>
            <a:ext cx="914400" cy="914400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Saskatchewan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0" y="6519446"/>
            <a:ext cx="5943600" cy="338554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Source: Lorne Hunter, Outreach Canada</a:t>
            </a:r>
          </a:p>
          <a:p>
            <a:pPr eaLnBrk="0" hangingPunct="0"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Map: Natural Resources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343400"/>
            <a:ext cx="586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Case Study #2: International Migrations to the United States and Canada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98944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Cambria" pitchFamily="18" charset="0"/>
              </a:rPr>
              <a:t>Country of Birth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Cambria" pitchFamily="18" charset="0"/>
              </a:rPr>
              <a:t>Populations by Country of Birth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latin typeface="Cambria" pitchFamily="18" charset="0"/>
              </a:rPr>
              <a:t>Enclaves (to some degree)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87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We Know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Straight Connector 5"/>
          <p:cNvCxnSpPr>
            <a:cxnSpLocks noChangeShapeType="1"/>
          </p:cNvCxnSpPr>
          <p:nvPr/>
        </p:nvCxnSpPr>
        <p:spPr bwMode="auto">
          <a:xfrm rot="5400000">
            <a:off x="112713" y="3238500"/>
            <a:ext cx="434498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19" name="Straight Connector 9"/>
          <p:cNvCxnSpPr>
            <a:cxnSpLocks noChangeShapeType="1"/>
          </p:cNvCxnSpPr>
          <p:nvPr/>
        </p:nvCxnSpPr>
        <p:spPr bwMode="auto">
          <a:xfrm>
            <a:off x="2286000" y="5410200"/>
            <a:ext cx="541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0" name="TextBox 20"/>
          <p:cNvSpPr txBox="1">
            <a:spLocks noChangeArrowheads="1"/>
          </p:cNvSpPr>
          <p:nvPr/>
        </p:nvSpPr>
        <p:spPr bwMode="auto">
          <a:xfrm>
            <a:off x="2438400" y="4724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Value</a:t>
            </a:r>
          </a:p>
        </p:txBody>
      </p:sp>
      <p:pic>
        <p:nvPicPr>
          <p:cNvPr id="8" name="Picture 2" descr="C:\Documents and Settings\jpayne\Desktop\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6200"/>
            <a:ext cx="2244435" cy="1828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057400" y="2743200"/>
            <a:ext cx="2743200" cy="1219200"/>
          </a:xfrm>
          <a:prstGeom prst="straightConnector1">
            <a:avLst/>
          </a:prstGeom>
          <a:noFill/>
          <a:ln w="85725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28600"/>
            <a:ext cx="609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Ethno-linguistic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	Characteristics</a:t>
            </a: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Evangelical Percentages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	by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People Group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Receptivity Levels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Generational Matters</a:t>
            </a: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Global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Social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Networks</a:t>
            </a: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Unknown Harvest Force</a:t>
            </a: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8768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Limitations Affecting </a:t>
            </a:r>
            <a:r>
              <a:rPr lang="en-US" sz="3300" b="1" dirty="0" smtClean="0"/>
              <a:t>What We Know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609600"/>
          <a:ext cx="7620000" cy="3705688"/>
        </p:xfrm>
        <a:graphic>
          <a:graphicData uri="http://schemas.openxmlformats.org/drawingml/2006/table">
            <a:tbl>
              <a:tblPr/>
              <a:tblGrid>
                <a:gridCol w="1664687"/>
                <a:gridCol w="3260940"/>
                <a:gridCol w="2694373"/>
              </a:tblGrid>
              <a:tr h="158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Country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Estimated number of international migrants at mid-year,  2010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As Percentage of Global Total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761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42,813,281</a:t>
                      </a:r>
                      <a:endParaRPr lang="en-US" sz="28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n-US" sz="28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761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Canada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7,202,340</a:t>
                      </a:r>
                      <a:endParaRPr lang="en-US" sz="28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mbria"/>
                          <a:ea typeface="Calibri"/>
                          <a:cs typeface="Times New Roman"/>
                        </a:rPr>
                        <a:t>3.4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622678"/>
          <a:ext cx="6705600" cy="3415922"/>
        </p:xfrm>
        <a:graphic>
          <a:graphicData uri="http://schemas.openxmlformats.org/drawingml/2006/table">
            <a:tbl>
              <a:tblPr/>
              <a:tblGrid>
                <a:gridCol w="1352238"/>
                <a:gridCol w="1352238"/>
                <a:gridCol w="2324724"/>
                <a:gridCol w="1676400"/>
              </a:tblGrid>
              <a:tr h="160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UPGs, Joshua Project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UPGs, Joshua Project using 2% Definition (and including groups with unknown Evangelical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UPGs, Global Research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509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815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latin typeface="Cambria" pitchFamily="18" charset="0"/>
                          <a:ea typeface="Calibri"/>
                          <a:cs typeface="Times New Roman"/>
                        </a:rPr>
                        <a:t>U.</a:t>
                      </a:r>
                      <a:r>
                        <a:rPr lang="en-US" sz="2800" b="1" baseline="0" dirty="0" smtClean="0">
                          <a:latin typeface="Cambria" pitchFamily="18" charset="0"/>
                          <a:ea typeface="Calibri"/>
                          <a:cs typeface="Times New Roman"/>
                        </a:rPr>
                        <a:t> S. </a:t>
                      </a:r>
                      <a:endParaRPr lang="en-US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389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Totals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4724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ASSUMPTIONS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648200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Top Places of Origin for International Students in the U. S., 2009-2010</a:t>
            </a:r>
            <a:endParaRPr lang="en-US" sz="2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381000"/>
          <a:ext cx="6705601" cy="6058679"/>
        </p:xfrm>
        <a:graphic>
          <a:graphicData uri="http://schemas.openxmlformats.org/drawingml/2006/table">
            <a:tbl>
              <a:tblPr/>
              <a:tblGrid>
                <a:gridCol w="1788571"/>
                <a:gridCol w="1788571"/>
                <a:gridCol w="1788571"/>
                <a:gridCol w="1339888"/>
              </a:tblGrid>
              <a:tr h="13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Rank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2009/10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Percent of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World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690,923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127,628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104,897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South Korea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72,153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28,145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Taiwan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26,685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24,842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15,810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13,450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13,112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Turkey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12,397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64834"/>
          <a:ext cx="6705601" cy="6254025"/>
        </p:xfrm>
        <a:graphic>
          <a:graphicData uri="http://schemas.openxmlformats.org/drawingml/2006/table">
            <a:tbl>
              <a:tblPr/>
              <a:tblGrid>
                <a:gridCol w="1788571"/>
                <a:gridCol w="1788571"/>
                <a:gridCol w="1788571"/>
                <a:gridCol w="1339888"/>
              </a:tblGrid>
              <a:tr h="13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Rank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2009/10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Percent of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World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690,923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Nepal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11,233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9,548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United Kingdom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8,861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8,786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8,531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8,034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7,716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6,943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0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Columbia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6,920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Nigeria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mbria" pitchFamily="18" charset="0"/>
                          <a:ea typeface="Calibri"/>
                          <a:cs typeface="Times New Roman"/>
                        </a:rPr>
                        <a:t>6,568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648200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mbria" pitchFamily="18" charset="0"/>
              </a:rPr>
              <a:t>Refugee and Asylum Seekers, 2009</a:t>
            </a:r>
            <a:endParaRPr lang="en-US" sz="2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838200"/>
          <a:ext cx="7010400" cy="3413760"/>
        </p:xfrm>
        <a:graphic>
          <a:graphicData uri="http://schemas.openxmlformats.org/drawingml/2006/table">
            <a:tbl>
              <a:tblPr/>
              <a:tblGrid>
                <a:gridCol w="2393108"/>
                <a:gridCol w="2308646"/>
                <a:gridCol w="2308646"/>
              </a:tblGrid>
              <a:tr h="130642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Refugees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Asylum-Seekers (pending cases)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55811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mbria" pitchFamily="18" charset="0"/>
                          <a:ea typeface="Calibri"/>
                          <a:cs typeface="Times New Roman"/>
                        </a:rPr>
                        <a:t>169,434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mbria" pitchFamily="18" charset="0"/>
                          <a:ea typeface="Calibri"/>
                          <a:cs typeface="Times New Roman"/>
                        </a:rPr>
                        <a:t>61,170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6396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latin typeface="Cambria" pitchFamily="18" charset="0"/>
                          <a:ea typeface="Calibri"/>
                          <a:cs typeface="Times New Roman"/>
                        </a:rPr>
                        <a:t>U.</a:t>
                      </a:r>
                      <a:r>
                        <a:rPr lang="en-US" sz="2800" b="1" baseline="0" dirty="0" smtClean="0">
                          <a:latin typeface="Cambria" pitchFamily="18" charset="0"/>
                          <a:ea typeface="Calibri"/>
                          <a:cs typeface="Times New Roman"/>
                        </a:rPr>
                        <a:t> S. </a:t>
                      </a:r>
                      <a:endParaRPr lang="en-US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latin typeface="Cambria" pitchFamily="18" charset="0"/>
                          <a:ea typeface="Calibri"/>
                          <a:cs typeface="Times New Roman"/>
                        </a:rPr>
                        <a:t>275,461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63,803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6482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Refugee Arrivals in the U.S. by Country of Nationality, 2009</a:t>
            </a:r>
            <a:endParaRPr lang="en-US" sz="2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54673"/>
          <a:ext cx="7239000" cy="6736080"/>
        </p:xfrm>
        <a:graphic>
          <a:graphicData uri="http://schemas.openxmlformats.org/drawingml/2006/table">
            <a:tbl>
              <a:tblPr/>
              <a:tblGrid>
                <a:gridCol w="3684519"/>
                <a:gridCol w="3554481"/>
              </a:tblGrid>
              <a:tr h="38042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Iraq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18,838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Burma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18,202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Bhutan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13,452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5,381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Cuba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4,800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Somalia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4,189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Eritrea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1,571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Congo, Democratic Republic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1,135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79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Burundi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mbria" pitchFamily="18" charset="0"/>
                          <a:ea typeface="Calibri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libri"/>
                          <a:cs typeface="Times New Roman"/>
                        </a:rPr>
                        <a:t>4,786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5"/>
          <p:cNvCxnSpPr>
            <a:cxnSpLocks noChangeShapeType="1"/>
          </p:cNvCxnSpPr>
          <p:nvPr/>
        </p:nvCxnSpPr>
        <p:spPr bwMode="auto">
          <a:xfrm rot="5400000">
            <a:off x="112713" y="3238500"/>
            <a:ext cx="434498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3" name="Straight Connector 9"/>
          <p:cNvCxnSpPr>
            <a:cxnSpLocks noChangeShapeType="1"/>
          </p:cNvCxnSpPr>
          <p:nvPr/>
        </p:nvCxnSpPr>
        <p:spPr bwMode="auto">
          <a:xfrm>
            <a:off x="2286000" y="5410200"/>
            <a:ext cx="541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2438400" y="4724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3048000" y="4800600"/>
            <a:ext cx="3048000" cy="228600"/>
          </a:xfrm>
          <a:prstGeom prst="straightConnector1">
            <a:avLst/>
          </a:prstGeom>
          <a:noFill/>
          <a:ln w="857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/>
              <a:t>Value</a:t>
            </a:r>
          </a:p>
        </p:txBody>
      </p:sp>
      <p:pic>
        <p:nvPicPr>
          <p:cNvPr id="63489" name="Picture 1" descr="C:\Documents and Settings\jpayne\Desktop\W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438400" cy="1601258"/>
          </a:xfrm>
          <a:prstGeom prst="rect">
            <a:avLst/>
          </a:prstGeom>
          <a:noFill/>
        </p:spPr>
      </p:pic>
      <p:pic>
        <p:nvPicPr>
          <p:cNvPr id="10" name="Picture 2" descr="C:\Documents and Settings\jpayne\Desktop\Y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"/>
            <a:ext cx="2244435" cy="18288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057400" y="2743200"/>
            <a:ext cx="2743200" cy="1219200"/>
          </a:xfrm>
          <a:prstGeom prst="straightConnector1">
            <a:avLst/>
          </a:prstGeom>
          <a:noFill/>
          <a:ln w="85725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343400"/>
            <a:ext cx="586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The North American and International Significance for Urban Research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4" descr="north-amer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607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4" descr="north-amer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607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4190206" y="3809206"/>
            <a:ext cx="7620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343400" y="3733800"/>
            <a:ext cx="4572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4" descr="north-amer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607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276601" y="4038600"/>
            <a:ext cx="990600" cy="4572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4114800"/>
            <a:ext cx="1219200" cy="4572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53000" y="2971800"/>
            <a:ext cx="1295400" cy="5334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352800" y="2667000"/>
            <a:ext cx="914400" cy="9144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90206" y="3809206"/>
            <a:ext cx="7620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343400" y="3733800"/>
            <a:ext cx="4572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world-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91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6" name="Picture 7" descr="world-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91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>
            <a:off x="1828800" y="2209800"/>
            <a:ext cx="304800" cy="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14501" y="2324100"/>
            <a:ext cx="533400" cy="317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13" descr="world-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91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/>
          <p:nvPr/>
        </p:nvSpPr>
        <p:spPr>
          <a:xfrm rot="21256720">
            <a:off x="927100" y="2397125"/>
            <a:ext cx="3860800" cy="1979613"/>
          </a:xfrm>
          <a:prstGeom prst="arc">
            <a:avLst>
              <a:gd name="adj1" fmla="val 14738186"/>
              <a:gd name="adj2" fmla="val 21520781"/>
            </a:avLst>
          </a:prstGeom>
          <a:noFill/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 rot="19739507">
            <a:off x="1220788" y="1463675"/>
            <a:ext cx="4037012" cy="2603500"/>
          </a:xfrm>
          <a:prstGeom prst="arc">
            <a:avLst>
              <a:gd name="adj1" fmla="val 15020706"/>
              <a:gd name="adj2" fmla="val 21508936"/>
            </a:avLst>
          </a:prstGeom>
          <a:noFill/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rc 22"/>
          <p:cNvSpPr/>
          <p:nvPr/>
        </p:nvSpPr>
        <p:spPr>
          <a:xfrm rot="13993317" flipH="1">
            <a:off x="1535113" y="2384425"/>
            <a:ext cx="2757487" cy="1217613"/>
          </a:xfrm>
          <a:prstGeom prst="arc">
            <a:avLst>
              <a:gd name="adj1" fmla="val 13007636"/>
              <a:gd name="adj2" fmla="val 18284485"/>
            </a:avLst>
          </a:prstGeom>
          <a:noFill/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 rot="21256720">
            <a:off x="-180975" y="1952625"/>
            <a:ext cx="7981950" cy="4400550"/>
          </a:xfrm>
          <a:prstGeom prst="arc">
            <a:avLst>
              <a:gd name="adj1" fmla="val 14449806"/>
              <a:gd name="adj2" fmla="val 21586056"/>
            </a:avLst>
          </a:prstGeom>
          <a:noFill/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828800" y="2209800"/>
            <a:ext cx="304800" cy="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714501" y="2324100"/>
            <a:ext cx="533400" cy="317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876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Needed?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598944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A </a:t>
            </a:r>
            <a:r>
              <a:rPr lang="en-US" sz="2800" b="1" dirty="0" err="1" smtClean="0">
                <a:solidFill>
                  <a:srgbClr val="FFFF00"/>
                </a:solidFill>
                <a:latin typeface="Cambria" pitchFamily="18" charset="0"/>
              </a:rPr>
              <a:t>missiology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 that embraces urban research for North America</a:t>
            </a:r>
          </a:p>
          <a:p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A recognition that better urban research at home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has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significant implications for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labors abroad</a:t>
            </a:r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0" y="228600"/>
            <a:ext cx="6096000" cy="41910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28600"/>
            <a:ext cx="609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The development </a:t>
            </a:r>
            <a:r>
              <a:rPr lang="en-US" sz="2800" b="1" smtClean="0">
                <a:solidFill>
                  <a:srgbClr val="FFFF00"/>
                </a:solidFill>
                <a:latin typeface="Cambria" pitchFamily="18" charset="0"/>
              </a:rPr>
              <a:t>of support networks </a:t>
            </a: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for a cadre  of urban researchers at both the professional and volunteer levels.</a:t>
            </a:r>
          </a:p>
          <a:p>
            <a:endParaRPr lang="en-US" sz="2800" b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Cambria" pitchFamily="18" charset="0"/>
              </a:rPr>
              <a:t>The collaborative efforts across Evangelical lines to conduct, share, and disseminate findings as quickly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343400"/>
            <a:ext cx="586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Case Study #1: Evangelical Concentrations in the United States and Canada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5181600"/>
          </a:xfrm>
          <a:prstGeom prst="rect">
            <a:avLst/>
          </a:prstGeom>
          <a:solidFill>
            <a:srgbClr val="5459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7586" name="Picture 2" descr="C:\Documents and Settings\jpayne\Desktop\What is our urban perspe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58" y="0"/>
            <a:ext cx="7731742" cy="5151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0400" y="5334000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is Our Urban Perspective?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4724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At 35,000 Feet?</a:t>
            </a:r>
            <a:endParaRPr lang="en-US" sz="6000" b="1" dirty="0"/>
          </a:p>
        </p:txBody>
      </p:sp>
      <p:pic>
        <p:nvPicPr>
          <p:cNvPr id="68610" name="Picture 2" descr="C:\Documents and Settings\jpayne\Desktop\35000 feet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6096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9002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TP001090024</AuthoringAssetId>
    <AssetId xmlns="145c5697-5eb5-440b-b2f1-a8273fb59250">TS001090024</Asset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697750-8A5C-4F1F-8727-04DF1308A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ED8878-2D61-4FA3-864B-7CC95B6CE60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B9E102F-07C5-4184-AABA-3C5EBF585D8C}">
  <ds:schemaRefs>
    <ds:schemaRef ds:uri="http://schemas.microsoft.com/office/2006/metadata/properties"/>
    <ds:schemaRef ds:uri="145c5697-5eb5-440b-b2f1-a8273fb59250"/>
  </ds:schemaRefs>
</ds:datastoreItem>
</file>

<file path=customXml/itemProps4.xml><?xml version="1.0" encoding="utf-8"?>
<ds:datastoreItem xmlns:ds="http://schemas.openxmlformats.org/officeDocument/2006/customXml" ds:itemID="{E59CD057-A7D7-409E-B2FE-ADA1EBE38B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690</TotalTime>
  <Words>1542</Words>
  <Application>Microsoft Office PowerPoint</Application>
  <PresentationFormat>On-screen Show (4:3)</PresentationFormat>
  <Paragraphs>484</Paragraphs>
  <Slides>59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TS001090024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United States Metro Areas 5% or less evangelical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Evangelicals in Selected Canadian   Metropolitan Areas</vt:lpstr>
      <vt:lpstr>Alberta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SBTS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emerson</dc:creator>
  <cp:lastModifiedBy>jpayne</cp:lastModifiedBy>
  <cp:revision>57</cp:revision>
  <cp:lastPrinted>1601-01-01T00:00:00Z</cp:lastPrinted>
  <dcterms:created xsi:type="dcterms:W3CDTF">2011-03-24T15:58:27Z</dcterms:created>
  <dcterms:modified xsi:type="dcterms:W3CDTF">2011-09-30T16:47:09Z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457893L</vt:lpwstr>
  </property>
  <property fmtid="{D5CDD505-2E9C-101B-9397-08002B2CF9AE}" pid="3" name="TPInstallLocation">
    <vt:lpwstr>{Document Themes}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City stairs design template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EY001077968</vt:lpwstr>
  </property>
  <property fmtid="{D5CDD505-2E9C-101B-9397-08002B2CF9AE}" pid="18" name="SourceTitle">
    <vt:lpwstr>City stairs design template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TemplateType">
    <vt:lpwstr>Presentations</vt:lpwstr>
  </property>
  <property fmtid="{D5CDD505-2E9C-101B-9397-08002B2CF9AE}" pid="22" name="OpenTemplate">
    <vt:lpwstr>1</vt:lpwstr>
  </property>
  <property fmtid="{D5CDD505-2E9C-101B-9397-08002B2CF9AE}" pid="23" name="UACurrentWords">
    <vt:lpwstr>0</vt:lpwstr>
  </property>
  <property fmtid="{D5CDD505-2E9C-101B-9397-08002B2CF9AE}" pid="24" name="UALocRecommendation">
    <vt:lpwstr>Localize</vt:lpwstr>
  </property>
  <property fmtid="{D5CDD505-2E9C-101B-9397-08002B2CF9AE}" pid="25" name="Applications">
    <vt:lpwstr>64;#PowerPoint 2003;#67;#PowerPoint - Design Templt 12;#65;#Microsoft Office PowerPoint 2007;#182;#Office XP;#79;#Template 12;#66;#PowerPoint - Design Templt 2003;#184;#Office 2000</vt:lpwstr>
  </property>
  <property fmtid="{D5CDD505-2E9C-101B-9397-08002B2CF9AE}" pid="26" name="TemplateStatus">
    <vt:lpwstr>Complete</vt:lpwstr>
  </property>
  <property fmtid="{D5CDD505-2E9C-101B-9397-08002B2CF9AE}" pid="27" name="ContentTypeId">
    <vt:lpwstr>0x0101006025706CF4CD034688BEBAE97A2E701D020200C3831ACA17D8814887A164412888521E</vt:lpwstr>
  </property>
  <property fmtid="{D5CDD505-2E9C-101B-9397-08002B2CF9AE}" pid="28" name="IsDeleted">
    <vt:lpwstr>0</vt:lpwstr>
  </property>
  <property fmtid="{D5CDD505-2E9C-101B-9397-08002B2CF9AE}" pid="29" name="ShowIn">
    <vt:lpwstr>Show everywhere</vt:lpwstr>
  </property>
  <property fmtid="{D5CDD505-2E9C-101B-9397-08002B2CF9AE}" pid="30" name="UANotes">
    <vt:lpwstr>June 2003 retrofit. 457893L</vt:lpwstr>
  </property>
  <property fmtid="{D5CDD505-2E9C-101B-9397-08002B2CF9AE}" pid="31" name="PublishStatusLookup">
    <vt:lpwstr>258634</vt:lpwstr>
  </property>
  <property fmtid="{D5CDD505-2E9C-101B-9397-08002B2CF9AE}" pid="32" name="TPClientViewer">
    <vt:lpwstr>Microsoft Office PowerPoint</vt:lpwstr>
  </property>
  <property fmtid="{D5CDD505-2E9C-101B-9397-08002B2CF9AE}" pid="33" name="TPComponent">
    <vt:lpwstr>PPTFiles</vt:lpwstr>
  </property>
  <property fmtid="{D5CDD505-2E9C-101B-9397-08002B2CF9AE}" pid="34" name="TPNamespace">
    <vt:lpwstr>POWERPNT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</Properties>
</file>