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6" r:id="rId2"/>
    <p:sldId id="287" r:id="rId3"/>
    <p:sldId id="288" r:id="rId4"/>
    <p:sldId id="297" r:id="rId5"/>
    <p:sldId id="263" r:id="rId6"/>
    <p:sldId id="293" r:id="rId7"/>
    <p:sldId id="281" r:id="rId8"/>
    <p:sldId id="264" r:id="rId9"/>
    <p:sldId id="290" r:id="rId10"/>
    <p:sldId id="292" r:id="rId11"/>
    <p:sldId id="282" r:id="rId12"/>
    <p:sldId id="284" r:id="rId13"/>
    <p:sldId id="271" r:id="rId14"/>
    <p:sldId id="266" r:id="rId15"/>
    <p:sldId id="267" r:id="rId16"/>
    <p:sldId id="268" r:id="rId17"/>
    <p:sldId id="298" r:id="rId18"/>
    <p:sldId id="269" r:id="rId19"/>
    <p:sldId id="294" r:id="rId20"/>
    <p:sldId id="283" r:id="rId21"/>
    <p:sldId id="257" r:id="rId22"/>
    <p:sldId id="261" r:id="rId23"/>
    <p:sldId id="262" r:id="rId24"/>
    <p:sldId id="285" r:id="rId25"/>
    <p:sldId id="28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39FDA-5C17-4EA6-8804-3B80631A81FF}"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F80E0-1064-4498-A0AA-43B94B5433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As the Church becomes more pastoral in her functions, and less apostolic, missions in that society becomes filtered through a pastoral lens instead of a </a:t>
            </a:r>
            <a:r>
              <a:rPr lang="en-US" sz="1200" i="1" dirty="0" err="1" smtClean="0"/>
              <a:t>missional</a:t>
            </a:r>
            <a:r>
              <a:rPr lang="en-US" sz="1200" i="1" dirty="0" smtClean="0"/>
              <a:t> lens, resulting in a pastoral </a:t>
            </a:r>
            <a:r>
              <a:rPr lang="en-US" sz="1200" i="1" dirty="0" err="1" smtClean="0"/>
              <a:t>missiology</a:t>
            </a:r>
            <a:r>
              <a:rPr lang="en-US" sz="1200" i="1" dirty="0" smtClean="0"/>
              <a:t> out of which the Church then develops her missionary methods—which generally are not very </a:t>
            </a:r>
            <a:r>
              <a:rPr lang="en-US" sz="1200" i="1" dirty="0" err="1" smtClean="0"/>
              <a:t>missional</a:t>
            </a:r>
            <a:r>
              <a:rPr lang="en-US" sz="1200" i="1" dirty="0" smtClean="0"/>
              <a:t>. </a:t>
            </a:r>
          </a:p>
          <a:p>
            <a:endParaRPr lang="en-US" dirty="0"/>
          </a:p>
        </p:txBody>
      </p:sp>
      <p:sp>
        <p:nvSpPr>
          <p:cNvPr id="4" name="Slide Number Placeholder 3"/>
          <p:cNvSpPr>
            <a:spLocks noGrp="1"/>
          </p:cNvSpPr>
          <p:nvPr>
            <p:ph type="sldNum" sz="quarter" idx="10"/>
          </p:nvPr>
        </p:nvSpPr>
        <p:spPr/>
        <p:txBody>
          <a:bodyPr/>
          <a:lstStyle/>
          <a:p>
            <a:fld id="{E54F80E0-1064-4498-A0AA-43B94B54331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701925" y="2130425"/>
            <a:ext cx="4800600" cy="1470025"/>
          </a:xfrm>
        </p:spPr>
        <p:txBody>
          <a:bodyPr anchor="ct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D4847CA8-2C7D-4CDA-BB8D-E5A6418B302C}" type="datetimeFigureOut">
              <a:rPr lang="en-US"/>
              <a:pPr>
                <a:defRPr/>
              </a:pPr>
              <a:t>1/17/2012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ED67BB7-0CAB-4A03-BF3B-7FF10CF0A31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D35820-C19C-458B-A4C3-F3323FEE820B}" type="datetimeFigureOut">
              <a:rPr lang="en-US"/>
              <a:pPr>
                <a:defRPr/>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CF8D28-D9B6-4DCB-9EA4-BDC2562237E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9E7A25-562A-4A73-BADB-1CCEAE4425E2}" type="datetimeFigureOut">
              <a:rPr lang="en-US"/>
              <a:pPr>
                <a:defRPr/>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BCEC9-2E88-4FCD-9692-07E040067CD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EFD55FC-63FB-4A25-9467-7F0165D1886E}" type="datetimeFigureOut">
              <a:rPr lang="en-US"/>
              <a:pPr>
                <a:defRPr/>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9FB11-7676-4943-B4E5-8A5070C55F6B}"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2D1DEF-A793-4828-ADA9-AACF1334D461}" type="datetimeFigureOut">
              <a:rPr lang="en-US"/>
              <a:pPr>
                <a:defRPr/>
              </a:pPr>
              <a:t>1/17/2012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D7B6C6-DBB2-494D-BB73-897B4B10CD0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1611C1D-739E-489D-BBB3-F23A984CB33E}" type="datetimeFigureOut">
              <a:rPr lang="en-US"/>
              <a:pPr>
                <a:defRPr/>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D7EF9-176F-47D4-B955-CB532C17A106}"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0214CFA-C056-4126-A83D-AA2AB0F72B78}" type="datetimeFigureOut">
              <a:rPr lang="en-US"/>
              <a:pPr>
                <a:defRPr/>
              </a:pPr>
              <a:t>1/17/2012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C3B98A-0202-4C11-A3C8-93B6571A4F2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4927ED2-2295-4347-89AB-973B70064B56}" type="datetimeFigureOut">
              <a:rPr lang="en-US"/>
              <a:pPr>
                <a:defRPr/>
              </a:pPr>
              <a:t>1/17/2012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BE44FB-12FB-4890-AD92-9961E362DE9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D5932B0-05A2-4929-BBAE-E77B4E1161E0}" type="datetimeFigureOut">
              <a:rPr lang="en-US"/>
              <a:pPr>
                <a:defRPr/>
              </a:pPr>
              <a:t>1/17/2012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60A00B-E506-4277-BA81-FAF111808AA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BF54AB-50EE-49A5-950F-5015E4D5B7CA}" type="datetimeFigureOut">
              <a:rPr lang="en-US"/>
              <a:pPr>
                <a:defRPr/>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7341F-5BD0-48A6-94D5-0BF0F94BBB9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F05B40-64CB-47D4-AE90-422C660E0AB6}" type="datetimeFigureOut">
              <a:rPr lang="en-US"/>
              <a:pPr>
                <a:defRPr/>
              </a:pPr>
              <a:t>1/17/2012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82748A-47DC-43A8-919A-5480432F089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303949F7-1C9B-464D-BABF-746C463B6F97}" type="datetimeFigureOut">
              <a:rPr lang="en-US"/>
              <a:pPr>
                <a:defRPr/>
              </a:pPr>
              <a:t>1/17/2012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5B9AA6EC-EBF6-466D-B33F-6F92BDA0BC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rtl="0" eaLnBrk="0" fontAlgn="base" hangingPunct="0">
        <a:spcBef>
          <a:spcPct val="0"/>
        </a:spcBef>
        <a:spcAft>
          <a:spcPct val="0"/>
        </a:spcAft>
        <a:buClr>
          <a:srgbClr val="000000"/>
        </a:buClr>
        <a:buSzPct val="100000"/>
        <a:defRPr sz="3200">
          <a:solidFill>
            <a:srgbClr val="000000"/>
          </a:solidFill>
          <a:latin typeface="+mj-lt"/>
          <a:ea typeface="+mj-ea"/>
          <a:cs typeface="+mj-cs"/>
        </a:defRPr>
      </a:lvl1pPr>
      <a:lvl2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2pPr>
      <a:lvl3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3pPr>
      <a:lvl4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4pPr>
      <a:lvl5pPr algn="l" rtl="0" eaLnBrk="0" fontAlgn="base" hangingPunct="0">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1828800"/>
            <a:ext cx="7620000" cy="2514600"/>
          </a:xfrm>
          <a:ln>
            <a:solidFill>
              <a:schemeClr val="bg1"/>
            </a:solidFill>
          </a:ln>
          <a:effectLst>
            <a:outerShdw blurRad="50800" dist="38100" dir="2700000" algn="tl" rotWithShape="0">
              <a:prstClr val="black">
                <a:alpha val="40000"/>
              </a:prstClr>
            </a:outerShdw>
          </a:effectLst>
        </p:spPr>
        <p:txBody>
          <a:bodyPr>
            <a:noAutofit/>
          </a:bodyPr>
          <a:lstStyle/>
          <a:p>
            <a:pPr algn="ctr">
              <a:defRPr/>
            </a:pPr>
            <a:r>
              <a:rPr lang="es-ES" sz="5400" dirty="0" smtClean="0">
                <a:solidFill>
                  <a:schemeClr val="tx1"/>
                </a:solidFill>
              </a:rPr>
              <a:t>2012 </a:t>
            </a:r>
            <a:r>
              <a:rPr lang="es-ES" sz="5400" dirty="0" err="1" smtClean="0">
                <a:solidFill>
                  <a:schemeClr val="tx1"/>
                </a:solidFill>
              </a:rPr>
              <a:t>National</a:t>
            </a:r>
            <a:r>
              <a:rPr lang="es-ES" sz="5400" dirty="0" smtClean="0">
                <a:solidFill>
                  <a:schemeClr val="tx1"/>
                </a:solidFill>
              </a:rPr>
              <a:t> </a:t>
            </a:r>
            <a:r>
              <a:rPr lang="es-ES" sz="5400" dirty="0" err="1" smtClean="0">
                <a:solidFill>
                  <a:schemeClr val="tx1"/>
                </a:solidFill>
              </a:rPr>
              <a:t>Missions</a:t>
            </a:r>
            <a:r>
              <a:rPr lang="es-ES" sz="5400" dirty="0" smtClean="0">
                <a:solidFill>
                  <a:schemeClr val="tx1"/>
                </a:solidFill>
              </a:rPr>
              <a:t> </a:t>
            </a:r>
            <a:r>
              <a:rPr lang="es-ES" sz="5400" dirty="0" err="1" smtClean="0">
                <a:solidFill>
                  <a:schemeClr val="tx1"/>
                </a:solidFill>
              </a:rPr>
              <a:t>Symposium</a:t>
            </a:r>
            <a:endParaRPr lang="es-ES" sz="5400" dirty="0">
              <a:solidFill>
                <a:schemeClr val="tx1"/>
              </a:solidFill>
            </a:endParaRPr>
          </a:p>
        </p:txBody>
      </p:sp>
      <p:sp>
        <p:nvSpPr>
          <p:cNvPr id="3" name="2 Subtítulo"/>
          <p:cNvSpPr>
            <a:spLocks noGrp="1"/>
          </p:cNvSpPr>
          <p:nvPr>
            <p:ph type="subTitle" idx="1"/>
          </p:nvPr>
        </p:nvSpPr>
        <p:spPr>
          <a:xfrm>
            <a:off x="838200" y="4495800"/>
            <a:ext cx="7696200" cy="990600"/>
          </a:xfrm>
        </p:spPr>
        <p:txBody>
          <a:bodyPr>
            <a:noAutofit/>
          </a:bodyPr>
          <a:lstStyle/>
          <a:p>
            <a:pPr algn="ctr" eaLnBrk="1" fontAlgn="auto" hangingPunct="1">
              <a:spcAft>
                <a:spcPts val="0"/>
              </a:spcAft>
              <a:defRPr/>
            </a:pPr>
            <a:r>
              <a:rPr lang="es-ES" sz="3200" b="1" dirty="0" err="1" smtClean="0">
                <a:solidFill>
                  <a:schemeClr val="tx1"/>
                </a:solidFill>
              </a:rPr>
              <a:t>Baptist</a:t>
            </a:r>
            <a:r>
              <a:rPr lang="es-ES" sz="3200" b="1" dirty="0" smtClean="0">
                <a:solidFill>
                  <a:schemeClr val="tx1"/>
                </a:solidFill>
              </a:rPr>
              <a:t> </a:t>
            </a:r>
            <a:r>
              <a:rPr lang="es-ES" sz="3200" b="1" dirty="0" err="1" smtClean="0">
                <a:solidFill>
                  <a:schemeClr val="tx1"/>
                </a:solidFill>
              </a:rPr>
              <a:t>Missionary</a:t>
            </a:r>
            <a:r>
              <a:rPr lang="es-ES" sz="3200" b="1" dirty="0" smtClean="0">
                <a:solidFill>
                  <a:schemeClr val="tx1"/>
                </a:solidFill>
              </a:rPr>
              <a:t> </a:t>
            </a:r>
            <a:r>
              <a:rPr lang="es-ES" sz="3200" b="1" dirty="0" err="1" smtClean="0">
                <a:solidFill>
                  <a:schemeClr val="tx1"/>
                </a:solidFill>
              </a:rPr>
              <a:t>Association</a:t>
            </a:r>
            <a:r>
              <a:rPr lang="es-ES" sz="3200" b="1" dirty="0" smtClean="0">
                <a:solidFill>
                  <a:schemeClr val="tx1"/>
                </a:solidFill>
              </a:rPr>
              <a:t> of </a:t>
            </a:r>
            <a:r>
              <a:rPr lang="es-ES" sz="3200" b="1" dirty="0" err="1" smtClean="0">
                <a:solidFill>
                  <a:schemeClr val="tx1"/>
                </a:solidFill>
              </a:rPr>
              <a:t>America</a:t>
            </a:r>
            <a:endParaRPr lang="es-ES" sz="3200" b="1" dirty="0" smtClean="0">
              <a:solidFill>
                <a:schemeClr val="tx1"/>
              </a:solidFill>
            </a:endParaRPr>
          </a:p>
          <a:p>
            <a:pPr algn="ctr" eaLnBrk="1" fontAlgn="auto" hangingPunct="1">
              <a:spcAft>
                <a:spcPts val="0"/>
              </a:spcAft>
              <a:defRPr/>
            </a:pPr>
            <a:r>
              <a:rPr lang="es-ES" sz="3200" b="1" dirty="0" err="1" smtClean="0">
                <a:solidFill>
                  <a:schemeClr val="tx1"/>
                </a:solidFill>
              </a:rPr>
              <a:t>January</a:t>
            </a:r>
            <a:r>
              <a:rPr lang="es-ES" sz="3200" b="1" dirty="0" smtClean="0">
                <a:solidFill>
                  <a:schemeClr val="tx1"/>
                </a:solidFill>
              </a:rPr>
              <a:t> 17-18, </a:t>
            </a:r>
            <a:r>
              <a:rPr lang="es-ES" sz="3200" b="1" dirty="0" err="1" smtClean="0">
                <a:solidFill>
                  <a:schemeClr val="tx1"/>
                </a:solidFill>
              </a:rPr>
              <a:t>Conway</a:t>
            </a:r>
            <a:r>
              <a:rPr lang="es-ES" sz="3200" b="1" dirty="0" smtClean="0">
                <a:solidFill>
                  <a:schemeClr val="tx1"/>
                </a:solidFill>
              </a:rPr>
              <a:t>, Arkansas</a:t>
            </a:r>
            <a:endParaRPr lang="es-ES" sz="32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a:scene3d>
            <a:camera prst="orthographicFront"/>
            <a:lightRig rig="threePt" dir="t"/>
          </a:scene3d>
          <a:sp3d extrusionH="76200" prstMaterial="dkEdge">
            <a:bevelT w="152400" h="152400"/>
            <a:bevelB w="44450" h="107950"/>
            <a:extrusionClr>
              <a:schemeClr val="accent1"/>
            </a:extrusionClr>
          </a:sp3d>
        </p:spPr>
      </p:pic>
      <p:sp>
        <p:nvSpPr>
          <p:cNvPr id="4" name="Rounded Rectangle 3"/>
          <p:cNvSpPr/>
          <p:nvPr/>
        </p:nvSpPr>
        <p:spPr>
          <a:xfrm>
            <a:off x="685800" y="533400"/>
            <a:ext cx="8001000" cy="1371600"/>
          </a:xfrm>
          <a:prstGeom prst="roundRect">
            <a:avLst/>
          </a:prstGeom>
          <a:gradFill flip="none" rotWithShape="1">
            <a:gsLst>
              <a:gs pos="50000">
                <a:srgbClr val="04FC0A">
                  <a:alpha val="50000"/>
                </a:srgb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800" dirty="0"/>
          </a:p>
        </p:txBody>
      </p:sp>
      <p:sp>
        <p:nvSpPr>
          <p:cNvPr id="5" name="AutoShape 2"/>
          <p:cNvSpPr>
            <a:spLocks noChangeArrowheads="1"/>
          </p:cNvSpPr>
          <p:nvPr/>
        </p:nvSpPr>
        <p:spPr bwMode="gray">
          <a:xfrm rot="-5400000">
            <a:off x="3009900" y="3176587"/>
            <a:ext cx="2971800" cy="2895600"/>
          </a:xfrm>
          <a:prstGeom prst="chevron">
            <a:avLst>
              <a:gd name="adj" fmla="val 21215"/>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7" name="Rectangle 3"/>
          <p:cNvSpPr txBox="1">
            <a:spLocks noChangeArrowheads="1"/>
          </p:cNvSpPr>
          <p:nvPr/>
        </p:nvSpPr>
        <p:spPr>
          <a:xfrm>
            <a:off x="457200" y="822325"/>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What are we planting?</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 Box 4"/>
          <p:cNvSpPr txBox="1">
            <a:spLocks noChangeArrowheads="1"/>
          </p:cNvSpPr>
          <p:nvPr/>
        </p:nvSpPr>
        <p:spPr bwMode="auto">
          <a:xfrm>
            <a:off x="1600200" y="6262687"/>
            <a:ext cx="5791200" cy="584775"/>
          </a:xfrm>
          <a:prstGeom prst="rect">
            <a:avLst/>
          </a:prstGeom>
          <a:noFill/>
          <a:ln w="9525">
            <a:noFill/>
            <a:miter lim="800000"/>
            <a:headEnd/>
            <a:tailEnd/>
          </a:ln>
          <a:effectLst/>
        </p:spPr>
        <p:txBody>
          <a:bodyPr>
            <a:spAutoFit/>
          </a:bodyPr>
          <a:lstStyle/>
          <a:p>
            <a:pPr algn="ctr">
              <a:spcBef>
                <a:spcPct val="50000"/>
              </a:spcBef>
            </a:pPr>
            <a:r>
              <a:rPr lang="en-US" sz="3200" b="1" dirty="0">
                <a:solidFill>
                  <a:schemeClr val="bg1"/>
                </a:solidFill>
              </a:rPr>
              <a:t>Kingdom Citizens</a:t>
            </a:r>
          </a:p>
        </p:txBody>
      </p:sp>
      <p:sp>
        <p:nvSpPr>
          <p:cNvPr id="9" name="Text Box 5"/>
          <p:cNvSpPr txBox="1">
            <a:spLocks noChangeArrowheads="1"/>
          </p:cNvSpPr>
          <p:nvPr/>
        </p:nvSpPr>
        <p:spPr bwMode="auto">
          <a:xfrm>
            <a:off x="1676400" y="2224087"/>
            <a:ext cx="5791200" cy="1077218"/>
          </a:xfrm>
          <a:prstGeom prst="rect">
            <a:avLst/>
          </a:prstGeom>
          <a:noFill/>
          <a:ln w="9525">
            <a:noFill/>
            <a:miter lim="800000"/>
            <a:headEnd/>
            <a:tailEnd/>
          </a:ln>
          <a:effectLst/>
        </p:spPr>
        <p:txBody>
          <a:bodyPr>
            <a:spAutoFit/>
          </a:bodyPr>
          <a:lstStyle/>
          <a:p>
            <a:pPr algn="ctr">
              <a:spcBef>
                <a:spcPct val="50000"/>
              </a:spcBef>
            </a:pPr>
            <a:r>
              <a:rPr lang="en-US" sz="3200" b="1" dirty="0">
                <a:ln>
                  <a:solidFill>
                    <a:schemeClr val="tx1"/>
                  </a:solidFill>
                </a:ln>
                <a:solidFill>
                  <a:schemeClr val="bg1"/>
                </a:solidFill>
              </a:rPr>
              <a:t>Kingdom Communities (i.e., local churches)</a:t>
            </a:r>
          </a:p>
        </p:txBody>
      </p:sp>
      <p:sp>
        <p:nvSpPr>
          <p:cNvPr id="10" name="Text Box 6"/>
          <p:cNvSpPr txBox="1">
            <a:spLocks noChangeArrowheads="1"/>
          </p:cNvSpPr>
          <p:nvPr/>
        </p:nvSpPr>
        <p:spPr bwMode="auto">
          <a:xfrm>
            <a:off x="3276600" y="3748087"/>
            <a:ext cx="2438400" cy="1739900"/>
          </a:xfrm>
          <a:prstGeom prst="rect">
            <a:avLst/>
          </a:prstGeom>
          <a:noFill/>
          <a:ln w="9525">
            <a:noFill/>
            <a:miter lim="800000"/>
            <a:headEnd/>
            <a:tailEnd/>
          </a:ln>
          <a:effectLst/>
        </p:spPr>
        <p:txBody>
          <a:bodyPr>
            <a:spAutoFit/>
          </a:bodyPr>
          <a:lstStyle/>
          <a:p>
            <a:pPr algn="ctr">
              <a:spcBef>
                <a:spcPct val="50000"/>
              </a:spcBef>
            </a:pPr>
            <a:r>
              <a:rPr lang="en-US" b="1" dirty="0">
                <a:solidFill>
                  <a:schemeClr val="bg1"/>
                </a:solidFill>
              </a:rPr>
              <a:t>Live </a:t>
            </a:r>
            <a:r>
              <a:rPr lang="en-US" b="1" dirty="0" smtClean="0">
                <a:solidFill>
                  <a:schemeClr val="bg1"/>
                </a:solidFill>
              </a:rPr>
              <a:t>according </a:t>
            </a:r>
            <a:r>
              <a:rPr lang="en-US" b="1" dirty="0">
                <a:solidFill>
                  <a:schemeClr val="bg1"/>
                </a:solidFill>
              </a:rPr>
              <a:t>to the Kingdom Ethic in </a:t>
            </a:r>
            <a:r>
              <a:rPr lang="en-US" b="1" dirty="0" smtClean="0">
                <a:solidFill>
                  <a:schemeClr val="bg1"/>
                </a:solidFill>
              </a:rPr>
              <a:t>relation </a:t>
            </a:r>
            <a:r>
              <a:rPr lang="en-US" b="1" dirty="0">
                <a:solidFill>
                  <a:schemeClr val="bg1"/>
                </a:solidFill>
              </a:rPr>
              <a:t>to God, other Kingdom Citizens, and the World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685800"/>
            <a:ext cx="9144000" cy="3203575"/>
          </a:xfrm>
        </p:spPr>
        <p:txBody>
          <a:bodyPr/>
          <a:lstStyle/>
          <a:p>
            <a:pPr algn="ctr" eaLnBrk="1" hangingPunct="1"/>
            <a:r>
              <a:rPr lang="en-US" sz="4000" b="1" dirty="0" smtClean="0"/>
              <a:t>SHIFT #2:  re-Discover a Biblical Understanding of the Apostolic Nature of Church Planters</a:t>
            </a:r>
            <a:endParaRPr lang="en-US" sz="4000" b="1" i="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81000"/>
            <a:ext cx="8791575" cy="1295400"/>
          </a:xfrm>
        </p:spPr>
        <p:txBody>
          <a:bodyPr/>
          <a:lstStyle/>
          <a:p>
            <a:pPr eaLnBrk="1" hangingPunct="1"/>
            <a:r>
              <a:rPr lang="en-US" sz="3600" b="1" dirty="0" smtClean="0"/>
              <a:t>Where is the pendulum in North America when it comes to church planting?</a:t>
            </a:r>
          </a:p>
        </p:txBody>
      </p:sp>
      <p:sp>
        <p:nvSpPr>
          <p:cNvPr id="3" name="Content Placeholder 2"/>
          <p:cNvSpPr>
            <a:spLocks noGrp="1"/>
          </p:cNvSpPr>
          <p:nvPr>
            <p:ph idx="1"/>
          </p:nvPr>
        </p:nvSpPr>
        <p:spPr>
          <a:xfrm>
            <a:off x="2693988" y="1600200"/>
            <a:ext cx="6326187" cy="3124200"/>
          </a:xfrm>
        </p:spPr>
        <p:txBody>
          <a:bodyPr/>
          <a:lstStyle/>
          <a:p>
            <a:pPr eaLnBrk="1" hangingPunct="1">
              <a:buFontTx/>
              <a:buNone/>
            </a:pPr>
            <a:r>
              <a:rPr lang="en-US" sz="3200" b="1" dirty="0" smtClean="0"/>
              <a:t>Church planter as. . . </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sz="3600" b="1" dirty="0" smtClean="0"/>
              <a:t>Missionary			Pastor</a:t>
            </a:r>
          </a:p>
        </p:txBody>
      </p:sp>
      <p:sp>
        <p:nvSpPr>
          <p:cNvPr id="4" name="TextBox 3"/>
          <p:cNvSpPr txBox="1">
            <a:spLocks noChangeArrowheads="1"/>
          </p:cNvSpPr>
          <p:nvPr/>
        </p:nvSpPr>
        <p:spPr bwMode="auto">
          <a:xfrm>
            <a:off x="2819400" y="5410200"/>
            <a:ext cx="6096000" cy="830263"/>
          </a:xfrm>
          <a:prstGeom prst="rect">
            <a:avLst/>
          </a:prstGeom>
          <a:noFill/>
          <a:ln w="9525">
            <a:noFill/>
            <a:miter lim="800000"/>
            <a:headEnd/>
            <a:tailEnd/>
          </a:ln>
        </p:spPr>
        <p:txBody>
          <a:bodyPr>
            <a:spAutoFit/>
          </a:bodyPr>
          <a:lstStyle/>
          <a:p>
            <a:r>
              <a:rPr lang="en-US" sz="4800" b="1" dirty="0"/>
              <a:t>Why?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827338" y="2819400"/>
            <a:ext cx="6316662" cy="1143000"/>
          </a:xfrm>
        </p:spPr>
        <p:txBody>
          <a:bodyPr/>
          <a:lstStyle/>
          <a:p>
            <a:pPr eaLnBrk="1" hangingPunct="1"/>
            <a:r>
              <a:rPr lang="en-US" sz="4800" b="1" dirty="0" smtClean="0"/>
              <a:t>The </a:t>
            </a:r>
            <a:r>
              <a:rPr lang="en-US" sz="4800" b="1" dirty="0" err="1" smtClean="0"/>
              <a:t>Missiological</a:t>
            </a:r>
            <a:r>
              <a:rPr lang="en-US" sz="4800" b="1" dirty="0" smtClean="0"/>
              <a:t> Changes in Western Contexts</a:t>
            </a:r>
            <a:endParaRPr lang="en-US" sz="4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2693988" y="1600200"/>
            <a:ext cx="6326187" cy="609600"/>
          </a:xfrm>
        </p:spPr>
        <p:txBody>
          <a:bodyPr/>
          <a:lstStyle/>
          <a:p>
            <a:pPr eaLnBrk="1" hangingPunct="1"/>
            <a:endParaRPr lang="en-US" b="1" dirty="0" smtClean="0"/>
          </a:p>
          <a:p>
            <a:pPr eaLnBrk="1" hangingPunct="1">
              <a:buFontTx/>
              <a:buNone/>
            </a:pPr>
            <a:endParaRPr lang="en-US" dirty="0" smtClean="0"/>
          </a:p>
        </p:txBody>
      </p:sp>
      <p:grpSp>
        <p:nvGrpSpPr>
          <p:cNvPr id="11268" name="Group 2"/>
          <p:cNvGrpSpPr>
            <a:grpSpLocks/>
          </p:cNvGrpSpPr>
          <p:nvPr/>
        </p:nvGrpSpPr>
        <p:grpSpPr bwMode="auto">
          <a:xfrm>
            <a:off x="1295081" y="1828800"/>
            <a:ext cx="7239319" cy="3962400"/>
            <a:chOff x="1736" y="705"/>
            <a:chExt cx="6589" cy="3847"/>
          </a:xfrm>
        </p:grpSpPr>
        <p:cxnSp>
          <p:nvCxnSpPr>
            <p:cNvPr id="11269" name="AutoShape 3"/>
            <p:cNvCxnSpPr>
              <a:cxnSpLocks noChangeShapeType="1"/>
            </p:cNvCxnSpPr>
            <p:nvPr/>
          </p:nvCxnSpPr>
          <p:spPr bwMode="auto">
            <a:xfrm>
              <a:off x="3735" y="705"/>
              <a:ext cx="0" cy="3195"/>
            </a:xfrm>
            <a:prstGeom prst="straightConnector1">
              <a:avLst/>
            </a:prstGeom>
            <a:noFill/>
            <a:ln w="38100">
              <a:solidFill>
                <a:srgbClr val="000000"/>
              </a:solidFill>
              <a:round/>
              <a:headEnd/>
              <a:tailEnd/>
            </a:ln>
          </p:spPr>
        </p:cxnSp>
        <p:cxnSp>
          <p:nvCxnSpPr>
            <p:cNvPr id="11270" name="AutoShape 4"/>
            <p:cNvCxnSpPr>
              <a:cxnSpLocks noChangeShapeType="1"/>
            </p:cNvCxnSpPr>
            <p:nvPr/>
          </p:nvCxnSpPr>
          <p:spPr bwMode="auto">
            <a:xfrm>
              <a:off x="3735" y="3892"/>
              <a:ext cx="4590" cy="0"/>
            </a:xfrm>
            <a:prstGeom prst="straightConnector1">
              <a:avLst/>
            </a:prstGeom>
            <a:noFill/>
            <a:ln w="38100">
              <a:solidFill>
                <a:srgbClr val="000000"/>
              </a:solidFill>
              <a:round/>
              <a:headEnd/>
              <a:tailEnd/>
            </a:ln>
          </p:spPr>
        </p:cxnSp>
        <p:cxnSp>
          <p:nvCxnSpPr>
            <p:cNvPr id="11271" name="AutoShape 5"/>
            <p:cNvCxnSpPr>
              <a:cxnSpLocks noChangeShapeType="1"/>
            </p:cNvCxnSpPr>
            <p:nvPr/>
          </p:nvCxnSpPr>
          <p:spPr bwMode="auto">
            <a:xfrm flipV="1">
              <a:off x="3735" y="2497"/>
              <a:ext cx="3645" cy="1395"/>
            </a:xfrm>
            <a:prstGeom prst="straightConnector1">
              <a:avLst/>
            </a:prstGeom>
            <a:noFill/>
            <a:ln w="38100">
              <a:solidFill>
                <a:srgbClr val="000000"/>
              </a:solidFill>
              <a:round/>
              <a:headEnd/>
              <a:tailEnd type="triangle" w="med" len="med"/>
            </a:ln>
          </p:spPr>
        </p:cxnSp>
        <p:sp>
          <p:nvSpPr>
            <p:cNvPr id="11272" name="Text Box 6"/>
            <p:cNvSpPr txBox="1">
              <a:spLocks noChangeArrowheads="1"/>
            </p:cNvSpPr>
            <p:nvPr/>
          </p:nvSpPr>
          <p:spPr bwMode="auto">
            <a:xfrm>
              <a:off x="5520" y="4087"/>
              <a:ext cx="1125" cy="465"/>
            </a:xfrm>
            <a:prstGeom prst="rect">
              <a:avLst/>
            </a:prstGeom>
            <a:noFill/>
            <a:ln w="9525">
              <a:noFill/>
              <a:miter lim="800000"/>
              <a:headEnd/>
              <a:tailEnd/>
            </a:ln>
          </p:spPr>
          <p:txBody>
            <a:bodyPr/>
            <a:lstStyle/>
            <a:p>
              <a:pPr algn="ctr">
                <a:spcAft>
                  <a:spcPts val="1000"/>
                </a:spcAft>
              </a:pPr>
              <a:r>
                <a:rPr lang="en-US" sz="3200" b="1" dirty="0">
                  <a:latin typeface="Calibri" pitchFamily="34" charset="0"/>
                </a:rPr>
                <a:t>Time</a:t>
              </a:r>
              <a:endParaRPr lang="en-US" sz="3200" dirty="0"/>
            </a:p>
          </p:txBody>
        </p:sp>
        <p:sp>
          <p:nvSpPr>
            <p:cNvPr id="11273" name="Text Box 7"/>
            <p:cNvSpPr txBox="1">
              <a:spLocks noChangeArrowheads="1"/>
            </p:cNvSpPr>
            <p:nvPr/>
          </p:nvSpPr>
          <p:spPr bwMode="auto">
            <a:xfrm>
              <a:off x="1736" y="2362"/>
              <a:ext cx="1968" cy="1006"/>
            </a:xfrm>
            <a:prstGeom prst="rect">
              <a:avLst/>
            </a:prstGeom>
            <a:noFill/>
            <a:ln w="9525">
              <a:noFill/>
              <a:miter lim="800000"/>
              <a:headEnd/>
              <a:tailEnd/>
            </a:ln>
          </p:spPr>
          <p:txBody>
            <a:bodyPr/>
            <a:lstStyle/>
            <a:p>
              <a:pPr algn="ctr">
                <a:spcAft>
                  <a:spcPts val="1000"/>
                </a:spcAft>
              </a:pPr>
              <a:r>
                <a:rPr lang="en-US" sz="3200" b="1" dirty="0">
                  <a:latin typeface="Calibri" pitchFamily="34" charset="0"/>
                </a:rPr>
                <a:t>Complexity</a:t>
              </a:r>
              <a:endParaRPr lang="en-US" sz="3200" dirty="0"/>
            </a:p>
          </p:txBody>
        </p:sp>
      </p:grpSp>
      <p:sp>
        <p:nvSpPr>
          <p:cNvPr id="10" name="Title 9"/>
          <p:cNvSpPr>
            <a:spLocks noGrp="1"/>
          </p:cNvSpPr>
          <p:nvPr>
            <p:ph type="title"/>
          </p:nvPr>
        </p:nvSpPr>
        <p:spPr/>
        <p:txBody>
          <a:bodyPr/>
          <a:lstStyle/>
          <a:p>
            <a:r>
              <a:rPr lang="en-US" b="1" dirty="0" smtClean="0"/>
              <a:t>Change #1: From Simplicity to Complexity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dirty="0" smtClean="0"/>
              <a:t>Change #2: From Apostolic to Pastoral </a:t>
            </a:r>
            <a:endParaRPr lang="en-US" dirty="0" smtClean="0"/>
          </a:p>
        </p:txBody>
      </p:sp>
      <p:grpSp>
        <p:nvGrpSpPr>
          <p:cNvPr id="12292" name="Group 2"/>
          <p:cNvGrpSpPr>
            <a:grpSpLocks/>
          </p:cNvGrpSpPr>
          <p:nvPr/>
        </p:nvGrpSpPr>
        <p:grpSpPr bwMode="auto">
          <a:xfrm>
            <a:off x="2590800" y="2667000"/>
            <a:ext cx="6019800" cy="3067050"/>
            <a:chOff x="2670" y="6014"/>
            <a:chExt cx="6375" cy="2895"/>
          </a:xfrm>
        </p:grpSpPr>
        <p:sp>
          <p:nvSpPr>
            <p:cNvPr id="12293" name="AutoShape 3"/>
            <p:cNvSpPr>
              <a:spLocks noChangeArrowheads="1"/>
            </p:cNvSpPr>
            <p:nvPr/>
          </p:nvSpPr>
          <p:spPr bwMode="auto">
            <a:xfrm rot="5400000">
              <a:off x="4410" y="4274"/>
              <a:ext cx="2895" cy="6375"/>
            </a:xfrm>
            <a:prstGeom prst="triangle">
              <a:avLst>
                <a:gd name="adj" fmla="val 796"/>
              </a:avLst>
            </a:prstGeom>
            <a:solidFill>
              <a:srgbClr val="4F81BD"/>
            </a:solidFill>
            <a:ln w="9525">
              <a:solidFill>
                <a:srgbClr val="000000"/>
              </a:solidFill>
              <a:miter lim="800000"/>
              <a:headEnd/>
              <a:tailEnd/>
            </a:ln>
          </p:spPr>
          <p:txBody>
            <a:bodyPr/>
            <a:lstStyle/>
            <a:p>
              <a:endParaRPr lang="en-US"/>
            </a:p>
          </p:txBody>
        </p:sp>
        <p:sp>
          <p:nvSpPr>
            <p:cNvPr id="12294" name="AutoShape 4"/>
            <p:cNvSpPr>
              <a:spLocks noChangeArrowheads="1"/>
            </p:cNvSpPr>
            <p:nvPr/>
          </p:nvSpPr>
          <p:spPr bwMode="auto">
            <a:xfrm rot="-5400000">
              <a:off x="4410" y="4274"/>
              <a:ext cx="2895" cy="6375"/>
            </a:xfrm>
            <a:prstGeom prst="triangle">
              <a:avLst>
                <a:gd name="adj" fmla="val 796"/>
              </a:avLst>
            </a:prstGeom>
            <a:solidFill>
              <a:srgbClr val="C0504D"/>
            </a:solidFill>
            <a:ln w="9525">
              <a:solidFill>
                <a:srgbClr val="000000"/>
              </a:solidFill>
              <a:miter lim="800000"/>
              <a:headEnd/>
              <a:tailEnd/>
            </a:ln>
          </p:spPr>
          <p:txBody>
            <a:bodyPr/>
            <a:lstStyle/>
            <a:p>
              <a:endParaRPr lang="en-US"/>
            </a:p>
          </p:txBody>
        </p:sp>
        <p:sp>
          <p:nvSpPr>
            <p:cNvPr id="12295" name="Text Box 5"/>
            <p:cNvSpPr txBox="1">
              <a:spLocks noChangeArrowheads="1"/>
            </p:cNvSpPr>
            <p:nvPr/>
          </p:nvSpPr>
          <p:spPr bwMode="auto">
            <a:xfrm>
              <a:off x="3030" y="6216"/>
              <a:ext cx="2895" cy="1029"/>
            </a:xfrm>
            <a:prstGeom prst="rect">
              <a:avLst/>
            </a:prstGeom>
            <a:solidFill>
              <a:srgbClr val="FFFFFF">
                <a:alpha val="0"/>
              </a:srgbClr>
            </a:solidFill>
            <a:ln w="9525">
              <a:noFill/>
              <a:miter lim="800000"/>
              <a:headEnd/>
              <a:tailEnd/>
            </a:ln>
          </p:spPr>
          <p:txBody>
            <a:bodyPr/>
            <a:lstStyle/>
            <a:p>
              <a:pPr algn="ctr">
                <a:spcAft>
                  <a:spcPts val="1000"/>
                </a:spcAft>
              </a:pPr>
              <a:r>
                <a:rPr lang="en-US" sz="3200" b="1" dirty="0">
                  <a:solidFill>
                    <a:srgbClr val="FFFFFF"/>
                  </a:solidFill>
                  <a:latin typeface="Calibri" pitchFamily="34" charset="0"/>
                </a:rPr>
                <a:t>Apostolic</a:t>
              </a:r>
              <a:endParaRPr lang="en-US" sz="3200" b="1" dirty="0"/>
            </a:p>
          </p:txBody>
        </p:sp>
        <p:sp>
          <p:nvSpPr>
            <p:cNvPr id="12296" name="Text Box 6"/>
            <p:cNvSpPr txBox="1">
              <a:spLocks noChangeArrowheads="1"/>
            </p:cNvSpPr>
            <p:nvPr/>
          </p:nvSpPr>
          <p:spPr bwMode="auto">
            <a:xfrm>
              <a:off x="5925" y="7860"/>
              <a:ext cx="2835" cy="714"/>
            </a:xfrm>
            <a:prstGeom prst="rect">
              <a:avLst/>
            </a:prstGeom>
            <a:solidFill>
              <a:srgbClr val="FFFFFF">
                <a:alpha val="0"/>
              </a:srgbClr>
            </a:solidFill>
            <a:ln w="9525">
              <a:noFill/>
              <a:miter lim="800000"/>
              <a:headEnd/>
              <a:tailEnd/>
            </a:ln>
          </p:spPr>
          <p:txBody>
            <a:bodyPr/>
            <a:lstStyle/>
            <a:p>
              <a:pPr algn="ctr">
                <a:spcAft>
                  <a:spcPts val="1000"/>
                </a:spcAft>
              </a:pPr>
              <a:r>
                <a:rPr lang="en-US" sz="3200" b="1" dirty="0">
                  <a:solidFill>
                    <a:srgbClr val="FFFFFF"/>
                  </a:solidFill>
                  <a:latin typeface="Calibri" pitchFamily="34" charset="0"/>
                </a:rPr>
                <a:t>Pastoral</a:t>
              </a:r>
            </a:p>
            <a:p>
              <a:endParaRPr lang="en-US" dirty="0"/>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84338" y="1905000"/>
            <a:ext cx="7231062" cy="1143000"/>
          </a:xfrm>
        </p:spPr>
        <p:txBody>
          <a:bodyPr/>
          <a:lstStyle/>
          <a:p>
            <a:pPr eaLnBrk="1" hangingPunct="1"/>
            <a:r>
              <a:rPr lang="en-US" b="1" dirty="0" smtClean="0"/>
              <a:t>Change #3: From Apostolic </a:t>
            </a:r>
            <a:r>
              <a:rPr lang="en-US" b="1" dirty="0" err="1" smtClean="0"/>
              <a:t>Missiology</a:t>
            </a:r>
            <a:r>
              <a:rPr lang="en-US" b="1" dirty="0" smtClean="0"/>
              <a:t> to Pastoral </a:t>
            </a:r>
            <a:r>
              <a:rPr lang="en-US" b="1" dirty="0" err="1" smtClean="0"/>
              <a:t>Missiology</a:t>
            </a: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3200" y="2286000"/>
            <a:ext cx="5334000" cy="3244850"/>
            <a:chOff x="3600" y="2010"/>
            <a:chExt cx="3450" cy="2850"/>
          </a:xfrm>
        </p:grpSpPr>
        <p:sp>
          <p:nvSpPr>
            <p:cNvPr id="9221" name="Text Box 3"/>
            <p:cNvSpPr txBox="1">
              <a:spLocks noChangeArrowheads="1"/>
            </p:cNvSpPr>
            <p:nvPr/>
          </p:nvSpPr>
          <p:spPr bwMode="auto">
            <a:xfrm>
              <a:off x="3982" y="2010"/>
              <a:ext cx="2721" cy="909"/>
            </a:xfrm>
            <a:prstGeom prst="rect">
              <a:avLst/>
            </a:prstGeom>
            <a:solidFill>
              <a:srgbClr val="C0504D"/>
            </a:solidFill>
            <a:ln w="9525">
              <a:solidFill>
                <a:srgbClr val="000000"/>
              </a:solidFill>
              <a:miter lim="800000"/>
              <a:headEnd/>
              <a:tailEnd/>
            </a:ln>
          </p:spPr>
          <p:txBody>
            <a:bodyPr/>
            <a:lstStyle/>
            <a:p>
              <a:pPr algn="ctr">
                <a:spcAft>
                  <a:spcPts val="1000"/>
                </a:spcAft>
              </a:pPr>
              <a:r>
                <a:rPr lang="en-US" sz="3200" dirty="0">
                  <a:solidFill>
                    <a:srgbClr val="FFFFFF"/>
                  </a:solidFill>
                  <a:latin typeface="Calibri" pitchFamily="34" charset="0"/>
                </a:rPr>
                <a:t>Missionary</a:t>
              </a:r>
              <a:br>
                <a:rPr lang="en-US" sz="3200" dirty="0">
                  <a:solidFill>
                    <a:srgbClr val="FFFFFF"/>
                  </a:solidFill>
                  <a:latin typeface="Calibri" pitchFamily="34" charset="0"/>
                </a:rPr>
              </a:br>
              <a:r>
                <a:rPr lang="en-US" sz="3200" dirty="0">
                  <a:solidFill>
                    <a:srgbClr val="FFFFFF"/>
                  </a:solidFill>
                  <a:latin typeface="Calibri" pitchFamily="34" charset="0"/>
                </a:rPr>
                <a:t>Methods</a:t>
              </a:r>
              <a:endParaRPr lang="en-US" sz="3200" dirty="0"/>
            </a:p>
          </p:txBody>
        </p:sp>
        <p:sp>
          <p:nvSpPr>
            <p:cNvPr id="9222" name="Text Box 4"/>
            <p:cNvSpPr txBox="1">
              <a:spLocks noChangeArrowheads="1"/>
            </p:cNvSpPr>
            <p:nvPr/>
          </p:nvSpPr>
          <p:spPr bwMode="auto">
            <a:xfrm>
              <a:off x="3808" y="2919"/>
              <a:ext cx="3080" cy="932"/>
            </a:xfrm>
            <a:prstGeom prst="rect">
              <a:avLst/>
            </a:prstGeom>
            <a:solidFill>
              <a:srgbClr val="9BBB59"/>
            </a:solidFill>
            <a:ln w="9525">
              <a:solidFill>
                <a:srgbClr val="000000"/>
              </a:solidFill>
              <a:miter lim="800000"/>
              <a:headEnd/>
              <a:tailEnd/>
            </a:ln>
          </p:spPr>
          <p:txBody>
            <a:bodyPr/>
            <a:lstStyle/>
            <a:p>
              <a:pPr algn="ctr">
                <a:spcAft>
                  <a:spcPts val="1000"/>
                </a:spcAft>
              </a:pPr>
              <a:r>
                <a:rPr lang="en-US" sz="3600" dirty="0" err="1">
                  <a:solidFill>
                    <a:srgbClr val="FFFFFF"/>
                  </a:solidFill>
                  <a:latin typeface="Calibri" pitchFamily="34" charset="0"/>
                </a:rPr>
                <a:t>Missiology</a:t>
              </a:r>
              <a:endParaRPr lang="en-US" sz="3600" dirty="0"/>
            </a:p>
          </p:txBody>
        </p:sp>
        <p:sp>
          <p:nvSpPr>
            <p:cNvPr id="9223" name="Text Box 5"/>
            <p:cNvSpPr txBox="1">
              <a:spLocks noChangeArrowheads="1"/>
            </p:cNvSpPr>
            <p:nvPr/>
          </p:nvSpPr>
          <p:spPr bwMode="auto">
            <a:xfrm>
              <a:off x="3600" y="3851"/>
              <a:ext cx="3450" cy="1009"/>
            </a:xfrm>
            <a:prstGeom prst="rect">
              <a:avLst/>
            </a:prstGeom>
            <a:solidFill>
              <a:srgbClr val="4F81BD"/>
            </a:solidFill>
            <a:ln w="9525">
              <a:solidFill>
                <a:srgbClr val="000000"/>
              </a:solidFill>
              <a:miter lim="800000"/>
              <a:headEnd/>
              <a:tailEnd/>
            </a:ln>
          </p:spPr>
          <p:txBody>
            <a:bodyPr/>
            <a:lstStyle/>
            <a:p>
              <a:pPr algn="ctr">
                <a:spcAft>
                  <a:spcPts val="1000"/>
                </a:spcAft>
              </a:pPr>
              <a:r>
                <a:rPr lang="en-US" sz="4800" dirty="0">
                  <a:solidFill>
                    <a:srgbClr val="FFFFFF"/>
                  </a:solidFill>
                  <a:latin typeface="Calibri" pitchFamily="34" charset="0"/>
                </a:rPr>
                <a:t>Theology</a:t>
              </a:r>
              <a:endParaRPr lang="en-US" sz="4800" dirty="0"/>
            </a:p>
          </p:txBody>
        </p:sp>
      </p:grpSp>
      <p:sp>
        <p:nvSpPr>
          <p:cNvPr id="8" name="Title 7"/>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05000" y="2057400"/>
            <a:ext cx="6773862" cy="1143000"/>
          </a:xfrm>
        </p:spPr>
        <p:txBody>
          <a:bodyPr/>
          <a:lstStyle/>
          <a:p>
            <a:pPr eaLnBrk="1" hangingPunct="1"/>
            <a:r>
              <a:rPr lang="en-US" b="1" dirty="0" smtClean="0"/>
              <a:t>Change #4: Missionary Methods to Pastoral Methods</a:t>
            </a: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74638"/>
            <a:ext cx="8334375" cy="1143000"/>
          </a:xfrm>
        </p:spPr>
        <p:txBody>
          <a:bodyPr/>
          <a:lstStyle/>
          <a:p>
            <a:pPr eaLnBrk="1" hangingPunct="1"/>
            <a:r>
              <a:rPr lang="en-US" sz="4000" b="1" dirty="0" smtClean="0"/>
              <a:t>Three Primary Purposes of Apostolic Missionaries</a:t>
            </a:r>
          </a:p>
        </p:txBody>
      </p:sp>
      <p:sp>
        <p:nvSpPr>
          <p:cNvPr id="21507" name="Content Placeholder 2"/>
          <p:cNvSpPr>
            <a:spLocks noGrp="1"/>
          </p:cNvSpPr>
          <p:nvPr>
            <p:ph idx="1"/>
          </p:nvPr>
        </p:nvSpPr>
        <p:spPr/>
        <p:txBody>
          <a:bodyPr/>
          <a:lstStyle/>
          <a:p>
            <a:pPr eaLnBrk="1" hangingPunct="1"/>
            <a:r>
              <a:rPr lang="en-US" sz="3200" b="1" dirty="0" smtClean="0"/>
              <a:t>Evangelism (Rom 15:20;        1 </a:t>
            </a:r>
            <a:r>
              <a:rPr lang="en-US" sz="3200" b="1" dirty="0" err="1" smtClean="0"/>
              <a:t>Cor</a:t>
            </a:r>
            <a:r>
              <a:rPr lang="en-US" sz="3200" b="1" dirty="0" smtClean="0"/>
              <a:t> 9:16) </a:t>
            </a:r>
          </a:p>
          <a:p>
            <a:pPr eaLnBrk="1" hangingPunct="1"/>
            <a:endParaRPr lang="en-US" b="1" dirty="0" smtClean="0"/>
          </a:p>
          <a:p>
            <a:pPr eaLnBrk="1" hangingPunct="1"/>
            <a:r>
              <a:rPr lang="en-US" sz="3200" b="1" dirty="0" smtClean="0"/>
              <a:t>Discipleship (Acts 20:27; Eph 3:14-19)</a:t>
            </a:r>
          </a:p>
          <a:p>
            <a:pPr eaLnBrk="1" hangingPunct="1">
              <a:buFontTx/>
              <a:buNone/>
            </a:pPr>
            <a:endParaRPr lang="en-US" b="1" dirty="0" smtClean="0"/>
          </a:p>
          <a:p>
            <a:pPr eaLnBrk="1" hangingPunct="1"/>
            <a:r>
              <a:rPr lang="en-US" sz="3200" b="1" dirty="0" smtClean="0"/>
              <a:t>Leadership Development (Acts 14:23; Titus 1:5)</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5000" y="457200"/>
            <a:ext cx="6886575" cy="5135563"/>
          </a:xfrm>
        </p:spPr>
        <p:txBody>
          <a:bodyPr>
            <a:normAutofit/>
          </a:bodyPr>
          <a:lstStyle/>
          <a:p>
            <a:pPr eaLnBrk="1" fontAlgn="auto" hangingPunct="1">
              <a:spcAft>
                <a:spcPts val="0"/>
              </a:spcAft>
              <a:buFont typeface="Calibri" pitchFamily="34" charset="0"/>
              <a:buNone/>
              <a:defRPr/>
            </a:pPr>
            <a:r>
              <a:rPr lang="es-ES" sz="4000" b="1" dirty="0" err="1" smtClean="0">
                <a:solidFill>
                  <a:schemeClr val="tx1"/>
                </a:solidFill>
                <a:effectLst>
                  <a:outerShdw blurRad="38100" dist="38100" dir="2700000" algn="tl">
                    <a:srgbClr val="000000">
                      <a:alpha val="43137"/>
                    </a:srgbClr>
                  </a:outerShdw>
                </a:effectLst>
              </a:rPr>
              <a:t>Contact</a:t>
            </a:r>
            <a:r>
              <a:rPr lang="es-ES" sz="4000" b="1" dirty="0" smtClean="0">
                <a:solidFill>
                  <a:schemeClr val="tx1"/>
                </a:solidFill>
                <a:effectLst>
                  <a:outerShdw blurRad="38100" dist="38100" dir="2700000" algn="tl">
                    <a:srgbClr val="000000">
                      <a:alpha val="43137"/>
                    </a:srgbClr>
                  </a:outerShdw>
                </a:effectLst>
              </a:rPr>
              <a:t> </a:t>
            </a:r>
            <a:r>
              <a:rPr lang="es-ES" sz="4000" b="1" dirty="0" err="1" smtClean="0">
                <a:solidFill>
                  <a:schemeClr val="tx1"/>
                </a:solidFill>
                <a:effectLst>
                  <a:outerShdw blurRad="38100" dist="38100" dir="2700000" algn="tl">
                    <a:srgbClr val="000000">
                      <a:alpha val="43137"/>
                    </a:srgbClr>
                  </a:outerShdw>
                </a:effectLst>
              </a:rPr>
              <a:t>Information</a:t>
            </a:r>
            <a:endParaRPr lang="es-ES" sz="4000" b="1" dirty="0" smtClean="0">
              <a:solidFill>
                <a:schemeClr val="tx1"/>
              </a:solidFill>
              <a:effectLst>
                <a:outerShdw blurRad="38100" dist="38100" dir="2700000" algn="tl">
                  <a:srgbClr val="000000">
                    <a:alpha val="43137"/>
                  </a:srgbClr>
                </a:outerShdw>
              </a:effectLst>
            </a:endParaRPr>
          </a:p>
          <a:p>
            <a:pPr eaLnBrk="1" fontAlgn="auto" hangingPunct="1">
              <a:spcAft>
                <a:spcPts val="0"/>
              </a:spcAft>
              <a:buFont typeface="Calibri" pitchFamily="34" charset="0"/>
              <a:buNone/>
              <a:defRPr/>
            </a:pPr>
            <a:endParaRPr lang="es-ES" sz="2800" dirty="0" smtClean="0">
              <a:solidFill>
                <a:schemeClr val="tx1"/>
              </a:solidFill>
            </a:endParaRPr>
          </a:p>
          <a:p>
            <a:pPr eaLnBrk="1" fontAlgn="auto" hangingPunct="1">
              <a:spcAft>
                <a:spcPts val="0"/>
              </a:spcAft>
              <a:buFont typeface="Calibri" pitchFamily="34" charset="0"/>
              <a:buNone/>
              <a:defRPr/>
            </a:pPr>
            <a:r>
              <a:rPr lang="es-ES" sz="3200" b="1" dirty="0" smtClean="0">
                <a:solidFill>
                  <a:schemeClr val="tx1"/>
                </a:solidFill>
              </a:rPr>
              <a:t>J.D. Payne</a:t>
            </a:r>
          </a:p>
          <a:p>
            <a:pPr eaLnBrk="1" fontAlgn="auto" hangingPunct="1">
              <a:spcAft>
                <a:spcPts val="0"/>
              </a:spcAft>
              <a:buFont typeface="Calibri" pitchFamily="34" charset="0"/>
              <a:buNone/>
              <a:defRPr/>
            </a:pPr>
            <a:r>
              <a:rPr lang="es-ES" sz="3200" b="1" dirty="0" smtClean="0">
                <a:solidFill>
                  <a:schemeClr val="tx1"/>
                </a:solidFill>
              </a:rPr>
              <a:t>(502) 897-4498</a:t>
            </a:r>
          </a:p>
          <a:p>
            <a:pPr eaLnBrk="1" fontAlgn="auto" hangingPunct="1">
              <a:spcAft>
                <a:spcPts val="0"/>
              </a:spcAft>
              <a:buFont typeface="Calibri" pitchFamily="34" charset="0"/>
              <a:buNone/>
              <a:defRPr/>
            </a:pPr>
            <a:r>
              <a:rPr lang="es-ES" sz="3200" b="1" dirty="0" err="1" smtClean="0">
                <a:solidFill>
                  <a:schemeClr val="tx1"/>
                </a:solidFill>
              </a:rPr>
              <a:t>Twitter</a:t>
            </a:r>
            <a:r>
              <a:rPr lang="es-ES" sz="3200" b="1" dirty="0" smtClean="0">
                <a:solidFill>
                  <a:schemeClr val="tx1"/>
                </a:solidFill>
              </a:rPr>
              <a:t>: @</a:t>
            </a:r>
            <a:r>
              <a:rPr lang="es-ES" sz="3200" b="1" dirty="0" err="1" smtClean="0">
                <a:solidFill>
                  <a:schemeClr val="tx1"/>
                </a:solidFill>
              </a:rPr>
              <a:t>jd_payne</a:t>
            </a:r>
            <a:endParaRPr lang="es-ES" sz="3200" b="1" dirty="0" smtClean="0">
              <a:solidFill>
                <a:schemeClr val="tx1"/>
              </a:solidFill>
            </a:endParaRPr>
          </a:p>
          <a:p>
            <a:pPr eaLnBrk="1" fontAlgn="auto" hangingPunct="1">
              <a:spcAft>
                <a:spcPts val="0"/>
              </a:spcAft>
              <a:buFont typeface="Calibri" pitchFamily="34" charset="0"/>
              <a:buNone/>
              <a:defRPr/>
            </a:pPr>
            <a:r>
              <a:rPr lang="es-ES" sz="3200" b="1" dirty="0" smtClean="0">
                <a:solidFill>
                  <a:schemeClr val="tx1"/>
                </a:solidFill>
              </a:rPr>
              <a:t>jpayne@sbts.edu</a:t>
            </a:r>
          </a:p>
          <a:p>
            <a:pPr eaLnBrk="1" fontAlgn="auto" hangingPunct="1">
              <a:spcAft>
                <a:spcPts val="0"/>
              </a:spcAft>
              <a:buFont typeface="Calibri" pitchFamily="34" charset="0"/>
              <a:buNone/>
              <a:defRPr/>
            </a:pPr>
            <a:r>
              <a:rPr lang="es-ES" sz="3200" b="1" dirty="0" smtClean="0">
                <a:solidFill>
                  <a:schemeClr val="tx1"/>
                </a:solidFill>
              </a:rPr>
              <a:t>Blog: jdpayne.org</a:t>
            </a:r>
          </a:p>
          <a:p>
            <a:pPr eaLnBrk="1" fontAlgn="auto" hangingPunct="1">
              <a:spcAft>
                <a:spcPts val="0"/>
              </a:spcAft>
              <a:buFont typeface="Calibri" pitchFamily="34" charset="0"/>
              <a:buNone/>
              <a:defRPr/>
            </a:pPr>
            <a:r>
              <a:rPr lang="es-ES" sz="3200" b="1" dirty="0" smtClean="0">
                <a:solidFill>
                  <a:schemeClr val="tx1"/>
                </a:solidFill>
              </a:rPr>
              <a:t>Web: northamericanmissions.org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0" y="685800"/>
            <a:ext cx="9144000" cy="3203575"/>
          </a:xfrm>
        </p:spPr>
        <p:txBody>
          <a:bodyPr/>
          <a:lstStyle/>
          <a:p>
            <a:pPr eaLnBrk="1" hangingPunct="1"/>
            <a:r>
              <a:rPr lang="en-US" sz="4000" b="1" dirty="0" smtClean="0"/>
              <a:t>SHIFT #3:  re-Focus Your Strategy on the Multiplication of Disciples, Leaders, and Churches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371600"/>
            <a:ext cx="9144000" cy="1143000"/>
          </a:xfrm>
        </p:spPr>
        <p:txBody>
          <a:bodyPr/>
          <a:lstStyle/>
          <a:p>
            <a:pPr algn="r" eaLnBrk="1" hangingPunct="1"/>
            <a:r>
              <a:rPr lang="en-US" b="1" dirty="0" smtClean="0"/>
              <a:t>			</a:t>
            </a:r>
            <a:r>
              <a:rPr lang="en-US" b="1" u="sng" dirty="0" smtClean="0"/>
              <a:t>Guideline #1</a:t>
            </a:r>
            <a:r>
              <a:rPr lang="en-US" b="1" dirty="0" smtClean="0"/>
              <a:t>: Assume the Great Commission.</a:t>
            </a:r>
          </a:p>
        </p:txBody>
      </p:sp>
      <p:sp>
        <p:nvSpPr>
          <p:cNvPr id="5" name="Title 1"/>
          <p:cNvSpPr txBox="1">
            <a:spLocks/>
          </p:cNvSpPr>
          <p:nvPr/>
        </p:nvSpPr>
        <p:spPr bwMode="auto">
          <a:xfrm>
            <a:off x="76200" y="274320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tabLst/>
              <a:defRPr/>
            </a:pPr>
            <a:r>
              <a:rPr kumimoji="0" lang="en-US" sz="3200" b="1" i="0" u="none" strike="noStrike" kern="0" cap="none" spc="0" normalizeH="0" baseline="0" noProof="0" dirty="0" smtClean="0">
                <a:ln>
                  <a:noFill/>
                </a:ln>
                <a:solidFill>
                  <a:srgbClr val="000000"/>
                </a:solidFill>
                <a:effectLst/>
                <a:uLnTx/>
                <a:uFillTx/>
                <a:latin typeface="+mj-lt"/>
                <a:ea typeface="+mj-ea"/>
                <a:cs typeface="+mj-cs"/>
              </a:rPr>
              <a:t>		</a:t>
            </a:r>
            <a:r>
              <a:rPr kumimoji="0" lang="en-US" sz="3200" b="1" i="0" u="sng" strike="noStrike" kern="0" cap="none" spc="0" normalizeH="0" baseline="0" noProof="0" dirty="0" smtClean="0">
                <a:ln>
                  <a:noFill/>
                </a:ln>
                <a:solidFill>
                  <a:srgbClr val="000000"/>
                </a:solidFill>
                <a:effectLst/>
                <a:uLnTx/>
                <a:uFillTx/>
                <a:latin typeface="+mj-lt"/>
                <a:ea typeface="+mj-ea"/>
                <a:cs typeface="+mj-cs"/>
              </a:rPr>
              <a:t>Guideline #2</a:t>
            </a:r>
            <a:r>
              <a:rPr kumimoji="0" lang="en-US" sz="3200" b="1" i="0" u="none" strike="noStrike" kern="0" cap="none" spc="0" normalizeH="0" baseline="0" noProof="0" dirty="0" smtClean="0">
                <a:ln>
                  <a:noFill/>
                </a:ln>
                <a:solidFill>
                  <a:srgbClr val="000000"/>
                </a:solidFill>
                <a:effectLst/>
                <a:uLnTx/>
                <a:uFillTx/>
                <a:latin typeface="+mj-lt"/>
                <a:ea typeface="+mj-ea"/>
                <a:cs typeface="+mj-cs"/>
              </a:rPr>
              <a:t>: Has God Extended to You a Specific Call to Hard Soil? </a:t>
            </a:r>
          </a:p>
        </p:txBody>
      </p:sp>
      <p:sp>
        <p:nvSpPr>
          <p:cNvPr id="6" name="Title 1"/>
          <p:cNvSpPr txBox="1">
            <a:spLocks/>
          </p:cNvSpPr>
          <p:nvPr/>
        </p:nvSpPr>
        <p:spPr bwMode="auto">
          <a:xfrm>
            <a:off x="0" y="4267200"/>
            <a:ext cx="9144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tabLst/>
              <a:defRPr/>
            </a:pPr>
            <a:r>
              <a:rPr kumimoji="0" lang="en-US" sz="3200" b="1" i="0" u="none" strike="noStrike" kern="0" cap="none" spc="0" normalizeH="0" baseline="0" noProof="0" dirty="0" smtClean="0">
                <a:ln>
                  <a:noFill/>
                </a:ln>
                <a:solidFill>
                  <a:srgbClr val="000000"/>
                </a:solidFill>
                <a:effectLst/>
                <a:uLnTx/>
                <a:uFillTx/>
                <a:latin typeface="+mj-lt"/>
                <a:ea typeface="+mj-ea"/>
                <a:cs typeface="+mj-cs"/>
              </a:rPr>
              <a:t> 	</a:t>
            </a:r>
            <a:r>
              <a:rPr kumimoji="0" lang="en-US" sz="3200" b="1" i="0" u="sng" strike="noStrike" kern="0" cap="none" spc="0" normalizeH="0" baseline="0" noProof="0" dirty="0" smtClean="0">
                <a:ln>
                  <a:noFill/>
                </a:ln>
                <a:solidFill>
                  <a:srgbClr val="000000"/>
                </a:solidFill>
                <a:effectLst/>
                <a:uLnTx/>
                <a:uFillTx/>
                <a:latin typeface="+mj-lt"/>
                <a:ea typeface="+mj-ea"/>
                <a:cs typeface="+mj-cs"/>
              </a:rPr>
              <a:t>Guideline #3</a:t>
            </a:r>
            <a:r>
              <a:rPr kumimoji="0" lang="en-US" sz="3200" b="1" i="0" u="none" strike="noStrike" kern="0" cap="none" spc="0" normalizeH="0" baseline="0" noProof="0" dirty="0" smtClean="0">
                <a:ln>
                  <a:noFill/>
                </a:ln>
                <a:solidFill>
                  <a:srgbClr val="000000"/>
                </a:solidFill>
                <a:effectLst/>
                <a:uLnTx/>
                <a:uFillTx/>
                <a:latin typeface="+mj-lt"/>
                <a:ea typeface="+mj-ea"/>
                <a:cs typeface="+mj-cs"/>
              </a:rPr>
              <a:t>: Determine the Most Receptive and Most Needy Field.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67200" y="2804160"/>
          <a:ext cx="4648200" cy="2682240"/>
        </p:xfrm>
        <a:graphic>
          <a:graphicData uri="http://schemas.openxmlformats.org/drawingml/2006/table">
            <a:tbl>
              <a:tblPr firstRow="1" bandRow="1">
                <a:tableStyleId>{5C22544A-7EE6-4342-B048-85BDC9FD1C3A}</a:tableStyleId>
              </a:tblPr>
              <a:tblGrid>
                <a:gridCol w="2324100"/>
                <a:gridCol w="2324100"/>
              </a:tblGrid>
              <a:tr h="1249680">
                <a:tc>
                  <a:txBody>
                    <a:bodyPr/>
                    <a:lstStyle/>
                    <a:p>
                      <a:pPr algn="ctr"/>
                      <a:endParaRPr lang="en-US" b="0" dirty="0" smtClean="0">
                        <a:solidFill>
                          <a:schemeClr val="tx1"/>
                        </a:solidFill>
                      </a:endParaRPr>
                    </a:p>
                    <a:p>
                      <a:pPr algn="ctr"/>
                      <a:r>
                        <a:rPr lang="en-US" sz="3200" b="0" dirty="0" smtClean="0">
                          <a:solidFill>
                            <a:schemeClr val="tx1"/>
                          </a:solidFill>
                        </a:rPr>
                        <a:t>A</a:t>
                      </a:r>
                    </a:p>
                    <a:p>
                      <a:pPr algn="ctr"/>
                      <a:r>
                        <a:rPr lang="en-US" sz="3200" b="0" dirty="0" smtClean="0">
                          <a:solidFill>
                            <a:schemeClr val="tx1"/>
                          </a:solidFill>
                        </a:rPr>
                        <a:t>Priority 1</a:t>
                      </a:r>
                      <a:endParaRPr lang="en-US" sz="3200" b="0" dirty="0">
                        <a:solidFill>
                          <a:schemeClr val="tx1"/>
                        </a:solidFill>
                      </a:endParaRPr>
                    </a:p>
                  </a:txBody>
                  <a:tcPr>
                    <a:solidFill>
                      <a:schemeClr val="accent1">
                        <a:lumMod val="20000"/>
                        <a:lumOff val="80000"/>
                      </a:schemeClr>
                    </a:solidFill>
                  </a:tcPr>
                </a:tc>
                <a:tc>
                  <a:txBody>
                    <a:bodyPr/>
                    <a:lstStyle/>
                    <a:p>
                      <a:pPr algn="ctr"/>
                      <a:endParaRPr lang="en-US" b="0" dirty="0" smtClean="0">
                        <a:solidFill>
                          <a:schemeClr val="tx1"/>
                        </a:solidFill>
                      </a:endParaRPr>
                    </a:p>
                    <a:p>
                      <a:pPr algn="ctr"/>
                      <a:r>
                        <a:rPr lang="en-US" sz="3200" b="0" dirty="0" smtClean="0">
                          <a:solidFill>
                            <a:schemeClr val="tx1"/>
                          </a:solidFill>
                        </a:rPr>
                        <a:t>B </a:t>
                      </a:r>
                    </a:p>
                    <a:p>
                      <a:pPr algn="ctr"/>
                      <a:r>
                        <a:rPr lang="en-US" sz="3200" b="0" dirty="0" smtClean="0">
                          <a:solidFill>
                            <a:schemeClr val="tx1"/>
                          </a:solidFill>
                        </a:rPr>
                        <a:t>Priority</a:t>
                      </a:r>
                      <a:r>
                        <a:rPr lang="en-US" sz="3200" b="0" baseline="0" dirty="0" smtClean="0">
                          <a:solidFill>
                            <a:schemeClr val="tx1"/>
                          </a:solidFill>
                        </a:rPr>
                        <a:t> 2</a:t>
                      </a:r>
                      <a:endParaRPr lang="en-US" sz="3200" b="0" dirty="0">
                        <a:solidFill>
                          <a:schemeClr val="tx1"/>
                        </a:solidFill>
                      </a:endParaRPr>
                    </a:p>
                  </a:txBody>
                  <a:tcPr>
                    <a:solidFill>
                      <a:schemeClr val="accent1">
                        <a:lumMod val="40000"/>
                        <a:lumOff val="60000"/>
                      </a:schemeClr>
                    </a:solidFill>
                  </a:tcPr>
                </a:tc>
              </a:tr>
              <a:tr h="1249680">
                <a:tc>
                  <a:txBody>
                    <a:bodyPr/>
                    <a:lstStyle/>
                    <a:p>
                      <a:pPr algn="ctr"/>
                      <a:endParaRPr lang="en-US" dirty="0" smtClean="0">
                        <a:solidFill>
                          <a:schemeClr val="tx1"/>
                        </a:solidFill>
                      </a:endParaRPr>
                    </a:p>
                    <a:p>
                      <a:pPr algn="ctr"/>
                      <a:r>
                        <a:rPr lang="en-US" sz="3200" dirty="0" smtClean="0">
                          <a:solidFill>
                            <a:schemeClr val="tx1"/>
                          </a:solidFill>
                        </a:rPr>
                        <a:t>C</a:t>
                      </a:r>
                    </a:p>
                    <a:p>
                      <a:pPr algn="ctr"/>
                      <a:r>
                        <a:rPr lang="en-US" sz="3200" dirty="0" smtClean="0">
                          <a:solidFill>
                            <a:schemeClr val="tx1"/>
                          </a:solidFill>
                        </a:rPr>
                        <a:t>Priority</a:t>
                      </a:r>
                      <a:r>
                        <a:rPr lang="en-US" sz="3200" baseline="0" dirty="0" smtClean="0">
                          <a:solidFill>
                            <a:schemeClr val="tx1"/>
                          </a:solidFill>
                        </a:rPr>
                        <a:t> 3</a:t>
                      </a:r>
                      <a:endParaRPr lang="en-US" sz="3200" dirty="0">
                        <a:solidFill>
                          <a:schemeClr val="tx1"/>
                        </a:solidFill>
                      </a:endParaRPr>
                    </a:p>
                  </a:txBody>
                  <a:tcPr>
                    <a:solidFill>
                      <a:schemeClr val="accent1">
                        <a:lumMod val="60000"/>
                        <a:lumOff val="40000"/>
                      </a:schemeClr>
                    </a:solidFill>
                  </a:tcPr>
                </a:tc>
                <a:tc>
                  <a:txBody>
                    <a:bodyPr/>
                    <a:lstStyle/>
                    <a:p>
                      <a:pPr algn="ctr"/>
                      <a:endParaRPr lang="en-US" dirty="0" smtClean="0">
                        <a:solidFill>
                          <a:schemeClr val="tx1"/>
                        </a:solidFill>
                      </a:endParaRPr>
                    </a:p>
                    <a:p>
                      <a:pPr algn="ctr"/>
                      <a:r>
                        <a:rPr lang="en-US" sz="3200" dirty="0" smtClean="0">
                          <a:solidFill>
                            <a:schemeClr val="tx1"/>
                          </a:solidFill>
                        </a:rPr>
                        <a:t>D </a:t>
                      </a:r>
                    </a:p>
                    <a:p>
                      <a:pPr algn="ctr"/>
                      <a:r>
                        <a:rPr lang="en-US" sz="3200" dirty="0" smtClean="0">
                          <a:solidFill>
                            <a:schemeClr val="tx1"/>
                          </a:solidFill>
                        </a:rPr>
                        <a:t>Priority</a:t>
                      </a:r>
                      <a:r>
                        <a:rPr lang="en-US" sz="3200" baseline="0" dirty="0" smtClean="0">
                          <a:solidFill>
                            <a:schemeClr val="tx1"/>
                          </a:solidFill>
                        </a:rPr>
                        <a:t> 4</a:t>
                      </a:r>
                      <a:endParaRPr lang="en-US" sz="3200" dirty="0">
                        <a:solidFill>
                          <a:schemeClr val="tx1"/>
                        </a:solidFill>
                      </a:endParaRPr>
                    </a:p>
                  </a:txBody>
                  <a:tcPr>
                    <a:solidFill>
                      <a:schemeClr val="accent1">
                        <a:lumMod val="75000"/>
                      </a:schemeClr>
                    </a:solidFill>
                  </a:tcPr>
                </a:tc>
              </a:tr>
            </a:tbl>
          </a:graphicData>
        </a:graphic>
      </p:graphicFrame>
      <p:sp>
        <p:nvSpPr>
          <p:cNvPr id="27661" name="TextBox 4"/>
          <p:cNvSpPr txBox="1">
            <a:spLocks noChangeArrowheads="1"/>
          </p:cNvSpPr>
          <p:nvPr/>
        </p:nvSpPr>
        <p:spPr bwMode="auto">
          <a:xfrm>
            <a:off x="4724400" y="1501914"/>
            <a:ext cx="3733800" cy="707886"/>
          </a:xfrm>
          <a:prstGeom prst="rect">
            <a:avLst/>
          </a:prstGeom>
          <a:noFill/>
          <a:ln w="9525">
            <a:noFill/>
            <a:miter lim="800000"/>
            <a:headEnd/>
            <a:tailEnd/>
          </a:ln>
        </p:spPr>
        <p:txBody>
          <a:bodyPr wrap="square">
            <a:spAutoFit/>
          </a:bodyPr>
          <a:lstStyle/>
          <a:p>
            <a:r>
              <a:rPr lang="en-US" sz="4000" b="1" u="sng" dirty="0"/>
              <a:t>RECEPTIVITY</a:t>
            </a:r>
          </a:p>
        </p:txBody>
      </p:sp>
      <p:sp>
        <p:nvSpPr>
          <p:cNvPr id="27662" name="TextBox 5"/>
          <p:cNvSpPr txBox="1">
            <a:spLocks noChangeArrowheads="1"/>
          </p:cNvSpPr>
          <p:nvPr/>
        </p:nvSpPr>
        <p:spPr bwMode="auto">
          <a:xfrm>
            <a:off x="1676400" y="3787914"/>
            <a:ext cx="2514600" cy="707886"/>
          </a:xfrm>
          <a:prstGeom prst="rect">
            <a:avLst/>
          </a:prstGeom>
          <a:noFill/>
          <a:ln w="9525">
            <a:noFill/>
            <a:miter lim="800000"/>
            <a:headEnd/>
            <a:tailEnd/>
          </a:ln>
        </p:spPr>
        <p:txBody>
          <a:bodyPr>
            <a:spAutoFit/>
          </a:bodyPr>
          <a:lstStyle/>
          <a:p>
            <a:r>
              <a:rPr lang="en-US" sz="4000" b="1" u="sng" dirty="0"/>
              <a:t>NEED</a:t>
            </a:r>
          </a:p>
        </p:txBody>
      </p:sp>
      <p:sp>
        <p:nvSpPr>
          <p:cNvPr id="27663" name="TextBox 6"/>
          <p:cNvSpPr txBox="1">
            <a:spLocks noChangeArrowheads="1"/>
          </p:cNvSpPr>
          <p:nvPr/>
        </p:nvSpPr>
        <p:spPr bwMode="auto">
          <a:xfrm>
            <a:off x="3048000" y="3149025"/>
            <a:ext cx="1295400" cy="584775"/>
          </a:xfrm>
          <a:prstGeom prst="rect">
            <a:avLst/>
          </a:prstGeom>
          <a:noFill/>
          <a:ln w="9525">
            <a:noFill/>
            <a:miter lim="800000"/>
            <a:headEnd/>
            <a:tailEnd/>
          </a:ln>
        </p:spPr>
        <p:txBody>
          <a:bodyPr wrap="square">
            <a:spAutoFit/>
          </a:bodyPr>
          <a:lstStyle/>
          <a:p>
            <a:pPr algn="ctr"/>
            <a:r>
              <a:rPr lang="en-US" sz="3200" b="1" dirty="0"/>
              <a:t>High</a:t>
            </a:r>
          </a:p>
        </p:txBody>
      </p:sp>
      <p:sp>
        <p:nvSpPr>
          <p:cNvPr id="27664" name="TextBox 7"/>
          <p:cNvSpPr txBox="1">
            <a:spLocks noChangeArrowheads="1"/>
          </p:cNvSpPr>
          <p:nvPr/>
        </p:nvSpPr>
        <p:spPr bwMode="auto">
          <a:xfrm>
            <a:off x="4572000" y="2286000"/>
            <a:ext cx="1600200" cy="584775"/>
          </a:xfrm>
          <a:prstGeom prst="rect">
            <a:avLst/>
          </a:prstGeom>
          <a:noFill/>
          <a:ln w="9525">
            <a:noFill/>
            <a:miter lim="800000"/>
            <a:headEnd/>
            <a:tailEnd/>
          </a:ln>
        </p:spPr>
        <p:txBody>
          <a:bodyPr wrap="square">
            <a:spAutoFit/>
          </a:bodyPr>
          <a:lstStyle/>
          <a:p>
            <a:pPr algn="ctr"/>
            <a:r>
              <a:rPr lang="en-US" sz="3200" b="1" dirty="0"/>
              <a:t>High</a:t>
            </a:r>
          </a:p>
        </p:txBody>
      </p:sp>
      <p:sp>
        <p:nvSpPr>
          <p:cNvPr id="27665" name="TextBox 8"/>
          <p:cNvSpPr txBox="1">
            <a:spLocks noChangeArrowheads="1"/>
          </p:cNvSpPr>
          <p:nvPr/>
        </p:nvSpPr>
        <p:spPr bwMode="auto">
          <a:xfrm>
            <a:off x="3048000" y="4444425"/>
            <a:ext cx="1295400" cy="584775"/>
          </a:xfrm>
          <a:prstGeom prst="rect">
            <a:avLst/>
          </a:prstGeom>
          <a:noFill/>
          <a:ln w="9525">
            <a:noFill/>
            <a:miter lim="800000"/>
            <a:headEnd/>
            <a:tailEnd/>
          </a:ln>
        </p:spPr>
        <p:txBody>
          <a:bodyPr wrap="square">
            <a:spAutoFit/>
          </a:bodyPr>
          <a:lstStyle/>
          <a:p>
            <a:pPr algn="ctr"/>
            <a:r>
              <a:rPr lang="en-US" sz="3200" b="1" dirty="0"/>
              <a:t>Low</a:t>
            </a:r>
          </a:p>
        </p:txBody>
      </p:sp>
      <p:sp>
        <p:nvSpPr>
          <p:cNvPr id="27666" name="TextBox 9"/>
          <p:cNvSpPr txBox="1">
            <a:spLocks noChangeArrowheads="1"/>
          </p:cNvSpPr>
          <p:nvPr/>
        </p:nvSpPr>
        <p:spPr bwMode="auto">
          <a:xfrm>
            <a:off x="7086600" y="2310825"/>
            <a:ext cx="1219200" cy="584775"/>
          </a:xfrm>
          <a:prstGeom prst="rect">
            <a:avLst/>
          </a:prstGeom>
          <a:noFill/>
          <a:ln w="9525">
            <a:noFill/>
            <a:miter lim="800000"/>
            <a:headEnd/>
            <a:tailEnd/>
          </a:ln>
        </p:spPr>
        <p:txBody>
          <a:bodyPr>
            <a:spAutoFit/>
          </a:bodyPr>
          <a:lstStyle/>
          <a:p>
            <a:pPr algn="ctr"/>
            <a:r>
              <a:rPr lang="en-US" sz="3200" b="1" dirty="0"/>
              <a:t>Low</a:t>
            </a:r>
          </a:p>
        </p:txBody>
      </p:sp>
      <p:sp>
        <p:nvSpPr>
          <p:cNvPr id="27667" name="TextBox 10"/>
          <p:cNvSpPr txBox="1">
            <a:spLocks noChangeArrowheads="1"/>
          </p:cNvSpPr>
          <p:nvPr/>
        </p:nvSpPr>
        <p:spPr bwMode="auto">
          <a:xfrm>
            <a:off x="0" y="228600"/>
            <a:ext cx="9144000" cy="708025"/>
          </a:xfrm>
          <a:prstGeom prst="rect">
            <a:avLst/>
          </a:prstGeom>
          <a:noFill/>
          <a:ln w="9525">
            <a:noFill/>
            <a:miter lim="800000"/>
            <a:headEnd/>
            <a:tailEnd/>
          </a:ln>
        </p:spPr>
        <p:txBody>
          <a:bodyPr>
            <a:spAutoFit/>
          </a:bodyPr>
          <a:lstStyle/>
          <a:p>
            <a:pPr algn="ctr"/>
            <a:r>
              <a:rPr lang="en-US" sz="4000" b="1" dirty="0"/>
              <a:t>Receptivity-Need Analysis Guideline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228600"/>
            <a:ext cx="9144000" cy="708025"/>
          </a:xfrm>
          <a:prstGeom prst="rect">
            <a:avLst/>
          </a:prstGeom>
          <a:noFill/>
          <a:ln w="9525">
            <a:noFill/>
            <a:miter lim="800000"/>
            <a:headEnd/>
            <a:tailEnd/>
          </a:ln>
        </p:spPr>
        <p:txBody>
          <a:bodyPr>
            <a:spAutoFit/>
          </a:bodyPr>
          <a:lstStyle/>
          <a:p>
            <a:pPr algn="ctr"/>
            <a:r>
              <a:rPr lang="en-US" sz="4000"/>
              <a:t>Reproducibility-Potential Guide</a:t>
            </a:r>
          </a:p>
        </p:txBody>
      </p:sp>
      <p:sp>
        <p:nvSpPr>
          <p:cNvPr id="3" name="Right Triangle 2"/>
          <p:cNvSpPr/>
          <p:nvPr/>
        </p:nvSpPr>
        <p:spPr>
          <a:xfrm flipH="1">
            <a:off x="1676400" y="1676400"/>
            <a:ext cx="6324600" cy="2590800"/>
          </a:xfrm>
          <a:prstGeom prst="r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ight Triangle 3"/>
          <p:cNvSpPr/>
          <p:nvPr/>
        </p:nvSpPr>
        <p:spPr>
          <a:xfrm flipV="1">
            <a:off x="1600200" y="1524000"/>
            <a:ext cx="6324600" cy="2590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4"/>
          <p:cNvSpPr txBox="1">
            <a:spLocks noChangeArrowheads="1"/>
          </p:cNvSpPr>
          <p:nvPr/>
        </p:nvSpPr>
        <p:spPr bwMode="auto">
          <a:xfrm>
            <a:off x="1981200" y="2133600"/>
            <a:ext cx="2743200" cy="461963"/>
          </a:xfrm>
          <a:prstGeom prst="rect">
            <a:avLst/>
          </a:prstGeom>
          <a:noFill/>
          <a:ln w="9525">
            <a:noFill/>
            <a:miter lim="800000"/>
            <a:headEnd/>
            <a:tailEnd/>
          </a:ln>
        </p:spPr>
        <p:txBody>
          <a:bodyPr>
            <a:spAutoFit/>
          </a:bodyPr>
          <a:lstStyle/>
          <a:p>
            <a:r>
              <a:rPr lang="en-US" sz="2400"/>
              <a:t>Reproducibility</a:t>
            </a:r>
          </a:p>
        </p:txBody>
      </p:sp>
      <p:sp>
        <p:nvSpPr>
          <p:cNvPr id="28678" name="TextBox 5"/>
          <p:cNvSpPr txBox="1">
            <a:spLocks noChangeArrowheads="1"/>
          </p:cNvSpPr>
          <p:nvPr/>
        </p:nvSpPr>
        <p:spPr bwMode="auto">
          <a:xfrm>
            <a:off x="5638800" y="3352800"/>
            <a:ext cx="2209800" cy="461963"/>
          </a:xfrm>
          <a:prstGeom prst="rect">
            <a:avLst/>
          </a:prstGeom>
          <a:noFill/>
          <a:ln w="9525">
            <a:noFill/>
            <a:miter lim="800000"/>
            <a:headEnd/>
            <a:tailEnd/>
          </a:ln>
        </p:spPr>
        <p:txBody>
          <a:bodyPr>
            <a:spAutoFit/>
          </a:bodyPr>
          <a:lstStyle/>
          <a:p>
            <a:r>
              <a:rPr lang="en-US" sz="2400" dirty="0" smtClean="0"/>
              <a:t>Complexity</a:t>
            </a:r>
            <a:endParaRPr lang="en-US" sz="2400" dirty="0"/>
          </a:p>
        </p:txBody>
      </p:sp>
      <p:sp>
        <p:nvSpPr>
          <p:cNvPr id="28679" name="TextBox 6"/>
          <p:cNvSpPr txBox="1">
            <a:spLocks noChangeArrowheads="1"/>
          </p:cNvSpPr>
          <p:nvPr/>
        </p:nvSpPr>
        <p:spPr bwMode="auto">
          <a:xfrm>
            <a:off x="2514600" y="5562600"/>
            <a:ext cx="6019800" cy="1200150"/>
          </a:xfrm>
          <a:prstGeom prst="rect">
            <a:avLst/>
          </a:prstGeom>
          <a:noFill/>
          <a:ln w="9525">
            <a:noFill/>
            <a:miter lim="800000"/>
            <a:headEnd/>
            <a:tailEnd/>
          </a:ln>
        </p:spPr>
        <p:txBody>
          <a:bodyPr>
            <a:spAutoFit/>
          </a:bodyPr>
          <a:lstStyle/>
          <a:p>
            <a:r>
              <a:rPr lang="en-US" b="1"/>
              <a:t>How technical are your methods? Can the people you have reached reproduce what you have taught them?  Why or why not? How will this guide assist you in coaching future church planters?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ayne\Desktop\Multiplication Graph.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1828800"/>
            <a:ext cx="7620000" cy="2514600"/>
          </a:xfrm>
          <a:ln>
            <a:solidFill>
              <a:schemeClr val="bg1"/>
            </a:solidFill>
          </a:ln>
          <a:effectLst>
            <a:outerShdw blurRad="50800" dist="38100" dir="2700000" algn="tl" rotWithShape="0">
              <a:prstClr val="black">
                <a:alpha val="40000"/>
              </a:prstClr>
            </a:outerShdw>
          </a:effectLst>
        </p:spPr>
        <p:txBody>
          <a:bodyPr>
            <a:noAutofit/>
          </a:bodyPr>
          <a:lstStyle/>
          <a:p>
            <a:pPr algn="ctr">
              <a:defRPr/>
            </a:pPr>
            <a:r>
              <a:rPr lang="es-ES" sz="5400" dirty="0" smtClean="0">
                <a:solidFill>
                  <a:schemeClr val="tx1"/>
                </a:solidFill>
              </a:rPr>
              <a:t>2012 </a:t>
            </a:r>
            <a:r>
              <a:rPr lang="es-ES" sz="5400" dirty="0" err="1" smtClean="0">
                <a:solidFill>
                  <a:schemeClr val="tx1"/>
                </a:solidFill>
              </a:rPr>
              <a:t>National</a:t>
            </a:r>
            <a:r>
              <a:rPr lang="es-ES" sz="5400" dirty="0" smtClean="0">
                <a:solidFill>
                  <a:schemeClr val="tx1"/>
                </a:solidFill>
              </a:rPr>
              <a:t> </a:t>
            </a:r>
            <a:r>
              <a:rPr lang="es-ES" sz="5400" dirty="0" err="1" smtClean="0">
                <a:solidFill>
                  <a:schemeClr val="tx1"/>
                </a:solidFill>
              </a:rPr>
              <a:t>Missions</a:t>
            </a:r>
            <a:r>
              <a:rPr lang="es-ES" sz="5400" dirty="0" smtClean="0">
                <a:solidFill>
                  <a:schemeClr val="tx1"/>
                </a:solidFill>
              </a:rPr>
              <a:t> </a:t>
            </a:r>
            <a:r>
              <a:rPr lang="es-ES" sz="5400" dirty="0" err="1" smtClean="0">
                <a:solidFill>
                  <a:schemeClr val="tx1"/>
                </a:solidFill>
              </a:rPr>
              <a:t>Symposium</a:t>
            </a:r>
            <a:endParaRPr lang="es-ES" sz="5400" dirty="0">
              <a:solidFill>
                <a:schemeClr val="tx1"/>
              </a:solidFill>
            </a:endParaRPr>
          </a:p>
        </p:txBody>
      </p:sp>
      <p:sp>
        <p:nvSpPr>
          <p:cNvPr id="3" name="2 Subtítulo"/>
          <p:cNvSpPr>
            <a:spLocks noGrp="1"/>
          </p:cNvSpPr>
          <p:nvPr>
            <p:ph type="subTitle" idx="1"/>
          </p:nvPr>
        </p:nvSpPr>
        <p:spPr>
          <a:xfrm>
            <a:off x="838200" y="4495800"/>
            <a:ext cx="7696200" cy="990600"/>
          </a:xfrm>
        </p:spPr>
        <p:txBody>
          <a:bodyPr>
            <a:noAutofit/>
          </a:bodyPr>
          <a:lstStyle/>
          <a:p>
            <a:pPr algn="ctr" eaLnBrk="1" fontAlgn="auto" hangingPunct="1">
              <a:spcAft>
                <a:spcPts val="0"/>
              </a:spcAft>
              <a:defRPr/>
            </a:pPr>
            <a:r>
              <a:rPr lang="es-ES" sz="3200" b="1" dirty="0" err="1" smtClean="0">
                <a:solidFill>
                  <a:schemeClr val="tx1"/>
                </a:solidFill>
              </a:rPr>
              <a:t>Baptist</a:t>
            </a:r>
            <a:r>
              <a:rPr lang="es-ES" sz="3200" b="1" dirty="0" smtClean="0">
                <a:solidFill>
                  <a:schemeClr val="tx1"/>
                </a:solidFill>
              </a:rPr>
              <a:t> </a:t>
            </a:r>
            <a:r>
              <a:rPr lang="es-ES" sz="3200" b="1" dirty="0" err="1" smtClean="0">
                <a:solidFill>
                  <a:schemeClr val="tx1"/>
                </a:solidFill>
              </a:rPr>
              <a:t>Missionary</a:t>
            </a:r>
            <a:r>
              <a:rPr lang="es-ES" sz="3200" b="1" dirty="0" smtClean="0">
                <a:solidFill>
                  <a:schemeClr val="tx1"/>
                </a:solidFill>
              </a:rPr>
              <a:t> </a:t>
            </a:r>
            <a:r>
              <a:rPr lang="es-ES" sz="3200" b="1" dirty="0" err="1" smtClean="0">
                <a:solidFill>
                  <a:schemeClr val="tx1"/>
                </a:solidFill>
              </a:rPr>
              <a:t>Association</a:t>
            </a:r>
            <a:r>
              <a:rPr lang="es-ES" sz="3200" b="1" dirty="0" smtClean="0">
                <a:solidFill>
                  <a:schemeClr val="tx1"/>
                </a:solidFill>
              </a:rPr>
              <a:t> of </a:t>
            </a:r>
            <a:r>
              <a:rPr lang="es-ES" sz="3200" b="1" dirty="0" err="1" smtClean="0">
                <a:solidFill>
                  <a:schemeClr val="tx1"/>
                </a:solidFill>
              </a:rPr>
              <a:t>America</a:t>
            </a:r>
            <a:endParaRPr lang="es-ES" sz="3200" b="1" dirty="0" smtClean="0">
              <a:solidFill>
                <a:schemeClr val="tx1"/>
              </a:solidFill>
            </a:endParaRPr>
          </a:p>
          <a:p>
            <a:pPr algn="ctr" eaLnBrk="1" fontAlgn="auto" hangingPunct="1">
              <a:spcAft>
                <a:spcPts val="0"/>
              </a:spcAft>
              <a:defRPr/>
            </a:pPr>
            <a:r>
              <a:rPr lang="es-ES" sz="3200" b="1" dirty="0" err="1" smtClean="0">
                <a:solidFill>
                  <a:schemeClr val="tx1"/>
                </a:solidFill>
              </a:rPr>
              <a:t>January</a:t>
            </a:r>
            <a:r>
              <a:rPr lang="es-ES" sz="3200" b="1" dirty="0" smtClean="0">
                <a:solidFill>
                  <a:schemeClr val="tx1"/>
                </a:solidFill>
              </a:rPr>
              <a:t> 17-18, </a:t>
            </a:r>
            <a:r>
              <a:rPr lang="es-ES" sz="3200" b="1" dirty="0" err="1" smtClean="0">
                <a:solidFill>
                  <a:schemeClr val="tx1"/>
                </a:solidFill>
              </a:rPr>
              <a:t>Conway</a:t>
            </a:r>
            <a:r>
              <a:rPr lang="es-ES" sz="3200" b="1" dirty="0" smtClean="0">
                <a:solidFill>
                  <a:schemeClr val="tx1"/>
                </a:solidFill>
              </a:rPr>
              <a:t>, Arkansas</a:t>
            </a:r>
            <a:endParaRPr lang="es-ES" sz="3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1600200" y="1066800"/>
            <a:ext cx="6324600" cy="3785652"/>
          </a:xfrm>
          <a:prstGeom prst="rect">
            <a:avLst/>
          </a:prstGeom>
          <a:noFill/>
          <a:ln w="9525">
            <a:noFill/>
            <a:miter lim="800000"/>
            <a:headEnd/>
            <a:tailEnd/>
          </a:ln>
        </p:spPr>
        <p:txBody>
          <a:bodyPr wrap="square">
            <a:spAutoFit/>
          </a:bodyPr>
          <a:lstStyle/>
          <a:p>
            <a:r>
              <a:rPr lang="en-US" sz="6000" b="1" dirty="0" smtClean="0"/>
              <a:t>Shifts in Preparation for Church Multiplication</a:t>
            </a:r>
            <a:endParaRPr lang="en-US" sz="60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95600" y="2057400"/>
            <a:ext cx="4800600" cy="434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2057400"/>
            <a:ext cx="2514600" cy="2209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Box 4"/>
          <p:cNvSpPr txBox="1">
            <a:spLocks noChangeArrowheads="1"/>
          </p:cNvSpPr>
          <p:nvPr/>
        </p:nvSpPr>
        <p:spPr bwMode="auto">
          <a:xfrm>
            <a:off x="1600200" y="1066800"/>
            <a:ext cx="6324600" cy="1015663"/>
          </a:xfrm>
          <a:prstGeom prst="rect">
            <a:avLst/>
          </a:prstGeom>
          <a:noFill/>
          <a:ln w="9525">
            <a:noFill/>
            <a:miter lim="800000"/>
            <a:headEnd/>
            <a:tailEnd/>
          </a:ln>
        </p:spPr>
        <p:txBody>
          <a:bodyPr wrap="square">
            <a:spAutoFit/>
          </a:bodyPr>
          <a:lstStyle/>
          <a:p>
            <a:endParaRPr lang="en-US" sz="6000" b="1" dirty="0"/>
          </a:p>
        </p:txBody>
      </p:sp>
      <p:sp>
        <p:nvSpPr>
          <p:cNvPr id="5" name="Rectangle 4"/>
          <p:cNvSpPr/>
          <p:nvPr/>
        </p:nvSpPr>
        <p:spPr>
          <a:xfrm>
            <a:off x="2895600" y="20574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a:off x="3886200" y="2514600"/>
            <a:ext cx="609600" cy="1066800"/>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105400" y="4724400"/>
            <a:ext cx="2362200" cy="1323439"/>
          </a:xfrm>
          <a:prstGeom prst="rect">
            <a:avLst/>
          </a:prstGeom>
          <a:noFill/>
        </p:spPr>
        <p:txBody>
          <a:bodyPr wrap="square" rtlCol="0">
            <a:spAutoFit/>
          </a:bodyPr>
          <a:lstStyle/>
          <a:p>
            <a:r>
              <a:rPr lang="en-US" sz="8000" b="1" dirty="0" smtClean="0"/>
              <a:t>74%</a:t>
            </a:r>
            <a:endParaRPr lang="en-US" sz="8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5"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2133600" y="685800"/>
            <a:ext cx="6705600" cy="5293757"/>
          </a:xfrm>
          <a:prstGeom prst="rect">
            <a:avLst/>
          </a:prstGeom>
          <a:noFill/>
          <a:ln w="9525">
            <a:noFill/>
            <a:miter lim="800000"/>
            <a:headEnd/>
            <a:tailEnd/>
          </a:ln>
        </p:spPr>
        <p:txBody>
          <a:bodyPr wrap="square">
            <a:spAutoFit/>
          </a:bodyPr>
          <a:lstStyle/>
          <a:p>
            <a:pPr>
              <a:buFont typeface="Arial" charset="0"/>
              <a:buChar char="•"/>
            </a:pPr>
            <a:r>
              <a:rPr lang="en-US" sz="3200" b="1" dirty="0" smtClean="0"/>
              <a:t>SHIFT #1:  re-Discover a Biblical Definition of Church Planting</a:t>
            </a:r>
          </a:p>
          <a:p>
            <a:endParaRPr lang="en-US" sz="3200" b="1" dirty="0" smtClean="0"/>
          </a:p>
          <a:p>
            <a:pPr>
              <a:buFont typeface="Arial" charset="0"/>
              <a:buChar char="•"/>
            </a:pPr>
            <a:r>
              <a:rPr lang="en-US" sz="3200" b="1" dirty="0" smtClean="0"/>
              <a:t>SHIFT #2:  re-Discover </a:t>
            </a:r>
            <a:r>
              <a:rPr lang="en-US" sz="3200" b="1" dirty="0"/>
              <a:t>a Biblical Understanding of the Apostolic Nature of Church Planters</a:t>
            </a:r>
          </a:p>
          <a:p>
            <a:endParaRPr lang="en-US" sz="3200" b="1" dirty="0"/>
          </a:p>
          <a:p>
            <a:pPr>
              <a:buFont typeface="Arial" charset="0"/>
              <a:buChar char="•"/>
            </a:pPr>
            <a:r>
              <a:rPr lang="en-US" sz="3200" b="1" dirty="0" smtClean="0"/>
              <a:t>SHIFT #3:  re-Focus </a:t>
            </a:r>
            <a:r>
              <a:rPr lang="en-US" sz="3200" b="1" dirty="0"/>
              <a:t>Your Strategy on the Multiplication of Disciples, Leaders, and Churches</a:t>
            </a:r>
          </a:p>
          <a:p>
            <a:pPr>
              <a:buFont typeface="Arial" charset="0"/>
              <a:buChar cha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3200" y="2286000"/>
            <a:ext cx="5334000" cy="3244850"/>
            <a:chOff x="3600" y="2010"/>
            <a:chExt cx="3450" cy="2850"/>
          </a:xfrm>
        </p:grpSpPr>
        <p:sp>
          <p:nvSpPr>
            <p:cNvPr id="9221" name="Text Box 3"/>
            <p:cNvSpPr txBox="1">
              <a:spLocks noChangeArrowheads="1"/>
            </p:cNvSpPr>
            <p:nvPr/>
          </p:nvSpPr>
          <p:spPr bwMode="auto">
            <a:xfrm>
              <a:off x="3982" y="2010"/>
              <a:ext cx="2721" cy="909"/>
            </a:xfrm>
            <a:prstGeom prst="rect">
              <a:avLst/>
            </a:prstGeom>
            <a:solidFill>
              <a:srgbClr val="C0504D"/>
            </a:solidFill>
            <a:ln w="9525">
              <a:solidFill>
                <a:srgbClr val="000000"/>
              </a:solidFill>
              <a:miter lim="800000"/>
              <a:headEnd/>
              <a:tailEnd/>
            </a:ln>
          </p:spPr>
          <p:txBody>
            <a:bodyPr/>
            <a:lstStyle/>
            <a:p>
              <a:pPr algn="ctr">
                <a:spcAft>
                  <a:spcPts val="1000"/>
                </a:spcAft>
              </a:pPr>
              <a:r>
                <a:rPr lang="en-US" sz="3200" dirty="0">
                  <a:solidFill>
                    <a:srgbClr val="FFFFFF"/>
                  </a:solidFill>
                  <a:latin typeface="Calibri" pitchFamily="34" charset="0"/>
                </a:rPr>
                <a:t>Missionary</a:t>
              </a:r>
              <a:br>
                <a:rPr lang="en-US" sz="3200" dirty="0">
                  <a:solidFill>
                    <a:srgbClr val="FFFFFF"/>
                  </a:solidFill>
                  <a:latin typeface="Calibri" pitchFamily="34" charset="0"/>
                </a:rPr>
              </a:br>
              <a:r>
                <a:rPr lang="en-US" sz="3200" dirty="0">
                  <a:solidFill>
                    <a:srgbClr val="FFFFFF"/>
                  </a:solidFill>
                  <a:latin typeface="Calibri" pitchFamily="34" charset="0"/>
                </a:rPr>
                <a:t>Methods</a:t>
              </a:r>
              <a:endParaRPr lang="en-US" sz="3200" dirty="0"/>
            </a:p>
          </p:txBody>
        </p:sp>
        <p:sp>
          <p:nvSpPr>
            <p:cNvPr id="9222" name="Text Box 4"/>
            <p:cNvSpPr txBox="1">
              <a:spLocks noChangeArrowheads="1"/>
            </p:cNvSpPr>
            <p:nvPr/>
          </p:nvSpPr>
          <p:spPr bwMode="auto">
            <a:xfrm>
              <a:off x="3808" y="2919"/>
              <a:ext cx="3080" cy="932"/>
            </a:xfrm>
            <a:prstGeom prst="rect">
              <a:avLst/>
            </a:prstGeom>
            <a:solidFill>
              <a:srgbClr val="9BBB59"/>
            </a:solidFill>
            <a:ln w="9525">
              <a:solidFill>
                <a:srgbClr val="000000"/>
              </a:solidFill>
              <a:miter lim="800000"/>
              <a:headEnd/>
              <a:tailEnd/>
            </a:ln>
          </p:spPr>
          <p:txBody>
            <a:bodyPr/>
            <a:lstStyle/>
            <a:p>
              <a:pPr algn="ctr">
                <a:spcAft>
                  <a:spcPts val="1000"/>
                </a:spcAft>
              </a:pPr>
              <a:r>
                <a:rPr lang="en-US" sz="3600" dirty="0" err="1">
                  <a:solidFill>
                    <a:srgbClr val="FFFFFF"/>
                  </a:solidFill>
                  <a:latin typeface="Calibri" pitchFamily="34" charset="0"/>
                </a:rPr>
                <a:t>Missiology</a:t>
              </a:r>
              <a:endParaRPr lang="en-US" sz="3600" dirty="0"/>
            </a:p>
          </p:txBody>
        </p:sp>
        <p:sp>
          <p:nvSpPr>
            <p:cNvPr id="9223" name="Text Box 5"/>
            <p:cNvSpPr txBox="1">
              <a:spLocks noChangeArrowheads="1"/>
            </p:cNvSpPr>
            <p:nvPr/>
          </p:nvSpPr>
          <p:spPr bwMode="auto">
            <a:xfrm>
              <a:off x="3600" y="3851"/>
              <a:ext cx="3450" cy="1009"/>
            </a:xfrm>
            <a:prstGeom prst="rect">
              <a:avLst/>
            </a:prstGeom>
            <a:solidFill>
              <a:srgbClr val="4F81BD"/>
            </a:solidFill>
            <a:ln w="9525">
              <a:solidFill>
                <a:srgbClr val="000000"/>
              </a:solidFill>
              <a:miter lim="800000"/>
              <a:headEnd/>
              <a:tailEnd/>
            </a:ln>
          </p:spPr>
          <p:txBody>
            <a:bodyPr/>
            <a:lstStyle/>
            <a:p>
              <a:pPr algn="ctr">
                <a:spcAft>
                  <a:spcPts val="1000"/>
                </a:spcAft>
              </a:pPr>
              <a:r>
                <a:rPr lang="en-US" sz="4800" dirty="0">
                  <a:solidFill>
                    <a:srgbClr val="FFFFFF"/>
                  </a:solidFill>
                  <a:latin typeface="Calibri" pitchFamily="34" charset="0"/>
                </a:rPr>
                <a:t>Theology</a:t>
              </a:r>
              <a:endParaRPr lang="en-US" sz="4800" dirty="0"/>
            </a:p>
          </p:txBody>
        </p:sp>
      </p:grpSp>
      <p:sp>
        <p:nvSpPr>
          <p:cNvPr id="8" name="Title 7"/>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685800"/>
            <a:ext cx="9144000" cy="3203575"/>
          </a:xfrm>
        </p:spPr>
        <p:txBody>
          <a:bodyPr/>
          <a:lstStyle/>
          <a:p>
            <a:pPr algn="ctr" eaLnBrk="1" hangingPunct="1"/>
            <a:r>
              <a:rPr lang="en-US" sz="4000" b="1" dirty="0" smtClean="0"/>
              <a:t>SHIFT #1:  re-Discover a Biblical Definition of Church Planting</a:t>
            </a:r>
            <a:endParaRPr lang="en-US" sz="4000" b="1" i="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838200"/>
            <a:ext cx="7115175" cy="4525963"/>
          </a:xfrm>
        </p:spPr>
        <p:txBody>
          <a:bodyPr/>
          <a:lstStyle/>
          <a:p>
            <a:pPr eaLnBrk="1" hangingPunct="1"/>
            <a:r>
              <a:rPr lang="en-US" sz="3600" b="1" dirty="0" smtClean="0"/>
              <a:t>Acts 13-14</a:t>
            </a:r>
          </a:p>
          <a:p>
            <a:pPr lvl="1" eaLnBrk="1" hangingPunct="1">
              <a:buFontTx/>
              <a:buNone/>
            </a:pPr>
            <a:endParaRPr lang="en-US" sz="3600" b="1" dirty="0" smtClean="0"/>
          </a:p>
          <a:p>
            <a:pPr eaLnBrk="1" hangingPunct="1"/>
            <a:r>
              <a:rPr lang="en-US" sz="3600" b="1" dirty="0" smtClean="0"/>
              <a:t>It is not about Church Planting</a:t>
            </a:r>
          </a:p>
          <a:p>
            <a:pPr eaLnBrk="1" hangingPunct="1">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685800"/>
            <a:ext cx="9144000" cy="3203575"/>
          </a:xfrm>
        </p:spPr>
        <p:txBody>
          <a:bodyPr/>
          <a:lstStyle/>
          <a:p>
            <a:pPr algn="ctr" eaLnBrk="1" hangingPunct="1"/>
            <a:r>
              <a:rPr lang="en-US" sz="4000" b="1" dirty="0" smtClean="0"/>
              <a:t>What are We Planting?</a:t>
            </a:r>
            <a:endParaRPr lang="en-US" sz="4000" b="1" i="1" dirty="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Theme1">
  <a:themeElements>
    <a:clrScheme name="Office Theme 2">
      <a:dk1>
        <a:srgbClr val="000000"/>
      </a:dk1>
      <a:lt1>
        <a:srgbClr val="FAD7BB"/>
      </a:lt1>
      <a:dk2>
        <a:srgbClr val="000000"/>
      </a:dk2>
      <a:lt2>
        <a:srgbClr val="B2B2B2"/>
      </a:lt2>
      <a:accent1>
        <a:srgbClr val="EDA314"/>
      </a:accent1>
      <a:accent2>
        <a:srgbClr val="EF832C"/>
      </a:accent2>
      <a:accent3>
        <a:srgbClr val="FCE8DA"/>
      </a:accent3>
      <a:accent4>
        <a:srgbClr val="000000"/>
      </a:accent4>
      <a:accent5>
        <a:srgbClr val="F4CEAA"/>
      </a:accent5>
      <a:accent6>
        <a:srgbClr val="D97627"/>
      </a:accent6>
      <a:hlink>
        <a:srgbClr val="775209"/>
      </a:hlink>
      <a:folHlink>
        <a:srgbClr val="8011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AD7BB"/>
        </a:lt1>
        <a:dk2>
          <a:srgbClr val="000000"/>
        </a:dk2>
        <a:lt2>
          <a:srgbClr val="B2B2B2"/>
        </a:lt2>
        <a:accent1>
          <a:srgbClr val="CC9366"/>
        </a:accent1>
        <a:accent2>
          <a:srgbClr val="F39F5C"/>
        </a:accent2>
        <a:accent3>
          <a:srgbClr val="FCE8DA"/>
        </a:accent3>
        <a:accent4>
          <a:srgbClr val="000000"/>
        </a:accent4>
        <a:accent5>
          <a:srgbClr val="E2C8B8"/>
        </a:accent5>
        <a:accent6>
          <a:srgbClr val="DC9053"/>
        </a:accent6>
        <a:hlink>
          <a:srgbClr val="763709"/>
        </a:hlink>
        <a:folHlink>
          <a:srgbClr val="593B2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AD7BB"/>
        </a:lt1>
        <a:dk2>
          <a:srgbClr val="000000"/>
        </a:dk2>
        <a:lt2>
          <a:srgbClr val="B2B2B2"/>
        </a:lt2>
        <a:accent1>
          <a:srgbClr val="EDA314"/>
        </a:accent1>
        <a:accent2>
          <a:srgbClr val="EF832C"/>
        </a:accent2>
        <a:accent3>
          <a:srgbClr val="FCE8DA"/>
        </a:accent3>
        <a:accent4>
          <a:srgbClr val="000000"/>
        </a:accent4>
        <a:accent5>
          <a:srgbClr val="F4CEAA"/>
        </a:accent5>
        <a:accent6>
          <a:srgbClr val="D97627"/>
        </a:accent6>
        <a:hlink>
          <a:srgbClr val="775209"/>
        </a:hlink>
        <a:folHlink>
          <a:srgbClr val="8011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AD7BB"/>
        </a:lt1>
        <a:dk2>
          <a:srgbClr val="000000"/>
        </a:dk2>
        <a:lt2>
          <a:srgbClr val="B2B2B2"/>
        </a:lt2>
        <a:accent1>
          <a:srgbClr val="EFAD2C"/>
        </a:accent1>
        <a:accent2>
          <a:srgbClr val="2CEF73"/>
        </a:accent2>
        <a:accent3>
          <a:srgbClr val="FCE8DA"/>
        </a:accent3>
        <a:accent4>
          <a:srgbClr val="000000"/>
        </a:accent4>
        <a:accent5>
          <a:srgbClr val="F6D3AC"/>
        </a:accent5>
        <a:accent6>
          <a:srgbClr val="27D968"/>
        </a:accent6>
        <a:hlink>
          <a:srgbClr val="002380"/>
        </a:hlink>
        <a:folHlink>
          <a:srgbClr val="7535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AD7BB"/>
        </a:lt1>
        <a:dk2>
          <a:srgbClr val="000000"/>
        </a:dk2>
        <a:lt2>
          <a:srgbClr val="B2B2B2"/>
        </a:lt2>
        <a:accent1>
          <a:srgbClr val="E3EF2C"/>
        </a:accent1>
        <a:accent2>
          <a:srgbClr val="5CBCF3"/>
        </a:accent2>
        <a:accent3>
          <a:srgbClr val="FCE8DA"/>
        </a:accent3>
        <a:accent4>
          <a:srgbClr val="000000"/>
        </a:accent4>
        <a:accent5>
          <a:srgbClr val="EFF6AC"/>
        </a:accent5>
        <a:accent6>
          <a:srgbClr val="53AADC"/>
        </a:accent6>
        <a:hlink>
          <a:srgbClr val="5C0080"/>
        </a:hlink>
        <a:folHlink>
          <a:srgbClr val="803A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CC9366"/>
        </a:accent1>
        <a:accent2>
          <a:srgbClr val="F39F5C"/>
        </a:accent2>
        <a:accent3>
          <a:srgbClr val="FFFFFF"/>
        </a:accent3>
        <a:accent4>
          <a:srgbClr val="000000"/>
        </a:accent4>
        <a:accent5>
          <a:srgbClr val="E2C8B8"/>
        </a:accent5>
        <a:accent6>
          <a:srgbClr val="DC9053"/>
        </a:accent6>
        <a:hlink>
          <a:srgbClr val="763709"/>
        </a:hlink>
        <a:folHlink>
          <a:srgbClr val="593B27"/>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EDA314"/>
        </a:accent1>
        <a:accent2>
          <a:srgbClr val="EF832C"/>
        </a:accent2>
        <a:accent3>
          <a:srgbClr val="FFFFFF"/>
        </a:accent3>
        <a:accent4>
          <a:srgbClr val="000000"/>
        </a:accent4>
        <a:accent5>
          <a:srgbClr val="F4CEAA"/>
        </a:accent5>
        <a:accent6>
          <a:srgbClr val="D97627"/>
        </a:accent6>
        <a:hlink>
          <a:srgbClr val="775209"/>
        </a:hlink>
        <a:folHlink>
          <a:srgbClr val="8011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FAD2C"/>
        </a:accent1>
        <a:accent2>
          <a:srgbClr val="2CEF73"/>
        </a:accent2>
        <a:accent3>
          <a:srgbClr val="FFFFFF"/>
        </a:accent3>
        <a:accent4>
          <a:srgbClr val="000000"/>
        </a:accent4>
        <a:accent5>
          <a:srgbClr val="F6D3AC"/>
        </a:accent5>
        <a:accent6>
          <a:srgbClr val="27D968"/>
        </a:accent6>
        <a:hlink>
          <a:srgbClr val="002380"/>
        </a:hlink>
        <a:folHlink>
          <a:srgbClr val="7535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3EF2C"/>
        </a:accent1>
        <a:accent2>
          <a:srgbClr val="5CBCF3"/>
        </a:accent2>
        <a:accent3>
          <a:srgbClr val="FFFFFF"/>
        </a:accent3>
        <a:accent4>
          <a:srgbClr val="000000"/>
        </a:accent4>
        <a:accent5>
          <a:srgbClr val="EFF6AC"/>
        </a:accent5>
        <a:accent6>
          <a:srgbClr val="53AADC"/>
        </a:accent6>
        <a:hlink>
          <a:srgbClr val="5C0080"/>
        </a:hlink>
        <a:folHlink>
          <a:srgbClr val="803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948</TotalTime>
  <Words>410</Words>
  <Application>Microsoft Office PowerPoint</Application>
  <PresentationFormat>On-screen Show (4:3)</PresentationFormat>
  <Paragraphs>88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2012 National Missions Symposium</vt:lpstr>
      <vt:lpstr>Slide 2</vt:lpstr>
      <vt:lpstr>Slide 3</vt:lpstr>
      <vt:lpstr>Slide 4</vt:lpstr>
      <vt:lpstr>Slide 5</vt:lpstr>
      <vt:lpstr>Slide 6</vt:lpstr>
      <vt:lpstr>SHIFT #1:  re-Discover a Biblical Definition of Church Planting</vt:lpstr>
      <vt:lpstr>Slide 8</vt:lpstr>
      <vt:lpstr>What are We Planting?</vt:lpstr>
      <vt:lpstr>Slide 10</vt:lpstr>
      <vt:lpstr>SHIFT #2:  re-Discover a Biblical Understanding of the Apostolic Nature of Church Planters</vt:lpstr>
      <vt:lpstr>Where is the pendulum in North America when it comes to church planting?</vt:lpstr>
      <vt:lpstr>The Missiological Changes in Western Contexts</vt:lpstr>
      <vt:lpstr>Change #1: From Simplicity to Complexity </vt:lpstr>
      <vt:lpstr>Change #2: From Apostolic to Pastoral </vt:lpstr>
      <vt:lpstr>Change #3: From Apostolic Missiology to Pastoral Missiology</vt:lpstr>
      <vt:lpstr>Slide 17</vt:lpstr>
      <vt:lpstr>Change #4: Missionary Methods to Pastoral Methods</vt:lpstr>
      <vt:lpstr>Three Primary Purposes of Apostolic Missionaries</vt:lpstr>
      <vt:lpstr>SHIFT #3:  re-Focus Your Strategy on the Multiplication of Disciples, Leaders, and Churches</vt:lpstr>
      <vt:lpstr>   Guideline #1: Assume the Great Commission.</vt:lpstr>
      <vt:lpstr>Slide 22</vt:lpstr>
      <vt:lpstr>Slide 23</vt:lpstr>
      <vt:lpstr>Slide 24</vt:lpstr>
      <vt:lpstr>2012 National Missions Symposium</vt:lpstr>
    </vt:vector>
  </TitlesOfParts>
  <Company>SBTS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emerson</dc:creator>
  <cp:lastModifiedBy>jpayne</cp:lastModifiedBy>
  <cp:revision>64</cp:revision>
  <dcterms:created xsi:type="dcterms:W3CDTF">2010-02-22T19:14:01Z</dcterms:created>
  <dcterms:modified xsi:type="dcterms:W3CDTF">2012-01-17T22:08:22Z</dcterms:modified>
</cp:coreProperties>
</file>