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4"/>
  </p:sldMasterIdLst>
  <p:notesMasterIdLst>
    <p:notesMasterId r:id="rId56"/>
  </p:notesMasterIdLst>
  <p:sldIdLst>
    <p:sldId id="256" r:id="rId5"/>
    <p:sldId id="257" r:id="rId6"/>
    <p:sldId id="339" r:id="rId7"/>
    <p:sldId id="338" r:id="rId8"/>
    <p:sldId id="309" r:id="rId9"/>
    <p:sldId id="310" r:id="rId10"/>
    <p:sldId id="346" r:id="rId11"/>
    <p:sldId id="312" r:id="rId12"/>
    <p:sldId id="313" r:id="rId13"/>
    <p:sldId id="345" r:id="rId14"/>
    <p:sldId id="347" r:id="rId15"/>
    <p:sldId id="260" r:id="rId16"/>
    <p:sldId id="342" r:id="rId17"/>
    <p:sldId id="343" r:id="rId18"/>
    <p:sldId id="315" r:id="rId19"/>
    <p:sldId id="320" r:id="rId20"/>
    <p:sldId id="321" r:id="rId21"/>
    <p:sldId id="316" r:id="rId22"/>
    <p:sldId id="317" r:id="rId23"/>
    <p:sldId id="318" r:id="rId24"/>
    <p:sldId id="319" r:id="rId25"/>
    <p:sldId id="264" r:id="rId26"/>
    <p:sldId id="293" r:id="rId27"/>
    <p:sldId id="294" r:id="rId28"/>
    <p:sldId id="295" r:id="rId29"/>
    <p:sldId id="322" r:id="rId30"/>
    <p:sldId id="323" r:id="rId31"/>
    <p:sldId id="324" r:id="rId32"/>
    <p:sldId id="325" r:id="rId33"/>
    <p:sldId id="333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271" r:id="rId42"/>
    <p:sldId id="340" r:id="rId43"/>
    <p:sldId id="341" r:id="rId44"/>
    <p:sldId id="301" r:id="rId45"/>
    <p:sldId id="273" r:id="rId46"/>
    <p:sldId id="274" r:id="rId47"/>
    <p:sldId id="277" r:id="rId48"/>
    <p:sldId id="275" r:id="rId49"/>
    <p:sldId id="276" r:id="rId50"/>
    <p:sldId id="278" r:id="rId51"/>
    <p:sldId id="279" r:id="rId52"/>
    <p:sldId id="280" r:id="rId53"/>
    <p:sldId id="281" r:id="rId54"/>
    <p:sldId id="282" r:id="rId5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5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DD81CF-4D99-495D-A592-08092B4DFDA3}" type="datetimeFigureOut">
              <a:rPr lang="en-US"/>
              <a:pPr>
                <a:defRPr/>
              </a:pPr>
              <a:t>1/17/2012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A89F28A-DF16-45C3-8447-54BBC439F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Introductory notes.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C875BE-6B23-4176-B3FF-B1A6F0A8979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314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67D9088-8824-406E-A5C6-5C2FF23BE50B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324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97C4117-E845-4173-9C17-ADE6F10B3714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07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BD2D3BC-6C91-49EE-8622-FB141B47F8F5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8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1B8579-B7F6-4231-BA4B-3CEEC1521B69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39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98B8A1-E6E4-4B93-B9CA-3FA0C779D6BC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41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226C53-743E-41B9-A183-7EDA3CB69D01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3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73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F78FA3-A503-42A6-B481-6D458F3599BE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5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5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B2A958-1E60-4117-898D-DC478CDFC523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6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6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54D37A-1ACC-4C5A-89E1-957F2749B10D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Introductory notes.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3455DB-B68C-4C26-8EE3-A5419DAE17C3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8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8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7C1C8F-5DC5-4A79-9BBC-9DB992B1474D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9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9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EA1219-91A0-4D4B-9151-126B2C9DDB91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0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0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8FDA2E-799C-4704-B30E-A8F5DB9E1032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1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74B265-9E26-41D2-841A-CC9BED5D7A08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2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2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523F98-E2FE-407D-B777-265A73BC2D7A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Introductory notes.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6D4C19-8BB8-4ED9-A359-2C4266533BF9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B064C7-E93D-457E-A1B7-08126F5F5C42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03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84C783-9B7C-42E7-AF45-C30A3A310F7D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C6BA16-C7F4-44BF-B349-43E47BEEFE26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05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8CD654-D60E-4D9D-9B08-32B46149174E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52BAAD-4365-4BD3-93C2-9A16DCCC2EA0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25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8E9EA89-EC6A-4F1F-82D4-3BA049D78E94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1/17/2012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1/17/2012 5:02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m_boo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1/17/2012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1/17/2012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1/17/2012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38200" y="1828800"/>
            <a:ext cx="7620000" cy="2514600"/>
          </a:xfr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>
              <a:defRPr/>
            </a:pPr>
            <a:r>
              <a:rPr lang="es-ES" sz="5400" dirty="0" smtClean="0">
                <a:solidFill>
                  <a:schemeClr val="tx1"/>
                </a:solidFill>
              </a:rPr>
              <a:t>2012 </a:t>
            </a:r>
            <a:r>
              <a:rPr lang="es-ES" sz="5400" dirty="0" err="1" smtClean="0">
                <a:solidFill>
                  <a:schemeClr val="tx1"/>
                </a:solidFill>
              </a:rPr>
              <a:t>National</a:t>
            </a:r>
            <a:r>
              <a:rPr lang="es-ES" sz="5400" dirty="0" smtClean="0">
                <a:solidFill>
                  <a:schemeClr val="tx1"/>
                </a:solidFill>
              </a:rPr>
              <a:t> </a:t>
            </a:r>
            <a:r>
              <a:rPr lang="es-ES" sz="5400" dirty="0" err="1" smtClean="0">
                <a:solidFill>
                  <a:schemeClr val="tx1"/>
                </a:solidFill>
              </a:rPr>
              <a:t>Missions</a:t>
            </a:r>
            <a:r>
              <a:rPr lang="es-ES" sz="5400" dirty="0" smtClean="0">
                <a:solidFill>
                  <a:schemeClr val="tx1"/>
                </a:solidFill>
              </a:rPr>
              <a:t> </a:t>
            </a:r>
            <a:r>
              <a:rPr lang="es-ES" sz="5400" dirty="0" err="1" smtClean="0">
                <a:solidFill>
                  <a:schemeClr val="tx1"/>
                </a:solidFill>
              </a:rPr>
              <a:t>Symposium</a:t>
            </a:r>
            <a:endParaRPr lang="es-ES" sz="5400" dirty="0">
              <a:solidFill>
                <a:schemeClr val="tx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38200" y="4495800"/>
            <a:ext cx="7696200" cy="990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200" b="1" dirty="0" err="1" smtClean="0">
                <a:solidFill>
                  <a:schemeClr val="tx1"/>
                </a:solidFill>
              </a:rPr>
              <a:t>Baptist</a:t>
            </a:r>
            <a:r>
              <a:rPr lang="es-ES" sz="3200" b="1" dirty="0" smtClean="0">
                <a:solidFill>
                  <a:schemeClr val="tx1"/>
                </a:solidFill>
              </a:rPr>
              <a:t> </a:t>
            </a:r>
            <a:r>
              <a:rPr lang="es-ES" sz="3200" b="1" dirty="0" err="1" smtClean="0">
                <a:solidFill>
                  <a:schemeClr val="tx1"/>
                </a:solidFill>
              </a:rPr>
              <a:t>Missionary</a:t>
            </a:r>
            <a:r>
              <a:rPr lang="es-ES" sz="3200" b="1" dirty="0" smtClean="0">
                <a:solidFill>
                  <a:schemeClr val="tx1"/>
                </a:solidFill>
              </a:rPr>
              <a:t> </a:t>
            </a:r>
            <a:r>
              <a:rPr lang="es-ES" sz="3200" b="1" dirty="0" err="1" smtClean="0">
                <a:solidFill>
                  <a:schemeClr val="tx1"/>
                </a:solidFill>
              </a:rPr>
              <a:t>Association</a:t>
            </a:r>
            <a:r>
              <a:rPr lang="es-ES" sz="3200" b="1" dirty="0" smtClean="0">
                <a:solidFill>
                  <a:schemeClr val="tx1"/>
                </a:solidFill>
              </a:rPr>
              <a:t> of </a:t>
            </a:r>
            <a:r>
              <a:rPr lang="es-ES" sz="3200" b="1" dirty="0" err="1" smtClean="0">
                <a:solidFill>
                  <a:schemeClr val="tx1"/>
                </a:solidFill>
              </a:rPr>
              <a:t>America</a:t>
            </a:r>
            <a:endParaRPr lang="es-ES" sz="3200" b="1" dirty="0" smtClean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200" b="1" dirty="0" err="1" smtClean="0">
                <a:solidFill>
                  <a:schemeClr val="tx1"/>
                </a:solidFill>
              </a:rPr>
              <a:t>January</a:t>
            </a:r>
            <a:r>
              <a:rPr lang="es-ES" sz="3200" b="1" dirty="0" smtClean="0">
                <a:solidFill>
                  <a:schemeClr val="tx1"/>
                </a:solidFill>
              </a:rPr>
              <a:t> 17-18, </a:t>
            </a:r>
            <a:r>
              <a:rPr lang="es-ES" sz="3200" b="1" dirty="0" err="1" smtClean="0">
                <a:solidFill>
                  <a:schemeClr val="tx1"/>
                </a:solidFill>
              </a:rPr>
              <a:t>Conway</a:t>
            </a:r>
            <a:r>
              <a:rPr lang="es-ES" sz="3200" b="1" dirty="0" smtClean="0">
                <a:solidFill>
                  <a:schemeClr val="tx1"/>
                </a:solidFill>
              </a:rPr>
              <a:t>, Arkansas</a:t>
            </a:r>
            <a:endParaRPr lang="es-E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838200"/>
            <a:ext cx="8153400" cy="4876800"/>
            <a:chOff x="1920" y="2124"/>
            <a:chExt cx="6525" cy="3696"/>
          </a:xfrm>
        </p:grpSpPr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 flipV="1">
              <a:off x="1920" y="2124"/>
              <a:ext cx="6525" cy="3696"/>
            </a:xfrm>
            <a:prstGeom prst="rtTriangle">
              <a:avLst/>
            </a:prstGeom>
            <a:solidFill>
              <a:srgbClr val="9BBB5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 rot="10800000" flipV="1">
              <a:off x="1920" y="2124"/>
              <a:ext cx="6525" cy="3696"/>
            </a:xfrm>
            <a:prstGeom prst="rtTriangle">
              <a:avLst/>
            </a:prstGeom>
            <a:solidFill>
              <a:srgbClr val="F7964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61" name="Text Box 6"/>
            <p:cNvSpPr txBox="1">
              <a:spLocks noChangeArrowheads="1"/>
            </p:cNvSpPr>
            <p:nvPr/>
          </p:nvSpPr>
          <p:spPr bwMode="auto">
            <a:xfrm>
              <a:off x="2865" y="3015"/>
              <a:ext cx="2355" cy="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4000" b="1">
                  <a:solidFill>
                    <a:srgbClr val="FFFFFF"/>
                  </a:solidFill>
                  <a:latin typeface="Calibri" pitchFamily="34" charset="0"/>
                </a:rPr>
                <a:t>Complexity</a:t>
              </a:r>
              <a:endParaRPr lang="en-US" sz="4000" b="1"/>
            </a:p>
          </p:txBody>
        </p:sp>
        <p:sp>
          <p:nvSpPr>
            <p:cNvPr id="19462" name="Text Box 7"/>
            <p:cNvSpPr txBox="1">
              <a:spLocks noChangeArrowheads="1"/>
            </p:cNvSpPr>
            <p:nvPr/>
          </p:nvSpPr>
          <p:spPr bwMode="auto">
            <a:xfrm>
              <a:off x="4504" y="4695"/>
              <a:ext cx="2996" cy="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</a:pPr>
              <a:r>
                <a:rPr lang="en-US" sz="4000" b="1">
                  <a:solidFill>
                    <a:srgbClr val="FFFFFF"/>
                  </a:solidFill>
                  <a:latin typeface="Calibri" pitchFamily="34" charset="0"/>
                </a:rPr>
                <a:t>Reproducibility</a:t>
              </a:r>
              <a:endParaRPr lang="en-US" sz="40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133600"/>
            <a:ext cx="8229600" cy="1143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latin typeface="+mj-lt"/>
                <a:ea typeface="+mj-ea"/>
                <a:cs typeface="+mj-cs"/>
              </a:rPr>
              <a:t>The 4 Requirements</a:t>
            </a:r>
            <a:endParaRPr lang="en-US" sz="4400" dirty="0">
              <a:ln>
                <a:solidFill>
                  <a:sysClr val="windowText" lastClr="000000"/>
                </a:solidFill>
              </a:ln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133600"/>
            <a:ext cx="8229600" cy="1143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latin typeface="+mj-lt"/>
                <a:ea typeface="+mj-ea"/>
                <a:cs typeface="+mj-cs"/>
              </a:rPr>
              <a:t>A Glimpse of Church 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latin typeface="+mj-lt"/>
                <a:ea typeface="+mj-ea"/>
                <a:cs typeface="+mj-cs"/>
              </a:rPr>
              <a:t>Multiplication</a:t>
            </a: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latin typeface="+mj-lt"/>
                <a:ea typeface="+mj-ea"/>
                <a:cs typeface="+mj-cs"/>
              </a:rPr>
              <a:t>: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latin typeface="+mj-lt"/>
                <a:ea typeface="+mj-ea"/>
                <a:cs typeface="+mj-cs"/>
              </a:rPr>
              <a:t>In the Majority World</a:t>
            </a:r>
            <a:endParaRPr lang="en-US" sz="4400" dirty="0" smtClean="0">
              <a:ln>
                <a:solidFill>
                  <a:sysClr val="windowText" lastClr="000000"/>
                </a:solidFill>
              </a:ln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1250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Issues Affecting Church Multiplication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2133600" y="1752600"/>
            <a:ext cx="6629400" cy="441960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4800" b="1" dirty="0" smtClean="0">
                <a:latin typeface="+mj-lt"/>
              </a:rPr>
              <a:t>Sovereignty of God</a:t>
            </a:r>
          </a:p>
          <a:p>
            <a:pPr lvl="1">
              <a:buFont typeface="Wingdings" pitchFamily="2" charset="2"/>
              <a:buChar char="Ø"/>
            </a:pPr>
            <a:r>
              <a:rPr lang="en-US" sz="4800" b="1" dirty="0" smtClean="0">
                <a:latin typeface="+mj-lt"/>
              </a:rPr>
              <a:t>Context</a:t>
            </a:r>
          </a:p>
          <a:p>
            <a:pPr lvl="1">
              <a:buFont typeface="Wingdings" pitchFamily="2" charset="2"/>
              <a:buChar char="Ø"/>
            </a:pPr>
            <a:r>
              <a:rPr lang="en-US" sz="4800" b="1" dirty="0" smtClean="0">
                <a:latin typeface="+mj-lt"/>
              </a:rPr>
              <a:t>Church (Institutional) Factors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133600"/>
            <a:ext cx="8229600" cy="1143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ln>
                  <a:solidFill>
                    <a:sysClr val="windowText" lastClr="000000"/>
                  </a:solidFill>
                </a:ln>
                <a:latin typeface="+mj-lt"/>
                <a:ea typeface="+mj-ea"/>
                <a:cs typeface="+mj-cs"/>
              </a:rPr>
              <a:t>Present Realities</a:t>
            </a:r>
            <a:endParaRPr lang="en-US" sz="4400" dirty="0">
              <a:ln>
                <a:solidFill>
                  <a:sysClr val="windowText" lastClr="000000"/>
                </a:solidFill>
              </a:ln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Arkansas: </a:t>
            </a:r>
            <a:r>
              <a:rPr lang="en-US" sz="2400" smtClean="0"/>
              <a:t>43% evangelical, 586 people per church</a:t>
            </a:r>
          </a:p>
        </p:txBody>
      </p:sp>
      <p:pic>
        <p:nvPicPr>
          <p:cNvPr id="19459" name="Content Placeholder 11" descr="new-york-map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1053" b="1907"/>
          <a:stretch>
            <a:fillRect/>
          </a:stretch>
        </p:blipFill>
        <p:spPr>
          <a:xfrm>
            <a:off x="1371600" y="914400"/>
            <a:ext cx="7239000" cy="5467350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Alabama: </a:t>
            </a:r>
            <a:r>
              <a:rPr lang="en-US" sz="2400" smtClean="0"/>
              <a:t>41% evangelical, 717 people per church</a:t>
            </a:r>
          </a:p>
        </p:txBody>
      </p:sp>
      <p:pic>
        <p:nvPicPr>
          <p:cNvPr id="16387" name="Content Placeholder 11" descr="new-york-map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71600" y="914400"/>
            <a:ext cx="7162800" cy="5519738"/>
          </a:xfrm>
        </p:spPr>
      </p:pic>
      <p:sp>
        <p:nvSpPr>
          <p:cNvPr id="4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Kentucky: </a:t>
            </a:r>
            <a:r>
              <a:rPr lang="en-US" sz="2400" smtClean="0"/>
              <a:t>34% evangelical, 788 people per church</a:t>
            </a:r>
          </a:p>
        </p:txBody>
      </p:sp>
      <p:pic>
        <p:nvPicPr>
          <p:cNvPr id="32771" name="Content Placeholder 12" descr="utah-map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71600" y="908050"/>
            <a:ext cx="7239000" cy="5578475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11" descr="new-york-map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914400"/>
            <a:ext cx="7086600" cy="545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California</a:t>
            </a:r>
            <a:r>
              <a:rPr lang="en-US" b="0" smtClean="0"/>
              <a:t>:</a:t>
            </a:r>
            <a:r>
              <a:rPr lang="en-US" b="0" smtClean="0">
                <a:latin typeface="Calibri" pitchFamily="34" charset="0"/>
              </a:rPr>
              <a:t> </a:t>
            </a:r>
            <a:r>
              <a:rPr lang="en-US" sz="2400" smtClean="0"/>
              <a:t>7% evangelical; 3,760 people per church</a:t>
            </a:r>
          </a:p>
        </p:txBody>
      </p:sp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Maine: </a:t>
            </a:r>
            <a:r>
              <a:rPr lang="en-US" sz="2400" smtClean="0"/>
              <a:t>3% evangelical, 3,783 people per church</a:t>
            </a:r>
          </a:p>
        </p:txBody>
      </p:sp>
      <p:pic>
        <p:nvPicPr>
          <p:cNvPr id="34819" name="Content Placeholder 11" descr="new-york-map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71600" y="908050"/>
            <a:ext cx="7239000" cy="5578475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Calibri" pitchFamily="34" charset="0"/>
              <a:buNone/>
              <a:defRPr/>
            </a:pPr>
            <a:r>
              <a:rPr lang="es-E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</a:t>
            </a:r>
            <a:r>
              <a:rPr lang="es-E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</a:t>
            </a:r>
            <a:endParaRPr lang="es-ES" sz="4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Calibri" pitchFamily="34" charset="0"/>
              <a:buNone/>
              <a:defRPr/>
            </a:pPr>
            <a:endParaRPr lang="es-ES" sz="28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Calibri" pitchFamily="34" charset="0"/>
              <a:buNone/>
              <a:defRPr/>
            </a:pPr>
            <a:r>
              <a:rPr lang="es-ES" sz="3600" b="1" dirty="0" smtClean="0">
                <a:solidFill>
                  <a:schemeClr val="tx1"/>
                </a:solidFill>
              </a:rPr>
              <a:t>J.D. Payne</a:t>
            </a:r>
          </a:p>
          <a:p>
            <a:pPr eaLnBrk="1" fontAlgn="auto" hangingPunct="1">
              <a:spcAft>
                <a:spcPts val="0"/>
              </a:spcAft>
              <a:buFont typeface="Calibri" pitchFamily="34" charset="0"/>
              <a:buNone/>
              <a:defRPr/>
            </a:pPr>
            <a:r>
              <a:rPr lang="es-ES" sz="3600" b="1" dirty="0" smtClean="0">
                <a:solidFill>
                  <a:schemeClr val="tx1"/>
                </a:solidFill>
              </a:rPr>
              <a:t>(502) 897-4307</a:t>
            </a:r>
          </a:p>
          <a:p>
            <a:pPr eaLnBrk="1" fontAlgn="auto" hangingPunct="1">
              <a:spcAft>
                <a:spcPts val="0"/>
              </a:spcAft>
              <a:buFont typeface="Calibri" pitchFamily="34" charset="0"/>
              <a:buNone/>
              <a:defRPr/>
            </a:pPr>
            <a:r>
              <a:rPr lang="es-ES" sz="3600" b="1" dirty="0" err="1" smtClean="0">
                <a:solidFill>
                  <a:schemeClr val="tx1"/>
                </a:solidFill>
              </a:rPr>
              <a:t>Twitter</a:t>
            </a:r>
            <a:r>
              <a:rPr lang="es-ES" sz="3600" b="1" dirty="0" smtClean="0">
                <a:solidFill>
                  <a:schemeClr val="tx1"/>
                </a:solidFill>
              </a:rPr>
              <a:t>: @</a:t>
            </a:r>
            <a:r>
              <a:rPr lang="es-ES" sz="3600" b="1" dirty="0" err="1" smtClean="0">
                <a:solidFill>
                  <a:schemeClr val="tx1"/>
                </a:solidFill>
              </a:rPr>
              <a:t>jd_payne</a:t>
            </a:r>
            <a:endParaRPr lang="es-ES" sz="36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Calibri" pitchFamily="34" charset="0"/>
              <a:buNone/>
              <a:defRPr/>
            </a:pPr>
            <a:r>
              <a:rPr lang="es-ES" sz="3600" b="1" dirty="0" smtClean="0">
                <a:solidFill>
                  <a:schemeClr val="tx1"/>
                </a:solidFill>
              </a:rPr>
              <a:t>jpayne@sbts.edu</a:t>
            </a:r>
          </a:p>
          <a:p>
            <a:pPr eaLnBrk="1" fontAlgn="auto" hangingPunct="1">
              <a:spcAft>
                <a:spcPts val="0"/>
              </a:spcAft>
              <a:buFont typeface="Calibri" pitchFamily="34" charset="0"/>
              <a:buNone/>
              <a:defRPr/>
            </a:pPr>
            <a:r>
              <a:rPr lang="es-ES" sz="3600" b="1" dirty="0" smtClean="0">
                <a:solidFill>
                  <a:schemeClr val="tx1"/>
                </a:solidFill>
              </a:rPr>
              <a:t>Blog: www.jdpayne.org</a:t>
            </a:r>
          </a:p>
          <a:p>
            <a:pPr eaLnBrk="1" fontAlgn="auto" hangingPunct="1">
              <a:spcAft>
                <a:spcPts val="0"/>
              </a:spcAft>
              <a:buFont typeface="Calibri" pitchFamily="34" charset="0"/>
              <a:buNone/>
              <a:defRPr/>
            </a:pPr>
            <a:r>
              <a:rPr lang="es-ES" sz="3600" b="1" dirty="0" smtClean="0">
                <a:solidFill>
                  <a:schemeClr val="tx1"/>
                </a:solidFill>
              </a:rPr>
              <a:t>Web </a:t>
            </a:r>
            <a:r>
              <a:rPr lang="es-ES" sz="3600" b="1" dirty="0" err="1" smtClean="0">
                <a:solidFill>
                  <a:schemeClr val="tx1"/>
                </a:solidFill>
              </a:rPr>
              <a:t>site</a:t>
            </a:r>
            <a:r>
              <a:rPr lang="es-ES" sz="3600" b="1" dirty="0" smtClean="0">
                <a:solidFill>
                  <a:schemeClr val="tx1"/>
                </a:solidFill>
              </a:rPr>
              <a:t>: www.northamericanmissions.org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Nevada: </a:t>
            </a:r>
            <a:r>
              <a:rPr lang="en-US" sz="2400" smtClean="0"/>
              <a:t>5% evangelical, 5,124 people per church</a:t>
            </a:r>
          </a:p>
        </p:txBody>
      </p:sp>
      <p:pic>
        <p:nvPicPr>
          <p:cNvPr id="43011" name="Content Placeholder 11" descr="new-york-map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71600" y="914400"/>
            <a:ext cx="7162800" cy="5519738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Pennsylvania: </a:t>
            </a:r>
            <a:r>
              <a:rPr lang="en-US" sz="2400" smtClean="0"/>
              <a:t>6% evangelical, 3,014 people per church</a:t>
            </a:r>
          </a:p>
        </p:txBody>
      </p:sp>
      <p:pic>
        <p:nvPicPr>
          <p:cNvPr id="54275" name="Content Placeholder 10" descr="pennsylvania-map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856" t="9676" r="10001" b="10454"/>
          <a:stretch>
            <a:fillRect/>
          </a:stretch>
        </p:blipFill>
        <p:spPr>
          <a:xfrm>
            <a:off x="1371600" y="914400"/>
            <a:ext cx="7162800" cy="5519738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ln>
            <a:solidFill>
              <a:schemeClr val="bg1">
                <a:alpha val="0"/>
              </a:schemeClr>
            </a:solidFill>
          </a:ln>
          <a:effec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1"/>
                </a:solidFill>
                <a:effectLst/>
              </a:rPr>
              <a:t>OhIo</a:t>
            </a:r>
            <a:r>
              <a:rPr lang="en-US" dirty="0" smtClean="0">
                <a:solidFill>
                  <a:schemeClr val="tx1"/>
                </a:solidFill>
                <a:effectLst/>
              </a:rPr>
              <a:t>: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10% evangelical, 2,254 people per church</a:t>
            </a:r>
          </a:p>
        </p:txBody>
      </p:sp>
      <p:pic>
        <p:nvPicPr>
          <p:cNvPr id="29698" name="Content Placeholder 12" descr="utah-map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914400"/>
            <a:ext cx="7162800" cy="5519738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9144000" cy="1143000"/>
          </a:xfrm>
          <a:ln>
            <a:solidFill>
              <a:srgbClr val="FF3399">
                <a:alpha val="0"/>
              </a:srgb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effectLst/>
              </a:rPr>
              <a:t>Utah: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2% evangelical, 8,589 people per church</a:t>
            </a:r>
          </a:p>
        </p:txBody>
      </p:sp>
      <p:pic>
        <p:nvPicPr>
          <p:cNvPr id="33794" name="Content Placeholder 12" descr="utah-map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914400"/>
            <a:ext cx="7162800" cy="5519738"/>
          </a:xfrm>
        </p:spPr>
      </p:pic>
      <p:sp>
        <p:nvSpPr>
          <p:cNvPr id="5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ln>
            <a:solidFill>
              <a:srgbClr val="FF3399">
                <a:alpha val="0"/>
              </a:srgb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effectLst/>
              </a:rPr>
              <a:t>Vermont: </a:t>
            </a:r>
            <a:r>
              <a:rPr lang="en-US" sz="2400" dirty="0" smtClean="0">
                <a:solidFill>
                  <a:schemeClr val="tx1"/>
                </a:solidFill>
                <a:effectLst/>
              </a:rPr>
              <a:t>2% evangelical, 4,349 people per church</a:t>
            </a:r>
          </a:p>
        </p:txBody>
      </p:sp>
      <p:pic>
        <p:nvPicPr>
          <p:cNvPr id="37890" name="Content Placeholder 7" descr="ver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914400"/>
            <a:ext cx="7162800" cy="5519738"/>
          </a:xfrm>
        </p:spPr>
      </p:pic>
      <p:sp>
        <p:nvSpPr>
          <p:cNvPr id="6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ln>
            <a:solidFill>
              <a:srgbClr val="FF3399">
                <a:alpha val="0"/>
              </a:srgbClr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effectLst/>
              </a:rPr>
              <a:t>Massachusetts:</a:t>
            </a:r>
            <a:r>
              <a:rPr lang="en-US" sz="280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27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2% evangelical, 8,078   			     		people per church</a:t>
            </a:r>
            <a:endParaRPr lang="en-US" sz="2700" dirty="0" smtClean="0">
              <a:solidFill>
                <a:schemeClr val="tx1"/>
              </a:solidFill>
              <a:effectLst/>
            </a:endParaRPr>
          </a:p>
        </p:txBody>
      </p:sp>
      <p:pic>
        <p:nvPicPr>
          <p:cNvPr id="41986" name="Content Placeholder 10" descr="map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116012"/>
            <a:ext cx="7154863" cy="5513388"/>
          </a:xfrm>
        </p:spPr>
      </p:pic>
      <p:sp>
        <p:nvSpPr>
          <p:cNvPr id="41987" name="TextBox 46"/>
          <p:cNvSpPr txBox="1">
            <a:spLocks noChangeArrowheads="1"/>
          </p:cNvSpPr>
          <p:nvPr/>
        </p:nvSpPr>
        <p:spPr bwMode="auto">
          <a:xfrm>
            <a:off x="5867400" y="4419600"/>
            <a:ext cx="1600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/>
              <a:t>Barnstable and Yarmouth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7588" name="Picture 3" descr="US_8_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376363"/>
            <a:ext cx="7162800" cy="548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TextBox 5"/>
          <p:cNvSpPr txBox="1">
            <a:spLocks noChangeArrowheads="1"/>
          </p:cNvSpPr>
          <p:nvPr/>
        </p:nvSpPr>
        <p:spPr bwMode="auto">
          <a:xfrm>
            <a:off x="0" y="53340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2"/>
                </a:solidFill>
                <a:latin typeface="Times New Roman" pitchFamily="18" charset="0"/>
              </a:rPr>
              <a:t>Evangelicals in Selected Counties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" descr="alaska-county-map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5413" y="928688"/>
            <a:ext cx="713263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Nebraska</a:t>
            </a:r>
            <a:endParaRPr lang="en-US" sz="1800" smtClean="0"/>
          </a:p>
        </p:txBody>
      </p:sp>
      <p:sp>
        <p:nvSpPr>
          <p:cNvPr id="68612" name="TextBox 4"/>
          <p:cNvSpPr txBox="1">
            <a:spLocks noChangeArrowheads="1"/>
          </p:cNvSpPr>
          <p:nvPr/>
        </p:nvSpPr>
        <p:spPr bwMode="auto">
          <a:xfrm>
            <a:off x="990600" y="27432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Arthur</a:t>
            </a:r>
          </a:p>
          <a:p>
            <a:pPr algn="ctr"/>
            <a:r>
              <a:rPr lang="en-US" sz="1200">
                <a:latin typeface="Times New Roman" pitchFamily="18" charset="0"/>
              </a:rPr>
              <a:t>0 %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0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444</a:t>
            </a:r>
          </a:p>
          <a:p>
            <a:pPr algn="ctr"/>
            <a:r>
              <a:rPr lang="en-US" sz="1200">
                <a:latin typeface="Times New Roman" pitchFamily="18" charset="0"/>
              </a:rPr>
              <a:t>0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0 people per church</a:t>
            </a:r>
          </a:p>
        </p:txBody>
      </p:sp>
      <p:sp>
        <p:nvSpPr>
          <p:cNvPr id="6" name="Oval 5"/>
          <p:cNvSpPr/>
          <p:nvPr/>
        </p:nvSpPr>
        <p:spPr>
          <a:xfrm>
            <a:off x="4191000" y="34290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8" name="Straight Arrow Connector 7"/>
          <p:cNvCxnSpPr>
            <a:stCxn id="68612" idx="3"/>
            <a:endCxn id="6" idx="2"/>
          </p:cNvCxnSpPr>
          <p:nvPr/>
        </p:nvCxnSpPr>
        <p:spPr>
          <a:xfrm>
            <a:off x="2743200" y="3343275"/>
            <a:ext cx="1447800" cy="2762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953000" y="3505200"/>
            <a:ext cx="3810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2" name="Straight Arrow Connector 11"/>
          <p:cNvCxnSpPr>
            <a:stCxn id="68617" idx="2"/>
            <a:endCxn id="11" idx="6"/>
          </p:cNvCxnSpPr>
          <p:nvPr/>
        </p:nvCxnSpPr>
        <p:spPr>
          <a:xfrm rot="16200000" flipH="1">
            <a:off x="4543425" y="2867025"/>
            <a:ext cx="1390650" cy="1905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17" name="TextBox 13"/>
          <p:cNvSpPr txBox="1">
            <a:spLocks noChangeArrowheads="1"/>
          </p:cNvSpPr>
          <p:nvPr/>
        </p:nvSpPr>
        <p:spPr bwMode="auto">
          <a:xfrm>
            <a:off x="4267200" y="10668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Logan</a:t>
            </a:r>
          </a:p>
          <a:p>
            <a:pPr algn="ctr"/>
            <a:r>
              <a:rPr lang="en-US" sz="1200">
                <a:latin typeface="Times New Roman" pitchFamily="18" charset="0"/>
              </a:rPr>
              <a:t>0 %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0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population:774</a:t>
            </a:r>
          </a:p>
          <a:p>
            <a:pPr algn="ctr"/>
            <a:r>
              <a:rPr lang="en-US" sz="1200">
                <a:latin typeface="Times New Roman" pitchFamily="18" charset="0"/>
              </a:rPr>
              <a:t>0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0 people per church</a:t>
            </a:r>
          </a:p>
        </p:txBody>
      </p:sp>
      <p:sp>
        <p:nvSpPr>
          <p:cNvPr id="13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" descr="alaska-county-map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000" y="933450"/>
            <a:ext cx="7188200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smtClean="0"/>
              <a:t>South Dakota</a:t>
            </a:r>
            <a:endParaRPr lang="en-US" sz="1800" smtClean="0"/>
          </a:p>
        </p:txBody>
      </p:sp>
      <p:sp>
        <p:nvSpPr>
          <p:cNvPr id="5" name="Oval 4"/>
          <p:cNvSpPr/>
          <p:nvPr/>
        </p:nvSpPr>
        <p:spPr>
          <a:xfrm>
            <a:off x="6248400" y="3733800"/>
            <a:ext cx="3810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6" name="Straight Arrow Connector 5"/>
          <p:cNvCxnSpPr>
            <a:stCxn id="70662" idx="3"/>
            <a:endCxn id="5" idx="2"/>
          </p:cNvCxnSpPr>
          <p:nvPr/>
        </p:nvCxnSpPr>
        <p:spPr>
          <a:xfrm>
            <a:off x="2286000" y="2505075"/>
            <a:ext cx="3962400" cy="13811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62" name="TextBox 7"/>
          <p:cNvSpPr txBox="1">
            <a:spLocks noChangeArrowheads="1"/>
          </p:cNvSpPr>
          <p:nvPr/>
        </p:nvSpPr>
        <p:spPr bwMode="auto">
          <a:xfrm>
            <a:off x="533400" y="1905000"/>
            <a:ext cx="1752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Buffalo</a:t>
            </a:r>
          </a:p>
          <a:p>
            <a:pPr algn="ctr"/>
            <a:r>
              <a:rPr lang="en-US" sz="1200">
                <a:latin typeface="Times New Roman" pitchFamily="18" charset="0"/>
              </a:rPr>
              <a:t>0 %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0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population:2,032</a:t>
            </a:r>
          </a:p>
          <a:p>
            <a:pPr algn="ctr"/>
            <a:r>
              <a:rPr lang="en-US" sz="1200">
                <a:latin typeface="Times New Roman" pitchFamily="18" charset="0"/>
              </a:rPr>
              <a:t>0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0 people per church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1" descr="alaska-county-map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933450"/>
            <a:ext cx="711835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3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mtClean="0"/>
              <a:t>Iowa</a:t>
            </a:r>
            <a:endParaRPr lang="en-US" sz="1800" smtClean="0"/>
          </a:p>
        </p:txBody>
      </p:sp>
      <p:sp>
        <p:nvSpPr>
          <p:cNvPr id="11" name="Oval 10"/>
          <p:cNvSpPr/>
          <p:nvPr/>
        </p:nvSpPr>
        <p:spPr>
          <a:xfrm>
            <a:off x="7620000" y="3124200"/>
            <a:ext cx="4572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2" name="Straight Arrow Connector 11"/>
          <p:cNvCxnSpPr>
            <a:stCxn id="102406" idx="3"/>
            <a:endCxn id="11" idx="3"/>
          </p:cNvCxnSpPr>
          <p:nvPr/>
        </p:nvCxnSpPr>
        <p:spPr>
          <a:xfrm flipV="1">
            <a:off x="3352800" y="3449638"/>
            <a:ext cx="4333875" cy="118903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06" name="TextBox 11"/>
          <p:cNvSpPr txBox="1">
            <a:spLocks noChangeArrowheads="1"/>
          </p:cNvSpPr>
          <p:nvPr/>
        </p:nvSpPr>
        <p:spPr bwMode="auto">
          <a:xfrm>
            <a:off x="1447800" y="40386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Jackson</a:t>
            </a:r>
          </a:p>
          <a:p>
            <a:pPr algn="ctr"/>
            <a:r>
              <a:rPr lang="en-US" sz="1200">
                <a:latin typeface="Times New Roman" pitchFamily="18" charset="0"/>
              </a:rPr>
              <a:t>0.6%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128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20,296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6,765 people per church</a:t>
            </a:r>
          </a:p>
        </p:txBody>
      </p:sp>
      <p:sp>
        <p:nvSpPr>
          <p:cNvPr id="8" name="Oval 7"/>
          <p:cNvSpPr/>
          <p:nvPr/>
        </p:nvSpPr>
        <p:spPr>
          <a:xfrm>
            <a:off x="6934200" y="3810000"/>
            <a:ext cx="3048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9" name="Straight Arrow Connector 8"/>
          <p:cNvCxnSpPr>
            <a:stCxn id="102409" idx="0"/>
            <a:endCxn id="8" idx="4"/>
          </p:cNvCxnSpPr>
          <p:nvPr/>
        </p:nvCxnSpPr>
        <p:spPr>
          <a:xfrm rot="16200000" flipV="1">
            <a:off x="6410325" y="4867275"/>
            <a:ext cx="1466850" cy="1143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09" name="TextBox 11"/>
          <p:cNvSpPr txBox="1">
            <a:spLocks noChangeArrowheads="1"/>
          </p:cNvSpPr>
          <p:nvPr/>
        </p:nvSpPr>
        <p:spPr bwMode="auto">
          <a:xfrm>
            <a:off x="6248400" y="565785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Johnson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5.4%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6,014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111,006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29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3,828 people per church</a:t>
            </a:r>
          </a:p>
        </p:txBody>
      </p:sp>
      <p:sp>
        <p:nvSpPr>
          <p:cNvPr id="13" name="Oval 12"/>
          <p:cNvSpPr/>
          <p:nvPr/>
        </p:nvSpPr>
        <p:spPr>
          <a:xfrm>
            <a:off x="7543800" y="2819400"/>
            <a:ext cx="304800" cy="304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4" name="Straight Arrow Connector 13"/>
          <p:cNvCxnSpPr>
            <a:stCxn id="102412" idx="2"/>
            <a:endCxn id="13" idx="3"/>
          </p:cNvCxnSpPr>
          <p:nvPr/>
        </p:nvCxnSpPr>
        <p:spPr>
          <a:xfrm rot="16200000" flipH="1">
            <a:off x="5083175" y="574675"/>
            <a:ext cx="1498600" cy="351155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12" name="TextBox 11"/>
          <p:cNvSpPr txBox="1">
            <a:spLocks noChangeArrowheads="1"/>
          </p:cNvSpPr>
          <p:nvPr/>
        </p:nvSpPr>
        <p:spPr bwMode="auto">
          <a:xfrm>
            <a:off x="3124200" y="38100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Dubuque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3.1%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2,780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89,143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13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6,857 people per church</a:t>
            </a:r>
          </a:p>
        </p:txBody>
      </p:sp>
      <p:sp>
        <p:nvSpPr>
          <p:cNvPr id="16" name="Oval 15"/>
          <p:cNvSpPr/>
          <p:nvPr/>
        </p:nvSpPr>
        <p:spPr>
          <a:xfrm>
            <a:off x="6629400" y="1905000"/>
            <a:ext cx="381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cxnSp>
        <p:nvCxnSpPr>
          <p:cNvPr id="17" name="Straight Arrow Connector 16"/>
          <p:cNvCxnSpPr>
            <a:stCxn id="102415" idx="2"/>
            <a:endCxn id="16" idx="0"/>
          </p:cNvCxnSpPr>
          <p:nvPr/>
        </p:nvCxnSpPr>
        <p:spPr>
          <a:xfrm rot="16200000" flipH="1">
            <a:off x="6200775" y="1285875"/>
            <a:ext cx="704850" cy="5334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15" name="TextBox 11"/>
          <p:cNvSpPr txBox="1">
            <a:spLocks noChangeArrowheads="1"/>
          </p:cNvSpPr>
          <p:nvPr/>
        </p:nvSpPr>
        <p:spPr bwMode="auto">
          <a:xfrm>
            <a:off x="5334000" y="0"/>
            <a:ext cx="1905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Times New Roman" pitchFamily="18" charset="0"/>
              </a:rPr>
              <a:t>Winneshiek</a:t>
            </a:r>
          </a:p>
          <a:p>
            <a:pPr algn="ctr"/>
            <a:r>
              <a:rPr lang="en-US" sz="1200">
                <a:latin typeface="Times New Roman" pitchFamily="18" charset="0"/>
              </a:rPr>
              <a:t>1.7% evangelical</a:t>
            </a:r>
          </a:p>
          <a:p>
            <a:pPr algn="ctr"/>
            <a:r>
              <a:rPr lang="en-US" sz="1200">
                <a:latin typeface="Times New Roman" pitchFamily="18" charset="0"/>
              </a:rPr>
              <a:t>372 evangelicals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Total population: 21,310</a:t>
            </a:r>
          </a:p>
          <a:p>
            <a:pPr algn="ctr"/>
            <a:r>
              <a:rPr lang="en-US" sz="1200">
                <a:latin typeface="Times New Roman" pitchFamily="18" charset="0"/>
              </a:rPr>
              <a:t>4 evangelical churches</a:t>
            </a:r>
          </a:p>
          <a:p>
            <a:pPr algn="ctr"/>
            <a:r>
              <a:rPr lang="en-US" sz="1200">
                <a:latin typeface="Times New Roman" pitchFamily="18" charset="0"/>
              </a:rPr>
              <a:t>5,328 people per church</a:t>
            </a:r>
          </a:p>
        </p:txBody>
      </p:sp>
      <p:sp>
        <p:nvSpPr>
          <p:cNvPr id="18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1250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Issues Affecting Church Multiplication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2133600" y="1752600"/>
            <a:ext cx="6629400" cy="441960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4800" b="1" dirty="0" smtClean="0">
                <a:latin typeface="+mj-lt"/>
              </a:rPr>
              <a:t>Sovereignty of God</a:t>
            </a:r>
          </a:p>
          <a:p>
            <a:pPr lvl="1">
              <a:buFont typeface="Wingdings" pitchFamily="2" charset="2"/>
              <a:buChar char="Ø"/>
            </a:pPr>
            <a:r>
              <a:rPr lang="en-US" sz="4800" b="1" dirty="0" smtClean="0">
                <a:latin typeface="+mj-lt"/>
              </a:rPr>
              <a:t>Context</a:t>
            </a:r>
          </a:p>
          <a:p>
            <a:pPr lvl="1">
              <a:buFont typeface="Wingdings" pitchFamily="2" charset="2"/>
              <a:buChar char="Ø"/>
            </a:pPr>
            <a:r>
              <a:rPr lang="en-US" sz="4800" b="1" dirty="0" smtClean="0">
                <a:latin typeface="+mj-lt"/>
              </a:rPr>
              <a:t>Church (Institutional) Factors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i="0" dirty="0" smtClean="0">
                <a:solidFill>
                  <a:schemeClr val="tx1"/>
                </a:solidFill>
              </a:rPr>
              <a:t>United States Metro Areas</a:t>
            </a:r>
            <a:br>
              <a:rPr lang="en-US" sz="3600" i="0" dirty="0" smtClean="0">
                <a:solidFill>
                  <a:schemeClr val="tx1"/>
                </a:solidFill>
              </a:rPr>
            </a:br>
            <a:r>
              <a:rPr lang="en-US" sz="3600" i="0" dirty="0" smtClean="0">
                <a:solidFill>
                  <a:schemeClr val="tx1"/>
                </a:solidFill>
              </a:rPr>
              <a:t>less than 3% evangelical</a:t>
            </a:r>
          </a:p>
        </p:txBody>
      </p:sp>
      <p:sp>
        <p:nvSpPr>
          <p:cNvPr id="15462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4628" name="Picture 3" descr="usa_map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76400"/>
            <a:ext cx="67706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590800" y="3581400"/>
            <a:ext cx="685800" cy="762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400800" y="2514600"/>
            <a:ext cx="1371600" cy="1447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Utah</a:t>
            </a:r>
          </a:p>
        </p:txBody>
      </p:sp>
      <p:pic>
        <p:nvPicPr>
          <p:cNvPr id="155651" name="Content Placeholder 3" descr="fairfield-utah-map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71600" y="914400"/>
            <a:ext cx="7162800" cy="5519738"/>
          </a:xfrm>
        </p:spPr>
      </p:pic>
      <p:sp>
        <p:nvSpPr>
          <p:cNvPr id="5" name="Oval 4"/>
          <p:cNvSpPr/>
          <p:nvPr/>
        </p:nvSpPr>
        <p:spPr>
          <a:xfrm>
            <a:off x="5257800" y="2819400"/>
            <a:ext cx="533400" cy="381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105400" y="1905000"/>
            <a:ext cx="457200" cy="685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37254" name="TextBox 6"/>
          <p:cNvSpPr txBox="1">
            <a:spLocks noChangeArrowheads="1"/>
          </p:cNvSpPr>
          <p:nvPr/>
        </p:nvSpPr>
        <p:spPr bwMode="auto">
          <a:xfrm>
            <a:off x="7162800" y="2743200"/>
            <a:ext cx="19812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Provo-Orem, Utah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0.6%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20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368,536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18,427</a:t>
            </a:r>
          </a:p>
        </p:txBody>
      </p:sp>
      <p:sp>
        <p:nvSpPr>
          <p:cNvPr id="437255" name="TextBox 7"/>
          <p:cNvSpPr txBox="1">
            <a:spLocks noChangeArrowheads="1"/>
          </p:cNvSpPr>
          <p:nvPr/>
        </p:nvSpPr>
        <p:spPr bwMode="auto">
          <a:xfrm>
            <a:off x="7010400" y="1143000"/>
            <a:ext cx="21336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Salt Lake City-Ogden, Utah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2.3%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136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1,333,914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9,808</a:t>
            </a:r>
          </a:p>
        </p:txBody>
      </p:sp>
      <p:cxnSp>
        <p:nvCxnSpPr>
          <p:cNvPr id="10" name="Straight Arrow Connector 9"/>
          <p:cNvCxnSpPr>
            <a:stCxn id="437254" idx="1"/>
            <a:endCxn id="5" idx="5"/>
          </p:cNvCxnSpPr>
          <p:nvPr/>
        </p:nvCxnSpPr>
        <p:spPr>
          <a:xfrm rot="10800000">
            <a:off x="5713413" y="3144838"/>
            <a:ext cx="1449387" cy="10636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37255" idx="1"/>
            <a:endCxn id="6" idx="6"/>
          </p:cNvCxnSpPr>
          <p:nvPr/>
        </p:nvCxnSpPr>
        <p:spPr>
          <a:xfrm rot="10800000" flipV="1">
            <a:off x="5562600" y="1651000"/>
            <a:ext cx="1447800" cy="5969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Massachusetts</a:t>
            </a:r>
          </a:p>
        </p:txBody>
      </p:sp>
      <p:pic>
        <p:nvPicPr>
          <p:cNvPr id="156675" name="Content Placeholder 10" descr="map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71600" y="914400"/>
            <a:ext cx="7231063" cy="5572125"/>
          </a:xfrm>
        </p:spPr>
      </p:pic>
      <p:sp>
        <p:nvSpPr>
          <p:cNvPr id="4" name="Oval 3"/>
          <p:cNvSpPr/>
          <p:nvPr/>
        </p:nvSpPr>
        <p:spPr>
          <a:xfrm>
            <a:off x="3048000" y="2667000"/>
            <a:ext cx="3810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543800" y="4267200"/>
            <a:ext cx="457200" cy="381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Arrow Connector 7"/>
          <p:cNvCxnSpPr>
            <a:stCxn id="156681" idx="0"/>
            <a:endCxn id="4" idx="2"/>
          </p:cNvCxnSpPr>
          <p:nvPr/>
        </p:nvCxnSpPr>
        <p:spPr>
          <a:xfrm rot="5400000" flipH="1" flipV="1">
            <a:off x="1562100" y="2324100"/>
            <a:ext cx="990600" cy="1981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56680" idx="0"/>
            <a:endCxn id="5" idx="5"/>
          </p:cNvCxnSpPr>
          <p:nvPr/>
        </p:nvCxnSpPr>
        <p:spPr>
          <a:xfrm rot="16200000" flipV="1">
            <a:off x="7958932" y="4568031"/>
            <a:ext cx="207962" cy="2571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680" name="TextBox 6"/>
          <p:cNvSpPr txBox="1">
            <a:spLocks noChangeArrowheads="1"/>
          </p:cNvSpPr>
          <p:nvPr/>
        </p:nvSpPr>
        <p:spPr bwMode="auto">
          <a:xfrm>
            <a:off x="7239000" y="4800600"/>
            <a:ext cx="19050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</a:rPr>
              <a:t>Barnstable-Yarmouth, MA</a:t>
            </a:r>
          </a:p>
          <a:p>
            <a:pPr algn="ctr"/>
            <a:r>
              <a:rPr lang="en-US" sz="1200">
                <a:latin typeface="Calibri" pitchFamily="34" charset="0"/>
              </a:rPr>
              <a:t>1.5% evangelical</a:t>
            </a:r>
            <a:br>
              <a:rPr lang="en-US" sz="1200">
                <a:latin typeface="Calibri" pitchFamily="34" charset="0"/>
              </a:rPr>
            </a:br>
            <a:r>
              <a:rPr lang="en-US" sz="1200">
                <a:latin typeface="Calibri" pitchFamily="34" charset="0"/>
              </a:rPr>
              <a:t>25 evangelical churches</a:t>
            </a:r>
            <a:br>
              <a:rPr lang="en-US" sz="1200">
                <a:latin typeface="Calibri" pitchFamily="34" charset="0"/>
              </a:rPr>
            </a:br>
            <a:r>
              <a:rPr lang="en-US" sz="1200">
                <a:latin typeface="Calibri" pitchFamily="34" charset="0"/>
              </a:rPr>
              <a:t>total population: 222,230</a:t>
            </a:r>
          </a:p>
          <a:p>
            <a:pPr algn="ctr"/>
            <a:r>
              <a:rPr lang="en-US" sz="1200">
                <a:latin typeface="Calibri" pitchFamily="34" charset="0"/>
              </a:rPr>
              <a:t>people per church: 8,889</a:t>
            </a:r>
          </a:p>
        </p:txBody>
      </p:sp>
      <p:sp>
        <p:nvSpPr>
          <p:cNvPr id="156681" name="TextBox 5"/>
          <p:cNvSpPr txBox="1">
            <a:spLocks noChangeArrowheads="1"/>
          </p:cNvSpPr>
          <p:nvPr/>
        </p:nvSpPr>
        <p:spPr bwMode="auto">
          <a:xfrm>
            <a:off x="0" y="3810000"/>
            <a:ext cx="21336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</a:rPr>
              <a:t>Pittsfield, MA</a:t>
            </a:r>
          </a:p>
          <a:p>
            <a:pPr algn="ctr"/>
            <a:r>
              <a:rPr lang="en-US" sz="1200">
                <a:latin typeface="Calibri" pitchFamily="34" charset="0"/>
              </a:rPr>
              <a:t>1.5% evangelical</a:t>
            </a:r>
            <a:br>
              <a:rPr lang="en-US" sz="1200">
                <a:latin typeface="Calibri" pitchFamily="34" charset="0"/>
              </a:rPr>
            </a:br>
            <a:r>
              <a:rPr lang="en-US" sz="1200">
                <a:latin typeface="Calibri" pitchFamily="34" charset="0"/>
              </a:rPr>
              <a:t>14 evangelical churches</a:t>
            </a:r>
            <a:br>
              <a:rPr lang="en-US" sz="1200">
                <a:latin typeface="Calibri" pitchFamily="34" charset="0"/>
              </a:rPr>
            </a:br>
            <a:r>
              <a:rPr lang="en-US" sz="1200">
                <a:latin typeface="Calibri" pitchFamily="34" charset="0"/>
              </a:rPr>
              <a:t>total population: 134,953</a:t>
            </a:r>
          </a:p>
          <a:p>
            <a:pPr algn="ctr"/>
            <a:r>
              <a:rPr lang="en-US" sz="1200">
                <a:latin typeface="Calibri" pitchFamily="34" charset="0"/>
              </a:rPr>
              <a:t>people per church: 9,640</a:t>
            </a:r>
          </a:p>
        </p:txBody>
      </p:sp>
      <p:cxnSp>
        <p:nvCxnSpPr>
          <p:cNvPr id="32" name="Straight Arrow Connector 31"/>
          <p:cNvCxnSpPr>
            <a:stCxn id="156683" idx="0"/>
            <a:endCxn id="34" idx="4"/>
          </p:cNvCxnSpPr>
          <p:nvPr/>
        </p:nvCxnSpPr>
        <p:spPr>
          <a:xfrm rot="5400000" flipH="1" flipV="1">
            <a:off x="3314700" y="4152900"/>
            <a:ext cx="14478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683" name="TextBox 32"/>
          <p:cNvSpPr txBox="1">
            <a:spLocks noChangeArrowheads="1"/>
          </p:cNvSpPr>
          <p:nvPr/>
        </p:nvSpPr>
        <p:spPr bwMode="auto">
          <a:xfrm>
            <a:off x="2743200" y="5105400"/>
            <a:ext cx="21336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</a:rPr>
              <a:t>Springfield, MA</a:t>
            </a:r>
          </a:p>
          <a:p>
            <a:pPr algn="ctr"/>
            <a:r>
              <a:rPr lang="en-US" sz="1200">
                <a:latin typeface="Calibri" pitchFamily="34" charset="0"/>
              </a:rPr>
              <a:t>1.9% evangelical</a:t>
            </a:r>
            <a:br>
              <a:rPr lang="en-US" sz="1200">
                <a:latin typeface="Calibri" pitchFamily="34" charset="0"/>
              </a:rPr>
            </a:br>
            <a:r>
              <a:rPr lang="en-US" sz="1200">
                <a:latin typeface="Calibri" pitchFamily="34" charset="0"/>
              </a:rPr>
              <a:t>62 evangelical churches</a:t>
            </a:r>
            <a:br>
              <a:rPr lang="en-US" sz="1200">
                <a:latin typeface="Calibri" pitchFamily="34" charset="0"/>
              </a:rPr>
            </a:br>
            <a:r>
              <a:rPr lang="en-US" sz="1200">
                <a:latin typeface="Calibri" pitchFamily="34" charset="0"/>
              </a:rPr>
              <a:t>total population: 608,479</a:t>
            </a:r>
          </a:p>
          <a:p>
            <a:pPr algn="ctr"/>
            <a:r>
              <a:rPr lang="en-US" sz="1200">
                <a:latin typeface="Calibri" pitchFamily="34" charset="0"/>
              </a:rPr>
              <a:t>people per church: 9,814</a:t>
            </a:r>
          </a:p>
        </p:txBody>
      </p:sp>
      <p:sp>
        <p:nvSpPr>
          <p:cNvPr id="34" name="Oval 33"/>
          <p:cNvSpPr/>
          <p:nvPr/>
        </p:nvSpPr>
        <p:spPr>
          <a:xfrm>
            <a:off x="4114800" y="3429000"/>
            <a:ext cx="304800" cy="228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" name="Oval 38"/>
          <p:cNvSpPr/>
          <p:nvPr/>
        </p:nvSpPr>
        <p:spPr>
          <a:xfrm flipV="1">
            <a:off x="5562600" y="2971800"/>
            <a:ext cx="12954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6686" name="TextBox 39"/>
          <p:cNvSpPr txBox="1">
            <a:spLocks noChangeArrowheads="1"/>
          </p:cNvSpPr>
          <p:nvPr/>
        </p:nvSpPr>
        <p:spPr bwMode="auto">
          <a:xfrm>
            <a:off x="7010400" y="1143000"/>
            <a:ext cx="21336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</a:rPr>
              <a:t>Boston-Worcester-Lawrence-Lowell-Brockton, MA</a:t>
            </a:r>
          </a:p>
          <a:p>
            <a:pPr algn="ctr"/>
            <a:r>
              <a:rPr lang="en-US" sz="1200">
                <a:latin typeface="Calibri" pitchFamily="34" charset="0"/>
              </a:rPr>
              <a:t>2.5% evangelical</a:t>
            </a:r>
            <a:br>
              <a:rPr lang="en-US" sz="1200">
                <a:latin typeface="Calibri" pitchFamily="34" charset="0"/>
              </a:rPr>
            </a:br>
            <a:r>
              <a:rPr lang="en-US" sz="1200">
                <a:latin typeface="Calibri" pitchFamily="34" charset="0"/>
              </a:rPr>
              <a:t>778 evangelical churches</a:t>
            </a:r>
            <a:br>
              <a:rPr lang="en-US" sz="1200">
                <a:latin typeface="Calibri" pitchFamily="34" charset="0"/>
              </a:rPr>
            </a:br>
            <a:r>
              <a:rPr lang="en-US" sz="1200">
                <a:latin typeface="Calibri" pitchFamily="34" charset="0"/>
              </a:rPr>
              <a:t>total population: 6,057,826</a:t>
            </a:r>
          </a:p>
          <a:p>
            <a:pPr algn="ctr"/>
            <a:r>
              <a:rPr lang="en-US" sz="1200">
                <a:latin typeface="Calibri" pitchFamily="34" charset="0"/>
              </a:rPr>
              <a:t>people per church:7,786</a:t>
            </a:r>
          </a:p>
        </p:txBody>
      </p:sp>
      <p:cxnSp>
        <p:nvCxnSpPr>
          <p:cNvPr id="41" name="Straight Arrow Connector 40"/>
          <p:cNvCxnSpPr>
            <a:stCxn id="156686" idx="1"/>
            <a:endCxn id="39" idx="6"/>
          </p:cNvCxnSpPr>
          <p:nvPr/>
        </p:nvCxnSpPr>
        <p:spPr>
          <a:xfrm rot="10800000" flipV="1">
            <a:off x="6858000" y="1743075"/>
            <a:ext cx="152400" cy="13811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Rhode Island</a:t>
            </a:r>
          </a:p>
        </p:txBody>
      </p:sp>
      <p:pic>
        <p:nvPicPr>
          <p:cNvPr id="157699" name="Content Placeholder 16" descr="ri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71600" y="914400"/>
            <a:ext cx="7231063" cy="5572125"/>
          </a:xfrm>
        </p:spPr>
      </p:pic>
      <p:sp>
        <p:nvSpPr>
          <p:cNvPr id="4" name="Oval 3"/>
          <p:cNvSpPr/>
          <p:nvPr/>
        </p:nvSpPr>
        <p:spPr>
          <a:xfrm>
            <a:off x="5943600" y="2286000"/>
            <a:ext cx="304800" cy="838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9" name="Straight Arrow Connector 8"/>
          <p:cNvCxnSpPr>
            <a:stCxn id="157702" idx="0"/>
            <a:endCxn id="4" idx="6"/>
          </p:cNvCxnSpPr>
          <p:nvPr/>
        </p:nvCxnSpPr>
        <p:spPr>
          <a:xfrm rot="16200000" flipV="1">
            <a:off x="6038850" y="2914650"/>
            <a:ext cx="2095500" cy="1676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702" name="TextBox 6"/>
          <p:cNvSpPr txBox="1">
            <a:spLocks noChangeArrowheads="1"/>
          </p:cNvSpPr>
          <p:nvPr/>
        </p:nvSpPr>
        <p:spPr bwMode="auto">
          <a:xfrm>
            <a:off x="6705600" y="4800600"/>
            <a:ext cx="24384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</a:rPr>
              <a:t>Providence-Warwick-Pawtucket, RI</a:t>
            </a:r>
          </a:p>
          <a:p>
            <a:pPr algn="ctr"/>
            <a:r>
              <a:rPr lang="en-US" sz="1200">
                <a:latin typeface="Calibri" pitchFamily="34" charset="0"/>
              </a:rPr>
              <a:t>1.7% evangelical</a:t>
            </a:r>
            <a:br>
              <a:rPr lang="en-US" sz="1200">
                <a:latin typeface="Calibri" pitchFamily="34" charset="0"/>
              </a:rPr>
            </a:br>
            <a:r>
              <a:rPr lang="en-US" sz="1200">
                <a:latin typeface="Calibri" pitchFamily="34" charset="0"/>
              </a:rPr>
              <a:t>117 evangelical churches</a:t>
            </a:r>
            <a:br>
              <a:rPr lang="en-US" sz="1200">
                <a:latin typeface="Calibri" pitchFamily="34" charset="0"/>
              </a:rPr>
            </a:br>
            <a:r>
              <a:rPr lang="en-US" sz="1200">
                <a:latin typeface="Calibri" pitchFamily="34" charset="0"/>
              </a:rPr>
              <a:t>total population: 962,886</a:t>
            </a:r>
          </a:p>
          <a:p>
            <a:pPr algn="ctr"/>
            <a:r>
              <a:rPr lang="en-US" sz="1200">
                <a:latin typeface="Calibri" pitchFamily="34" charset="0"/>
              </a:rPr>
              <a:t>people per church: 8,230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Connecticut</a:t>
            </a:r>
          </a:p>
        </p:txBody>
      </p:sp>
      <p:pic>
        <p:nvPicPr>
          <p:cNvPr id="158723" name="Content Placeholder 9" descr="ct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71600" y="908050"/>
            <a:ext cx="7162800" cy="5519738"/>
          </a:xfrm>
        </p:spPr>
      </p:pic>
      <p:sp>
        <p:nvSpPr>
          <p:cNvPr id="4" name="Oval 3"/>
          <p:cNvSpPr/>
          <p:nvPr/>
        </p:nvSpPr>
        <p:spPr>
          <a:xfrm>
            <a:off x="7315200" y="4191000"/>
            <a:ext cx="3048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9" name="Straight Arrow Connector 8"/>
          <p:cNvCxnSpPr>
            <a:stCxn id="158726" idx="0"/>
            <a:endCxn id="4" idx="4"/>
          </p:cNvCxnSpPr>
          <p:nvPr/>
        </p:nvCxnSpPr>
        <p:spPr>
          <a:xfrm rot="5400000" flipH="1" flipV="1">
            <a:off x="7162800" y="4572000"/>
            <a:ext cx="381000" cy="228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726" name="TextBox 6"/>
          <p:cNvSpPr txBox="1">
            <a:spLocks noChangeArrowheads="1"/>
          </p:cNvSpPr>
          <p:nvPr/>
        </p:nvSpPr>
        <p:spPr bwMode="auto">
          <a:xfrm>
            <a:off x="6172200" y="4876800"/>
            <a:ext cx="21336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</a:rPr>
              <a:t>New London-Norwich, CT</a:t>
            </a:r>
          </a:p>
          <a:p>
            <a:pPr algn="ctr"/>
            <a:r>
              <a:rPr lang="en-US" sz="1200">
                <a:latin typeface="Calibri" pitchFamily="34" charset="0"/>
              </a:rPr>
              <a:t>2.5% evangelical</a:t>
            </a:r>
            <a:br>
              <a:rPr lang="en-US" sz="1200">
                <a:latin typeface="Calibri" pitchFamily="34" charset="0"/>
              </a:rPr>
            </a:br>
            <a:r>
              <a:rPr lang="en-US" sz="1200">
                <a:latin typeface="Calibri" pitchFamily="34" charset="0"/>
              </a:rPr>
              <a:t>40 evangelical churches</a:t>
            </a:r>
            <a:br>
              <a:rPr lang="en-US" sz="1200">
                <a:latin typeface="Calibri" pitchFamily="34" charset="0"/>
              </a:rPr>
            </a:br>
            <a:r>
              <a:rPr lang="en-US" sz="1200">
                <a:latin typeface="Calibri" pitchFamily="34" charset="0"/>
              </a:rPr>
              <a:t>total population: 259,088</a:t>
            </a:r>
          </a:p>
          <a:p>
            <a:pPr algn="ctr"/>
            <a:r>
              <a:rPr lang="en-US" sz="1200">
                <a:latin typeface="Calibri" pitchFamily="34" charset="0"/>
              </a:rPr>
              <a:t>people per church: 6,477</a:t>
            </a:r>
          </a:p>
        </p:txBody>
      </p:sp>
      <p:sp>
        <p:nvSpPr>
          <p:cNvPr id="13" name="Oval 12"/>
          <p:cNvSpPr/>
          <p:nvPr/>
        </p:nvSpPr>
        <p:spPr>
          <a:xfrm>
            <a:off x="5715000" y="2590800"/>
            <a:ext cx="381000" cy="304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8728" name="TextBox 13"/>
          <p:cNvSpPr txBox="1">
            <a:spLocks noChangeArrowheads="1"/>
          </p:cNvSpPr>
          <p:nvPr/>
        </p:nvSpPr>
        <p:spPr bwMode="auto">
          <a:xfrm>
            <a:off x="7086600" y="1143000"/>
            <a:ext cx="20574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</a:rPr>
              <a:t>Hartford, CT</a:t>
            </a:r>
          </a:p>
          <a:p>
            <a:pPr algn="ctr"/>
            <a:r>
              <a:rPr lang="en-US" sz="1200">
                <a:latin typeface="Calibri" pitchFamily="34" charset="0"/>
              </a:rPr>
              <a:t>2.7% evangelical</a:t>
            </a:r>
            <a:br>
              <a:rPr lang="en-US" sz="1200">
                <a:latin typeface="Calibri" pitchFamily="34" charset="0"/>
              </a:rPr>
            </a:br>
            <a:r>
              <a:rPr lang="en-US" sz="1200">
                <a:latin typeface="Calibri" pitchFamily="34" charset="0"/>
              </a:rPr>
              <a:t>152 evangelical churches</a:t>
            </a:r>
            <a:br>
              <a:rPr lang="en-US" sz="1200">
                <a:latin typeface="Calibri" pitchFamily="34" charset="0"/>
              </a:rPr>
            </a:br>
            <a:r>
              <a:rPr lang="en-US" sz="1200">
                <a:latin typeface="Calibri" pitchFamily="34" charset="0"/>
              </a:rPr>
              <a:t>total population: 1,148,618</a:t>
            </a:r>
          </a:p>
          <a:p>
            <a:pPr algn="ctr"/>
            <a:r>
              <a:rPr lang="en-US" sz="1200">
                <a:latin typeface="Calibri" pitchFamily="34" charset="0"/>
              </a:rPr>
              <a:t>people per church: 7,557</a:t>
            </a:r>
          </a:p>
        </p:txBody>
      </p:sp>
      <p:cxnSp>
        <p:nvCxnSpPr>
          <p:cNvPr id="15" name="Straight Arrow Connector 14"/>
          <p:cNvCxnSpPr>
            <a:stCxn id="158728" idx="1"/>
            <a:endCxn id="13" idx="6"/>
          </p:cNvCxnSpPr>
          <p:nvPr/>
        </p:nvCxnSpPr>
        <p:spPr>
          <a:xfrm rot="10800000" flipV="1">
            <a:off x="6096000" y="1651000"/>
            <a:ext cx="990600" cy="1092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New York</a:t>
            </a:r>
          </a:p>
        </p:txBody>
      </p:sp>
      <p:pic>
        <p:nvPicPr>
          <p:cNvPr id="159747" name="Content Placeholder 11" descr="new-york-map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71600" y="849313"/>
            <a:ext cx="7239000" cy="5578475"/>
          </a:xfrm>
        </p:spPr>
      </p:pic>
      <p:sp>
        <p:nvSpPr>
          <p:cNvPr id="4" name="Oval 3"/>
          <p:cNvSpPr/>
          <p:nvPr/>
        </p:nvSpPr>
        <p:spPr>
          <a:xfrm>
            <a:off x="6477000" y="5105400"/>
            <a:ext cx="1219200" cy="6858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9" name="Straight Arrow Connector 8"/>
          <p:cNvCxnSpPr>
            <a:stCxn id="159750" idx="3"/>
            <a:endCxn id="4" idx="2"/>
          </p:cNvCxnSpPr>
          <p:nvPr/>
        </p:nvCxnSpPr>
        <p:spPr>
          <a:xfrm flipV="1">
            <a:off x="3429000" y="5448300"/>
            <a:ext cx="3048000" cy="1047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750" name="TextBox 6"/>
          <p:cNvSpPr txBox="1">
            <a:spLocks noChangeArrowheads="1"/>
          </p:cNvSpPr>
          <p:nvPr/>
        </p:nvSpPr>
        <p:spPr bwMode="auto">
          <a:xfrm>
            <a:off x="990600" y="4953000"/>
            <a:ext cx="24384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</a:rPr>
              <a:t>New York – Northern New Jersey – Long Island, NY-NJ-CT-PA</a:t>
            </a:r>
          </a:p>
          <a:p>
            <a:pPr algn="ctr"/>
            <a:r>
              <a:rPr lang="en-US" sz="1200">
                <a:latin typeface="Calibri" pitchFamily="34" charset="0"/>
              </a:rPr>
              <a:t>2.3% evangelical</a:t>
            </a:r>
            <a:br>
              <a:rPr lang="en-US" sz="1200">
                <a:latin typeface="Calibri" pitchFamily="34" charset="0"/>
              </a:rPr>
            </a:br>
            <a:r>
              <a:rPr lang="en-US" sz="1200">
                <a:latin typeface="Calibri" pitchFamily="34" charset="0"/>
              </a:rPr>
              <a:t>2478 evangelical churches</a:t>
            </a:r>
            <a:br>
              <a:rPr lang="en-US" sz="1200">
                <a:latin typeface="Calibri" pitchFamily="34" charset="0"/>
              </a:rPr>
            </a:br>
            <a:r>
              <a:rPr lang="en-US" sz="1200">
                <a:latin typeface="Calibri" pitchFamily="34" charset="0"/>
              </a:rPr>
              <a:t>total population: 21,104,292</a:t>
            </a:r>
          </a:p>
          <a:p>
            <a:pPr algn="ctr"/>
            <a:r>
              <a:rPr lang="en-US" sz="1200">
                <a:latin typeface="Calibri" pitchFamily="34" charset="0"/>
              </a:rPr>
              <a:t>people per church: 8,517</a:t>
            </a:r>
          </a:p>
        </p:txBody>
      </p:sp>
      <p:sp>
        <p:nvSpPr>
          <p:cNvPr id="13" name="Oval 12"/>
          <p:cNvSpPr/>
          <p:nvPr/>
        </p:nvSpPr>
        <p:spPr>
          <a:xfrm>
            <a:off x="6781800" y="3352800"/>
            <a:ext cx="533400" cy="381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9752" name="TextBox 13"/>
          <p:cNvSpPr txBox="1">
            <a:spLocks noChangeArrowheads="1"/>
          </p:cNvSpPr>
          <p:nvPr/>
        </p:nvSpPr>
        <p:spPr bwMode="auto">
          <a:xfrm>
            <a:off x="6629400" y="1219200"/>
            <a:ext cx="25146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</a:rPr>
              <a:t>Albany-Schenectady-Troy, NY</a:t>
            </a:r>
          </a:p>
          <a:p>
            <a:pPr algn="ctr"/>
            <a:r>
              <a:rPr lang="en-US" sz="1200">
                <a:latin typeface="Calibri" pitchFamily="34" charset="0"/>
              </a:rPr>
              <a:t>2.7% evangelical</a:t>
            </a:r>
            <a:br>
              <a:rPr lang="en-US" sz="1200">
                <a:latin typeface="Calibri" pitchFamily="34" charset="0"/>
              </a:rPr>
            </a:br>
            <a:r>
              <a:rPr lang="en-US" sz="1200">
                <a:latin typeface="Calibri" pitchFamily="34" charset="0"/>
              </a:rPr>
              <a:t>150 evangelical churches</a:t>
            </a:r>
            <a:br>
              <a:rPr lang="en-US" sz="1200">
                <a:latin typeface="Calibri" pitchFamily="34" charset="0"/>
              </a:rPr>
            </a:br>
            <a:r>
              <a:rPr lang="en-US" sz="1200">
                <a:latin typeface="Calibri" pitchFamily="34" charset="0"/>
              </a:rPr>
              <a:t>total population: 875,583</a:t>
            </a:r>
          </a:p>
          <a:p>
            <a:pPr algn="ctr"/>
            <a:r>
              <a:rPr lang="en-US" sz="1200">
                <a:latin typeface="Calibri" pitchFamily="34" charset="0"/>
              </a:rPr>
              <a:t>people per church: 5,837</a:t>
            </a:r>
          </a:p>
        </p:txBody>
      </p:sp>
      <p:cxnSp>
        <p:nvCxnSpPr>
          <p:cNvPr id="15" name="Straight Arrow Connector 14"/>
          <p:cNvCxnSpPr>
            <a:stCxn id="159752" idx="2"/>
            <a:endCxn id="13" idx="6"/>
          </p:cNvCxnSpPr>
          <p:nvPr/>
        </p:nvCxnSpPr>
        <p:spPr>
          <a:xfrm rot="5400000">
            <a:off x="6946900" y="2603500"/>
            <a:ext cx="1308100" cy="5715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Pennsylvania</a:t>
            </a:r>
          </a:p>
        </p:txBody>
      </p:sp>
      <p:pic>
        <p:nvPicPr>
          <p:cNvPr id="160771" name="Content Placeholder 10" descr="pennsylvania-map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721" t="10309" r="10229" b="10410"/>
          <a:stretch>
            <a:fillRect/>
          </a:stretch>
        </p:blipFill>
        <p:spPr>
          <a:xfrm>
            <a:off x="1371600" y="909638"/>
            <a:ext cx="7162800" cy="5483225"/>
          </a:xfrm>
        </p:spPr>
      </p:pic>
      <p:sp>
        <p:nvSpPr>
          <p:cNvPr id="13" name="Oval 12"/>
          <p:cNvSpPr/>
          <p:nvPr/>
        </p:nvSpPr>
        <p:spPr>
          <a:xfrm>
            <a:off x="7467600" y="3962400"/>
            <a:ext cx="685800" cy="533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43397" name="TextBox 13"/>
          <p:cNvSpPr txBox="1">
            <a:spLocks noChangeArrowheads="1"/>
          </p:cNvSpPr>
          <p:nvPr/>
        </p:nvSpPr>
        <p:spPr bwMode="auto">
          <a:xfrm>
            <a:off x="6858000" y="1143000"/>
            <a:ext cx="20574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Allentown-Bethlehem-Easton, PA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2.8%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97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637,958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6,577</a:t>
            </a:r>
          </a:p>
        </p:txBody>
      </p:sp>
      <p:cxnSp>
        <p:nvCxnSpPr>
          <p:cNvPr id="15" name="Straight Arrow Connector 14"/>
          <p:cNvCxnSpPr>
            <a:stCxn id="443397" idx="2"/>
            <a:endCxn id="13" idx="6"/>
          </p:cNvCxnSpPr>
          <p:nvPr/>
        </p:nvCxnSpPr>
        <p:spPr>
          <a:xfrm rot="16200000" flipH="1">
            <a:off x="7077075" y="3152775"/>
            <a:ext cx="1885950" cy="2667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Vermont</a:t>
            </a:r>
          </a:p>
        </p:txBody>
      </p:sp>
      <p:pic>
        <p:nvPicPr>
          <p:cNvPr id="161795" name="Content Placeholder 7" descr="ver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71600" y="908050"/>
            <a:ext cx="7162800" cy="5519738"/>
          </a:xfrm>
        </p:spPr>
      </p:pic>
      <p:sp>
        <p:nvSpPr>
          <p:cNvPr id="13" name="Oval 12"/>
          <p:cNvSpPr/>
          <p:nvPr/>
        </p:nvSpPr>
        <p:spPr>
          <a:xfrm>
            <a:off x="4495800" y="2209800"/>
            <a:ext cx="381000" cy="4572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44421" name="TextBox 13"/>
          <p:cNvSpPr txBox="1">
            <a:spLocks noChangeArrowheads="1"/>
          </p:cNvSpPr>
          <p:nvPr/>
        </p:nvSpPr>
        <p:spPr bwMode="auto">
          <a:xfrm>
            <a:off x="6629400" y="3657600"/>
            <a:ext cx="1981200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+mn-lt"/>
              </a:rPr>
              <a:t>Burlington, VT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2.9% evangelical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30 evangelical churches</a:t>
            </a:r>
            <a:br>
              <a:rPr lang="en-US" sz="1200" dirty="0">
                <a:latin typeface="+mn-lt"/>
              </a:rPr>
            </a:br>
            <a:r>
              <a:rPr lang="en-US" sz="1200" dirty="0">
                <a:latin typeface="+mn-lt"/>
              </a:rPr>
              <a:t>total population: 198,889</a:t>
            </a:r>
          </a:p>
          <a:p>
            <a:pPr algn="ctr">
              <a:defRPr/>
            </a:pPr>
            <a:r>
              <a:rPr lang="en-US" sz="1200" dirty="0">
                <a:latin typeface="+mn-lt"/>
              </a:rPr>
              <a:t>people per church: 6,630</a:t>
            </a:r>
          </a:p>
        </p:txBody>
      </p:sp>
      <p:cxnSp>
        <p:nvCxnSpPr>
          <p:cNvPr id="15" name="Straight Arrow Connector 14"/>
          <p:cNvCxnSpPr>
            <a:stCxn id="444421" idx="1"/>
            <a:endCxn id="13" idx="6"/>
          </p:cNvCxnSpPr>
          <p:nvPr/>
        </p:nvCxnSpPr>
        <p:spPr>
          <a:xfrm rot="10800000">
            <a:off x="4876800" y="2438400"/>
            <a:ext cx="1752600" cy="172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9"/>
          <p:cNvSpPr txBox="1"/>
          <p:nvPr/>
        </p:nvSpPr>
        <p:spPr>
          <a:xfrm>
            <a:off x="0" y="6442075"/>
            <a:ext cx="5943600" cy="415925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Statistic Source</a:t>
            </a:r>
            <a:r>
              <a:rPr lang="en-US" sz="1050" dirty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chemeClr val="tx2"/>
                </a:solidFill>
              </a:rPr>
              <a:t>The Association of Religion Data Archives</a:t>
            </a:r>
          </a:p>
          <a:p>
            <a:pPr>
              <a:defRPr/>
            </a:pPr>
            <a:r>
              <a:rPr lang="en-US" sz="1050" dirty="0" smtClean="0">
                <a:solidFill>
                  <a:schemeClr val="tx2"/>
                </a:solidFill>
              </a:rPr>
              <a:t>Presentation by: The Church Planting  Center, The Southern Baptist Theological Seminary, 2009</a:t>
            </a:r>
            <a:endParaRPr lang="en-US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133600"/>
            <a:ext cx="8229600" cy="1143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900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Next Steps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1250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Issues Affecting Church Multiplication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2133600" y="1752600"/>
            <a:ext cx="6629400" cy="441960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4800" b="1" dirty="0" smtClean="0">
                <a:latin typeface="+mj-lt"/>
              </a:rPr>
              <a:t>Sovereignty of God</a:t>
            </a:r>
          </a:p>
          <a:p>
            <a:pPr lvl="1">
              <a:buFont typeface="Wingdings" pitchFamily="2" charset="2"/>
              <a:buChar char="Ø"/>
            </a:pPr>
            <a:r>
              <a:rPr lang="en-US" sz="4800" b="1" dirty="0" smtClean="0">
                <a:latin typeface="+mj-lt"/>
              </a:rPr>
              <a:t>Context</a:t>
            </a:r>
          </a:p>
          <a:p>
            <a:pPr lvl="1">
              <a:buFont typeface="Wingdings" pitchFamily="2" charset="2"/>
              <a:buChar char="Ø"/>
            </a:pPr>
            <a:r>
              <a:rPr lang="en-US" sz="4800" b="1" dirty="0" smtClean="0">
                <a:latin typeface="+mj-lt"/>
              </a:rPr>
              <a:t>Church (Institutional) Factors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Marcador de contenido"/>
          <p:cNvSpPr txBox="1">
            <a:spLocks/>
          </p:cNvSpPr>
          <p:nvPr/>
        </p:nvSpPr>
        <p:spPr>
          <a:xfrm>
            <a:off x="304800" y="12954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Calibri" pitchFamily="34" charset="0"/>
              <a:buNone/>
              <a:defRPr/>
            </a:pPr>
            <a:endParaRPr lang="es-ES" sz="4400" b="1" smtClean="0">
              <a:ln>
                <a:solidFill>
                  <a:sysClr val="windowText" lastClr="000000"/>
                </a:solidFill>
              </a:ln>
              <a:latin typeface="+mn-lt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Calibri" pitchFamily="34" charset="0"/>
              <a:buNone/>
              <a:defRPr/>
            </a:pPr>
            <a:r>
              <a:rPr lang="es-ES" sz="4400" b="1" smtClean="0">
                <a:ln>
                  <a:solidFill>
                    <a:sysClr val="windowText" lastClr="000000"/>
                  </a:solidFill>
                </a:ln>
                <a:latin typeface="+mn-lt"/>
              </a:rPr>
              <a:t>“</a:t>
            </a:r>
            <a:r>
              <a:rPr lang="es-ES" sz="4400" b="1" dirty="0" err="1" smtClean="0">
                <a:ln>
                  <a:solidFill>
                    <a:sysClr val="windowText" lastClr="000000"/>
                  </a:solidFill>
                </a:ln>
                <a:latin typeface="+mn-lt"/>
              </a:rPr>
              <a:t>Church</a:t>
            </a:r>
            <a:r>
              <a:rPr lang="es-ES" sz="4400" b="1" dirty="0" smtClean="0">
                <a:ln>
                  <a:solidFill>
                    <a:sysClr val="windowText" lastClr="000000"/>
                  </a:solidFill>
                </a:ln>
                <a:latin typeface="+mn-lt"/>
              </a:rPr>
              <a:t> </a:t>
            </a:r>
            <a:r>
              <a:rPr lang="es-ES" sz="4400" b="1" dirty="0" err="1" smtClean="0">
                <a:ln>
                  <a:solidFill>
                    <a:sysClr val="windowText" lastClr="000000"/>
                  </a:solidFill>
                </a:ln>
                <a:latin typeface="+mn-lt"/>
              </a:rPr>
              <a:t>Multiplication</a:t>
            </a:r>
            <a:r>
              <a:rPr lang="es-ES" sz="4400" b="1" dirty="0" smtClean="0">
                <a:ln>
                  <a:solidFill>
                    <a:sysClr val="windowText" lastClr="000000"/>
                  </a:solidFill>
                </a:ln>
                <a:latin typeface="+mn-lt"/>
              </a:rPr>
              <a:t> and </a:t>
            </a:r>
            <a:r>
              <a:rPr lang="es-ES" sz="4400" b="1" dirty="0" err="1" smtClean="0">
                <a:ln>
                  <a:solidFill>
                    <a:sysClr val="windowText" lastClr="000000"/>
                  </a:solidFill>
                </a:ln>
                <a:latin typeface="+mn-lt"/>
              </a:rPr>
              <a:t>the</a:t>
            </a:r>
            <a:r>
              <a:rPr lang="es-ES" sz="4400" b="1" dirty="0" smtClean="0">
                <a:ln>
                  <a:solidFill>
                    <a:sysClr val="windowText" lastClr="000000"/>
                  </a:solidFill>
                </a:ln>
                <a:latin typeface="+mn-lt"/>
              </a:rPr>
              <a:t> </a:t>
            </a:r>
            <a:r>
              <a:rPr lang="es-ES" sz="4400" b="1" dirty="0" err="1" smtClean="0">
                <a:ln>
                  <a:solidFill>
                    <a:sysClr val="windowText" lastClr="000000"/>
                  </a:solidFill>
                </a:ln>
                <a:latin typeface="+mn-lt"/>
              </a:rPr>
              <a:t>Plans</a:t>
            </a:r>
            <a:r>
              <a:rPr lang="es-ES" sz="4400" b="1" dirty="0" smtClean="0">
                <a:ln>
                  <a:solidFill>
                    <a:sysClr val="windowText" lastClr="000000"/>
                  </a:solidFill>
                </a:ln>
                <a:latin typeface="+mn-lt"/>
              </a:rPr>
              <a:t> of </a:t>
            </a:r>
            <a:r>
              <a:rPr lang="es-ES" sz="4400" b="1" dirty="0" err="1" smtClean="0">
                <a:ln>
                  <a:solidFill>
                    <a:sysClr val="windowText" lastClr="000000"/>
                  </a:solidFill>
                </a:ln>
                <a:latin typeface="+mn-lt"/>
              </a:rPr>
              <a:t>Man</a:t>
            </a:r>
            <a:r>
              <a:rPr lang="es-ES" sz="4400" b="1" dirty="0" smtClean="0">
                <a:ln>
                  <a:solidFill>
                    <a:sysClr val="windowText" lastClr="000000"/>
                  </a:solidFill>
                </a:ln>
                <a:latin typeface="+mn-lt"/>
              </a:rPr>
              <a:t>, and </a:t>
            </a:r>
            <a:r>
              <a:rPr lang="es-ES" sz="4400" b="1" dirty="0" err="1" smtClean="0">
                <a:ln>
                  <a:solidFill>
                    <a:sysClr val="windowText" lastClr="000000"/>
                  </a:solidFill>
                </a:ln>
                <a:latin typeface="+mn-lt"/>
              </a:rPr>
              <a:t>the</a:t>
            </a:r>
            <a:r>
              <a:rPr lang="es-ES" sz="4400" b="1" dirty="0" smtClean="0">
                <a:ln>
                  <a:solidFill>
                    <a:sysClr val="windowText" lastClr="000000"/>
                  </a:solidFill>
                </a:ln>
                <a:latin typeface="+mn-lt"/>
              </a:rPr>
              <a:t> </a:t>
            </a:r>
            <a:r>
              <a:rPr lang="es-ES" sz="4400" b="1" dirty="0" err="1" smtClean="0">
                <a:ln>
                  <a:solidFill>
                    <a:sysClr val="windowText" lastClr="000000"/>
                  </a:solidFill>
                </a:ln>
                <a:latin typeface="+mn-lt"/>
              </a:rPr>
              <a:t>Purpose</a:t>
            </a:r>
            <a:r>
              <a:rPr lang="es-ES" sz="4400" b="1" dirty="0" smtClean="0">
                <a:ln>
                  <a:solidFill>
                    <a:sysClr val="windowText" lastClr="000000"/>
                  </a:solidFill>
                </a:ln>
                <a:latin typeface="+mn-lt"/>
              </a:rPr>
              <a:t> of </a:t>
            </a:r>
            <a:r>
              <a:rPr lang="es-ES" sz="4400" b="1" dirty="0" err="1" smtClean="0">
                <a:ln>
                  <a:solidFill>
                    <a:sysClr val="windowText" lastClr="000000"/>
                  </a:solidFill>
                </a:ln>
                <a:latin typeface="+mn-lt"/>
              </a:rPr>
              <a:t>God</a:t>
            </a:r>
            <a:r>
              <a:rPr lang="es-ES" sz="4400" b="1" dirty="0" smtClean="0">
                <a:ln>
                  <a:solidFill>
                    <a:sysClr val="windowText" lastClr="000000"/>
                  </a:solidFill>
                </a:ln>
                <a:latin typeface="+mn-lt"/>
              </a:rPr>
              <a:t>”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Calibri" pitchFamily="34" charset="0"/>
              <a:buNone/>
              <a:defRPr/>
            </a:pPr>
            <a:r>
              <a:rPr lang="es-ES" sz="4400" b="1" dirty="0" err="1" smtClean="0">
                <a:ln>
                  <a:solidFill>
                    <a:sysClr val="windowText" lastClr="000000"/>
                  </a:solidFill>
                </a:ln>
                <a:latin typeface="+mn-lt"/>
              </a:rPr>
              <a:t>Prov</a:t>
            </a:r>
            <a:r>
              <a:rPr lang="es-ES" sz="4400" b="1" dirty="0" smtClean="0">
                <a:ln>
                  <a:solidFill>
                    <a:sysClr val="windowText" lastClr="000000"/>
                  </a:solidFill>
                </a:ln>
                <a:latin typeface="+mn-lt"/>
              </a:rPr>
              <a:t> 19:21; </a:t>
            </a:r>
            <a:r>
              <a:rPr lang="es-ES" sz="4400" b="1" dirty="0" err="1" smtClean="0">
                <a:ln>
                  <a:solidFill>
                    <a:sysClr val="windowText" lastClr="000000"/>
                  </a:solidFill>
                </a:ln>
                <a:latin typeface="+mn-lt"/>
              </a:rPr>
              <a:t>Acts</a:t>
            </a:r>
            <a:r>
              <a:rPr lang="es-ES" sz="4400" b="1" dirty="0" smtClean="0">
                <a:ln>
                  <a:solidFill>
                    <a:sysClr val="windowText" lastClr="000000"/>
                  </a:solidFill>
                </a:ln>
                <a:latin typeface="+mn-lt"/>
              </a:rPr>
              <a:t> 16:1-15</a:t>
            </a:r>
            <a:endParaRPr lang="es-ES" sz="4400" b="1" dirty="0">
              <a:ln>
                <a:solidFill>
                  <a:sysClr val="windowText" lastClr="000000"/>
                </a:solidFill>
              </a:ln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38200" y="1828800"/>
            <a:ext cx="7620000" cy="2514600"/>
          </a:xfr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>
              <a:defRPr/>
            </a:pPr>
            <a:r>
              <a:rPr lang="es-ES" sz="5400" dirty="0" smtClean="0">
                <a:solidFill>
                  <a:schemeClr val="tx1"/>
                </a:solidFill>
              </a:rPr>
              <a:t>2012 </a:t>
            </a:r>
            <a:r>
              <a:rPr lang="es-ES" sz="5400" dirty="0" err="1" smtClean="0">
                <a:solidFill>
                  <a:schemeClr val="tx1"/>
                </a:solidFill>
              </a:rPr>
              <a:t>National</a:t>
            </a:r>
            <a:r>
              <a:rPr lang="es-ES" sz="5400" dirty="0" smtClean="0">
                <a:solidFill>
                  <a:schemeClr val="tx1"/>
                </a:solidFill>
              </a:rPr>
              <a:t> </a:t>
            </a:r>
            <a:r>
              <a:rPr lang="es-ES" sz="5400" dirty="0" err="1" smtClean="0">
                <a:solidFill>
                  <a:schemeClr val="tx1"/>
                </a:solidFill>
              </a:rPr>
              <a:t>Missions</a:t>
            </a:r>
            <a:r>
              <a:rPr lang="es-ES" sz="5400" dirty="0" smtClean="0">
                <a:solidFill>
                  <a:schemeClr val="tx1"/>
                </a:solidFill>
              </a:rPr>
              <a:t> </a:t>
            </a:r>
            <a:r>
              <a:rPr lang="es-ES" sz="5400" dirty="0" err="1" smtClean="0">
                <a:solidFill>
                  <a:schemeClr val="tx1"/>
                </a:solidFill>
              </a:rPr>
              <a:t>Symposium</a:t>
            </a:r>
            <a:endParaRPr lang="es-ES" sz="5400" dirty="0">
              <a:solidFill>
                <a:schemeClr val="tx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38200" y="4495800"/>
            <a:ext cx="7696200" cy="990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200" b="1" dirty="0" err="1" smtClean="0">
                <a:solidFill>
                  <a:schemeClr val="tx1"/>
                </a:solidFill>
              </a:rPr>
              <a:t>Baptist</a:t>
            </a:r>
            <a:r>
              <a:rPr lang="es-ES" sz="3200" b="1" dirty="0" smtClean="0">
                <a:solidFill>
                  <a:schemeClr val="tx1"/>
                </a:solidFill>
              </a:rPr>
              <a:t> </a:t>
            </a:r>
            <a:r>
              <a:rPr lang="es-ES" sz="3200" b="1" dirty="0" err="1" smtClean="0">
                <a:solidFill>
                  <a:schemeClr val="tx1"/>
                </a:solidFill>
              </a:rPr>
              <a:t>Missionary</a:t>
            </a:r>
            <a:r>
              <a:rPr lang="es-ES" sz="3200" b="1" dirty="0" smtClean="0">
                <a:solidFill>
                  <a:schemeClr val="tx1"/>
                </a:solidFill>
              </a:rPr>
              <a:t> </a:t>
            </a:r>
            <a:r>
              <a:rPr lang="es-ES" sz="3200" b="1" dirty="0" err="1" smtClean="0">
                <a:solidFill>
                  <a:schemeClr val="tx1"/>
                </a:solidFill>
              </a:rPr>
              <a:t>Association</a:t>
            </a:r>
            <a:r>
              <a:rPr lang="es-ES" sz="3200" b="1" dirty="0" smtClean="0">
                <a:solidFill>
                  <a:schemeClr val="tx1"/>
                </a:solidFill>
              </a:rPr>
              <a:t> of </a:t>
            </a:r>
            <a:r>
              <a:rPr lang="es-ES" sz="3200" b="1" dirty="0" err="1" smtClean="0">
                <a:solidFill>
                  <a:schemeClr val="tx1"/>
                </a:solidFill>
              </a:rPr>
              <a:t>America</a:t>
            </a:r>
            <a:endParaRPr lang="es-ES" sz="3200" b="1" dirty="0" smtClean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s-ES" sz="3200" b="1" dirty="0" err="1" smtClean="0">
                <a:solidFill>
                  <a:schemeClr val="tx1"/>
                </a:solidFill>
              </a:rPr>
              <a:t>January</a:t>
            </a:r>
            <a:r>
              <a:rPr lang="es-ES" sz="3200" b="1" dirty="0" smtClean="0">
                <a:solidFill>
                  <a:schemeClr val="tx1"/>
                </a:solidFill>
              </a:rPr>
              <a:t> 17-18, </a:t>
            </a:r>
            <a:r>
              <a:rPr lang="es-ES" sz="3200" b="1" dirty="0" err="1" smtClean="0">
                <a:solidFill>
                  <a:schemeClr val="tx1"/>
                </a:solidFill>
              </a:rPr>
              <a:t>Conway</a:t>
            </a:r>
            <a:r>
              <a:rPr lang="es-ES" sz="3200" b="1" dirty="0" smtClean="0">
                <a:solidFill>
                  <a:schemeClr val="tx1"/>
                </a:solidFill>
              </a:rPr>
              <a:t>, Arkansas</a:t>
            </a:r>
            <a:endParaRPr lang="es-E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133600"/>
            <a:ext cx="8229600" cy="11430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900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Avoid the Nestea Plunge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1676400"/>
          </a:xfrm>
        </p:spPr>
        <p:txBody>
          <a:bodyPr/>
          <a:lstStyle/>
          <a:p>
            <a:pPr marL="514350" indent="-514350" algn="ctr" eaLnBrk="1" fontAlgn="auto" hangingPunct="1">
              <a:spcAft>
                <a:spcPts val="0"/>
              </a:spcAft>
              <a:buFont typeface="Calibri" pitchFamily="34" charset="0"/>
              <a:buNone/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+mj-lt"/>
              </a:rPr>
              <a:t>Calling Out the Missionaries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362200"/>
            <a:ext cx="8229600" cy="1676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algn="ctr" fontAlgn="auto">
              <a:spcAft>
                <a:spcPts val="0"/>
              </a:spcAft>
              <a:defRPr/>
            </a:pPr>
            <a:r>
              <a:rPr lang="en-US" sz="4000" b="1" dirty="0">
                <a:latin typeface="+mj-lt"/>
              </a:rPr>
              <a:t>Prayer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362200"/>
            <a:ext cx="8229600" cy="1676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algn="ctr" fontAlgn="auto">
              <a:spcAft>
                <a:spcPts val="0"/>
              </a:spcAft>
              <a:defRPr/>
            </a:pPr>
            <a:r>
              <a:rPr lang="en-US" sz="4000" b="1" dirty="0">
                <a:latin typeface="+mj-lt"/>
              </a:rPr>
              <a:t>Pastoral Mentoring and Accountability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362200"/>
            <a:ext cx="8229600" cy="1676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algn="ctr" fontAlgn="auto">
              <a:spcAft>
                <a:spcPts val="0"/>
              </a:spcAft>
              <a:defRPr/>
            </a:pPr>
            <a:r>
              <a:rPr lang="en-US" sz="4000" b="1" dirty="0">
                <a:latin typeface="+mj-lt"/>
              </a:rPr>
              <a:t>Encouragement </a:t>
            </a:r>
          </a:p>
          <a:p>
            <a:pPr marL="514350" indent="-514350" algn="ctr" fontAlgn="auto">
              <a:spcAft>
                <a:spcPts val="0"/>
              </a:spcAft>
              <a:defRPr/>
            </a:pPr>
            <a:r>
              <a:rPr lang="en-US" sz="4000" b="1" dirty="0">
                <a:latin typeface="+mj-lt"/>
              </a:rPr>
              <a:t>and a Body of Identity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362200"/>
            <a:ext cx="8229600" cy="1676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algn="ctr" fontAlgn="auto">
              <a:spcAft>
                <a:spcPts val="0"/>
              </a:spcAft>
              <a:defRPr/>
            </a:pPr>
            <a:r>
              <a:rPr lang="en-US" sz="4000" b="1" dirty="0">
                <a:latin typeface="+mj-lt"/>
              </a:rPr>
              <a:t>Provide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362200"/>
            <a:ext cx="8229600" cy="1676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algn="ctr" fontAlgn="auto">
              <a:spcAft>
                <a:spcPts val="0"/>
              </a:spcAft>
              <a:defRPr/>
            </a:pPr>
            <a:r>
              <a:rPr lang="en-US" sz="4000" b="1" dirty="0">
                <a:latin typeface="+mj-lt"/>
              </a:rPr>
              <a:t>Provide Resources </a:t>
            </a:r>
          </a:p>
          <a:p>
            <a:pPr marL="514350" indent="-514350" algn="ctr" fontAlgn="auto">
              <a:spcAft>
                <a:spcPts val="0"/>
              </a:spcAft>
              <a:defRPr/>
            </a:pPr>
            <a:r>
              <a:rPr lang="en-US" sz="4000" b="1" dirty="0">
                <a:latin typeface="+mj-lt"/>
              </a:rPr>
              <a:t>and Financial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362200"/>
            <a:ext cx="8229600" cy="1676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algn="ctr" fontAlgn="auto">
              <a:spcAft>
                <a:spcPts val="0"/>
              </a:spcAft>
              <a:defRPr/>
            </a:pPr>
            <a:r>
              <a:rPr lang="en-US" sz="4000" b="1" dirty="0">
                <a:latin typeface="+mj-lt"/>
              </a:rPr>
              <a:t>Constant Recognition </a:t>
            </a:r>
          </a:p>
          <a:p>
            <a:pPr marL="514350" indent="-514350" algn="ctr" fontAlgn="auto">
              <a:spcAft>
                <a:spcPts val="0"/>
              </a:spcAft>
              <a:defRPr/>
            </a:pPr>
            <a:r>
              <a:rPr lang="en-US" sz="4000" b="1" dirty="0">
                <a:latin typeface="+mj-lt"/>
              </a:rPr>
              <a:t>of the Missionaries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362200"/>
            <a:ext cx="8229600" cy="2362200"/>
          </a:xfrm>
          <a:prstGeom prst="rect">
            <a:avLst/>
          </a:prstGeom>
        </p:spPr>
        <p:txBody>
          <a:bodyPr/>
          <a:lstStyle/>
          <a:p>
            <a:pPr marL="514350" indent="-514350" algn="ctr" fontAlgn="auto">
              <a:spcAft>
                <a:spcPts val="0"/>
              </a:spcAft>
              <a:defRPr/>
            </a:pPr>
            <a:r>
              <a:rPr lang="en-US" sz="4000" b="1" dirty="0">
                <a:latin typeface="+mj-lt"/>
              </a:rPr>
              <a:t>Allow for Much Flexibility-Understand that Missionaries </a:t>
            </a:r>
          </a:p>
          <a:p>
            <a:pPr marL="514350" indent="-514350" algn="ctr" fontAlgn="auto">
              <a:spcAft>
                <a:spcPts val="0"/>
              </a:spcAft>
              <a:defRPr/>
            </a:pPr>
            <a:r>
              <a:rPr lang="en-US" sz="4000" b="1" dirty="0">
                <a:latin typeface="+mj-lt"/>
              </a:rPr>
              <a:t>Do Things Differently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 prstMaterial="dkEdge">
            <a:bevelT w="152400" h="152400"/>
            <a:bevelB w="44450" h="107950"/>
            <a:extrusionClr>
              <a:schemeClr val="accent1"/>
            </a:extrusionClr>
          </a:sp3d>
        </p:spPr>
      </p:pic>
      <p:sp>
        <p:nvSpPr>
          <p:cNvPr id="4" name="Rounded Rectangle 3"/>
          <p:cNvSpPr/>
          <p:nvPr/>
        </p:nvSpPr>
        <p:spPr>
          <a:xfrm>
            <a:off x="685800" y="533400"/>
            <a:ext cx="8001000" cy="1600200"/>
          </a:xfrm>
          <a:prstGeom prst="roundRect">
            <a:avLst/>
          </a:prstGeom>
          <a:gradFill flip="none" rotWithShape="1">
            <a:gsLst>
              <a:gs pos="50000">
                <a:srgbClr val="04FC0A">
                  <a:alpha val="50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bg1"/>
                </a:solidFill>
              </a:rPr>
              <a:t>What is the Biblical Paradigm for Church Planting?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362200"/>
            <a:ext cx="8229600" cy="2362200"/>
          </a:xfrm>
          <a:prstGeom prst="rect">
            <a:avLst/>
          </a:prstGeom>
        </p:spPr>
        <p:txBody>
          <a:bodyPr/>
          <a:lstStyle/>
          <a:p>
            <a:pPr marL="514350" indent="-514350" algn="ctr" fontAlgn="auto">
              <a:spcAft>
                <a:spcPts val="0"/>
              </a:spcAft>
              <a:defRPr/>
            </a:pPr>
            <a:r>
              <a:rPr lang="en-US" sz="4000" b="1" dirty="0">
                <a:latin typeface="+mj-lt"/>
              </a:rPr>
              <a:t>Work with the Missionaries to Establish Clear Expectations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362200"/>
            <a:ext cx="8229600" cy="2362200"/>
          </a:xfrm>
          <a:prstGeom prst="rect">
            <a:avLst/>
          </a:prstGeom>
        </p:spPr>
        <p:txBody>
          <a:bodyPr/>
          <a:lstStyle/>
          <a:p>
            <a:pPr marL="514350" indent="-514350" algn="ctr" fontAlgn="auto">
              <a:spcAft>
                <a:spcPts val="0"/>
              </a:spcAft>
              <a:defRPr/>
            </a:pPr>
            <a:r>
              <a:rPr lang="en-US" sz="4000" b="1" dirty="0">
                <a:latin typeface="+mj-lt"/>
              </a:rPr>
              <a:t>Recognize the Legitimate Nature of the Team and the Newly Planted Church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 prstMaterial="dkEdge">
            <a:bevelT w="152400" h="152400"/>
            <a:bevelB w="44450" h="107950"/>
            <a:extrusionClr>
              <a:schemeClr val="accent1"/>
            </a:extrusionClr>
          </a:sp3d>
        </p:spPr>
      </p:pic>
      <p:sp>
        <p:nvSpPr>
          <p:cNvPr id="4" name="Rounded Rectangle 3"/>
          <p:cNvSpPr/>
          <p:nvPr/>
        </p:nvSpPr>
        <p:spPr>
          <a:xfrm>
            <a:off x="685800" y="990600"/>
            <a:ext cx="8001000" cy="2895600"/>
          </a:xfrm>
          <a:prstGeom prst="roundRect">
            <a:avLst/>
          </a:prstGeom>
          <a:gradFill flip="none" rotWithShape="1">
            <a:gsLst>
              <a:gs pos="50000">
                <a:srgbClr val="04FC0A">
                  <a:alpha val="50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Evangelism that Results in New Churches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Ex. Acts 13-14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  <a:effectLst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Considering the  Evidence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Biblical Evidence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Evangelistic Evidence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Demographic Evidence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Cultural Evidence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Historical Evidence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Economic Evidence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Denominational Evidence </a:t>
            </a:r>
          </a:p>
          <a:p>
            <a:pPr eaLnBrk="1" fontAlgn="auto" hangingPunct="1">
              <a:spcAft>
                <a:spcPts val="0"/>
              </a:spcAft>
              <a:buFont typeface="Calibri" pitchFamily="34" charset="0"/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 prstMaterial="dkEdge">
            <a:bevelT w="152400" h="152400"/>
            <a:bevelB w="44450" h="107950"/>
            <a:extrusionClr>
              <a:schemeClr val="accent1"/>
            </a:extrusionClr>
          </a:sp3d>
        </p:spPr>
      </p:pic>
      <p:sp>
        <p:nvSpPr>
          <p:cNvPr id="4" name="Rounded Rectangle 3"/>
          <p:cNvSpPr/>
          <p:nvPr/>
        </p:nvSpPr>
        <p:spPr>
          <a:xfrm>
            <a:off x="685800" y="533400"/>
            <a:ext cx="8001000" cy="1371600"/>
          </a:xfrm>
          <a:prstGeom prst="roundRect">
            <a:avLst/>
          </a:prstGeom>
          <a:gradFill flip="none" rotWithShape="1">
            <a:gsLst>
              <a:gs pos="50000">
                <a:srgbClr val="04FC0A">
                  <a:alpha val="50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/>
              <a:t>What are we planting?</a:t>
            </a:r>
            <a:endParaRPr lang="en-US" sz="4800" dirty="0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gray">
          <a:xfrm>
            <a:off x="5562600" y="2514600"/>
            <a:ext cx="2819400" cy="2895600"/>
          </a:xfrm>
          <a:prstGeom prst="chevron">
            <a:avLst>
              <a:gd name="adj" fmla="val 16468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gray">
          <a:xfrm>
            <a:off x="3200400" y="2514600"/>
            <a:ext cx="2971800" cy="2895600"/>
          </a:xfrm>
          <a:prstGeom prst="chevron">
            <a:avLst>
              <a:gd name="adj" fmla="val 17842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gray">
          <a:xfrm>
            <a:off x="838200" y="2514600"/>
            <a:ext cx="2971800" cy="2895600"/>
          </a:xfrm>
          <a:prstGeom prst="chevron">
            <a:avLst>
              <a:gd name="adj" fmla="val 1784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gray">
          <a:xfrm>
            <a:off x="914400" y="1635125"/>
            <a:ext cx="22098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sz="1600" b="1" dirty="0">
                <a:solidFill>
                  <a:schemeClr val="bg1"/>
                </a:solidFill>
              </a:rPr>
              <a:t>Kingdom Confession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gray">
          <a:xfrm>
            <a:off x="3386138" y="1635125"/>
            <a:ext cx="20574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Kingdom Ethic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gray">
          <a:xfrm>
            <a:off x="5715000" y="1635125"/>
            <a:ext cx="23622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endParaRPr lang="en-US" sz="1600" b="1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524000" y="3290887"/>
            <a:ext cx="1981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Matt 16:13-19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600200" y="5715000"/>
            <a:ext cx="579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Kingdom Citizens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733800" y="2667000"/>
            <a:ext cx="28194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Matt 18:15-20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Matt 22:37-40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Matt 28:18-20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“one another” passages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5715000" y="1797050"/>
            <a:ext cx="2667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</a:rPr>
              <a:t>Kingdom Commission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6324600" y="3367088"/>
            <a:ext cx="1752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Matt 28:18-20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 prstMaterial="dkEdge">
            <a:bevelT w="152400" h="152400"/>
            <a:bevelB w="44450" h="107950"/>
            <a:extrusionClr>
              <a:schemeClr val="accent1"/>
            </a:extrusionClr>
          </a:sp3d>
        </p:spPr>
      </p:pic>
      <p:sp>
        <p:nvSpPr>
          <p:cNvPr id="4" name="Rounded Rectangle 3"/>
          <p:cNvSpPr/>
          <p:nvPr/>
        </p:nvSpPr>
        <p:spPr>
          <a:xfrm>
            <a:off x="685800" y="533400"/>
            <a:ext cx="8001000" cy="1371600"/>
          </a:xfrm>
          <a:prstGeom prst="roundRect">
            <a:avLst/>
          </a:prstGeom>
          <a:gradFill flip="none" rotWithShape="1">
            <a:gsLst>
              <a:gs pos="50000">
                <a:srgbClr val="04FC0A">
                  <a:alpha val="50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dirty="0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gray">
          <a:xfrm rot="-5400000">
            <a:off x="3009900" y="3176587"/>
            <a:ext cx="2971800" cy="2895600"/>
          </a:xfrm>
          <a:prstGeom prst="chevron">
            <a:avLst>
              <a:gd name="adj" fmla="val 2121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rgbClr val="EAEAEA"/>
            </a:solidFill>
            <a:miter lim="800000"/>
            <a:headEnd/>
            <a:tailEnd/>
          </a:ln>
          <a:effectLst>
            <a:outerShdw dist="109250" dir="3267739" algn="ctr" rotWithShape="0">
              <a:srgbClr val="333333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822325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are we planting?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600200" y="6262687"/>
            <a:ext cx="579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</a:rPr>
              <a:t>Kingdom Citizens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676400" y="2224087"/>
            <a:ext cx="5791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Kingdom Communities (i.e., local churches)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276600" y="3748087"/>
            <a:ext cx="2438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</a:rPr>
              <a:t>Live </a:t>
            </a:r>
            <a:r>
              <a:rPr lang="en-US" b="1" dirty="0" smtClean="0">
                <a:solidFill>
                  <a:schemeClr val="bg1"/>
                </a:solidFill>
              </a:rPr>
              <a:t>according </a:t>
            </a:r>
            <a:r>
              <a:rPr lang="en-US" b="1" dirty="0">
                <a:solidFill>
                  <a:schemeClr val="bg1"/>
                </a:solidFill>
              </a:rPr>
              <a:t>to the Kingdom Ethic in </a:t>
            </a:r>
            <a:r>
              <a:rPr lang="en-US" b="1" dirty="0" smtClean="0">
                <a:solidFill>
                  <a:schemeClr val="bg1"/>
                </a:solidFill>
              </a:rPr>
              <a:t>relation </a:t>
            </a:r>
            <a:r>
              <a:rPr lang="en-US" b="1" dirty="0">
                <a:solidFill>
                  <a:schemeClr val="bg1"/>
                </a:solidFill>
              </a:rPr>
              <a:t>to God, other Kingdom Citizens, and the World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3DACF8D4-D916-419C-9F99-D53E0A14BA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A76805-9238-499C-94BF-EA47B3FDD7D1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3.xml><?xml version="1.0" encoding="utf-8"?>
<ds:datastoreItem xmlns:ds="http://schemas.openxmlformats.org/officeDocument/2006/customXml" ds:itemID="{F21008C6-C873-4533-8E10-8C75A50F9F5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676</TotalTime>
  <Words>1161</Words>
  <Application>Microsoft Office PowerPoint</Application>
  <PresentationFormat>On-screen Show (4:3)</PresentationFormat>
  <Paragraphs>253</Paragraphs>
  <Slides>51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Trek</vt:lpstr>
      <vt:lpstr>2012 National Missions Symposium</vt:lpstr>
      <vt:lpstr>Slide 2</vt:lpstr>
      <vt:lpstr>Issues Affecting Church Multiplication </vt:lpstr>
      <vt:lpstr>Slide 4</vt:lpstr>
      <vt:lpstr>Slide 5</vt:lpstr>
      <vt:lpstr>Slide 6</vt:lpstr>
      <vt:lpstr>Considering the  Evidence</vt:lpstr>
      <vt:lpstr>Slide 8</vt:lpstr>
      <vt:lpstr>Slide 9</vt:lpstr>
      <vt:lpstr>Slide 10</vt:lpstr>
      <vt:lpstr>Slide 11</vt:lpstr>
      <vt:lpstr>Slide 12</vt:lpstr>
      <vt:lpstr>Issues Affecting Church Multiplication </vt:lpstr>
      <vt:lpstr>Slide 14</vt:lpstr>
      <vt:lpstr>Arkansas: 43% evangelical, 586 people per church</vt:lpstr>
      <vt:lpstr>Alabama: 41% evangelical, 717 people per church</vt:lpstr>
      <vt:lpstr>Kentucky: 34% evangelical, 788 people per church</vt:lpstr>
      <vt:lpstr>California: 7% evangelical; 3,760 people per church</vt:lpstr>
      <vt:lpstr>Maine: 3% evangelical, 3,783 people per church</vt:lpstr>
      <vt:lpstr>Nevada: 5% evangelical, 5,124 people per church</vt:lpstr>
      <vt:lpstr>Pennsylvania: 6% evangelical, 3,014 people per church</vt:lpstr>
      <vt:lpstr>OhIo: 10% evangelical, 2,254 people per church</vt:lpstr>
      <vt:lpstr>Utah: 2% evangelical, 8,589 people per church</vt:lpstr>
      <vt:lpstr>Vermont: 2% evangelical, 4,349 people per church</vt:lpstr>
      <vt:lpstr>Massachusetts: 2% evangelical, 8,078             people per church</vt:lpstr>
      <vt:lpstr>Slide 26</vt:lpstr>
      <vt:lpstr>Nebraska</vt:lpstr>
      <vt:lpstr>South Dakota</vt:lpstr>
      <vt:lpstr>Iowa</vt:lpstr>
      <vt:lpstr>United States Metro Areas less than 3% evangelical</vt:lpstr>
      <vt:lpstr>Utah</vt:lpstr>
      <vt:lpstr>Massachusetts</vt:lpstr>
      <vt:lpstr>Rhode Island</vt:lpstr>
      <vt:lpstr>Connecticut</vt:lpstr>
      <vt:lpstr>New York</vt:lpstr>
      <vt:lpstr>Pennsylvania</vt:lpstr>
      <vt:lpstr>Vermont</vt:lpstr>
      <vt:lpstr>Slide 38</vt:lpstr>
      <vt:lpstr>Issues Affecting Church Multiplication </vt:lpstr>
      <vt:lpstr>2012 National Missions Symposium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</vt:vector>
  </TitlesOfParts>
  <Company>SBTS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Outside of the Box and Into the World</dc:title>
  <dc:creator>emerson</dc:creator>
  <cp:lastModifiedBy>jpayne</cp:lastModifiedBy>
  <cp:revision>48</cp:revision>
  <dcterms:created xsi:type="dcterms:W3CDTF">2011-02-18T19:53:54Z</dcterms:created>
  <dcterms:modified xsi:type="dcterms:W3CDTF">2012-01-17T22:05:03Z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TC300067649990</vt:lpwstr>
  </property>
</Properties>
</file>