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6" r:id="rId2"/>
    <p:sldId id="297" r:id="rId3"/>
    <p:sldId id="317" r:id="rId4"/>
    <p:sldId id="318" r:id="rId5"/>
    <p:sldId id="305" r:id="rId6"/>
    <p:sldId id="319" r:id="rId7"/>
    <p:sldId id="306" r:id="rId8"/>
    <p:sldId id="304" r:id="rId9"/>
    <p:sldId id="312" r:id="rId10"/>
    <p:sldId id="257" r:id="rId11"/>
    <p:sldId id="258" r:id="rId12"/>
    <p:sldId id="260" r:id="rId13"/>
    <p:sldId id="261" r:id="rId14"/>
    <p:sldId id="262" r:id="rId15"/>
    <p:sldId id="263" r:id="rId16"/>
    <p:sldId id="298" r:id="rId17"/>
    <p:sldId id="299" r:id="rId18"/>
    <p:sldId id="316" r:id="rId19"/>
    <p:sldId id="321" r:id="rId20"/>
    <p:sldId id="302" r:id="rId21"/>
    <p:sldId id="32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3/20/2012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3/20/2012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3/20/2012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0277" y="3464169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CORE: A Great Commission Conference</a:t>
            </a:r>
            <a:br>
              <a:rPr lang="en-US" b="1" dirty="0" smtClean="0"/>
            </a:br>
            <a:r>
              <a:rPr lang="en-US" sz="3100" b="1" dirty="0" smtClean="0"/>
              <a:t>March 19-20, 2012</a:t>
            </a:r>
            <a:br>
              <a:rPr lang="en-US" sz="3100" b="1" dirty="0" smtClean="0"/>
            </a:br>
            <a:r>
              <a:rPr lang="en-US" sz="3100" b="1" dirty="0" smtClean="0"/>
              <a:t>Concord Baptist Church, </a:t>
            </a:r>
            <a:br>
              <a:rPr lang="en-US" sz="3100" b="1" dirty="0" smtClean="0"/>
            </a:br>
            <a:r>
              <a:rPr lang="en-US" sz="3100" b="1" dirty="0" smtClean="0"/>
              <a:t>Jefferson City, Missouri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“</a:t>
            </a:r>
            <a:r>
              <a:rPr lang="en-US" b="1" dirty="0" err="1" smtClean="0"/>
              <a:t>Missional</a:t>
            </a:r>
            <a:r>
              <a:rPr lang="en-US" b="1" dirty="0" smtClean="0"/>
              <a:t> Living” </a:t>
            </a:r>
            <a:br>
              <a:rPr lang="en-US" b="1" dirty="0" smtClean="0"/>
            </a:br>
            <a:r>
              <a:rPr lang="en-US" b="1" dirty="0" smtClean="0"/>
              <a:t>J. D. Payne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457200" y="609600"/>
            <a:ext cx="8153400" cy="5638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2000" b="1" dirty="0" smtClean="0">
                <a:solidFill>
                  <a:schemeClr val="tx2">
                    <a:lumMod val="75000"/>
                  </a:schemeClr>
                </a:solidFill>
              </a:rPr>
              <a:t>26%</a:t>
            </a:r>
            <a:br>
              <a:rPr lang="en-US" sz="120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12000" b="1" dirty="0" smtClean="0">
                <a:solidFill>
                  <a:schemeClr val="tx2">
                    <a:lumMod val="75000"/>
                  </a:schemeClr>
                </a:solidFill>
              </a:rPr>
              <a:t>12%</a:t>
            </a:r>
            <a:endParaRPr lang="en-US" sz="1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Missouri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53000" y="1676400"/>
            <a:ext cx="1143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3400" y="2439412"/>
            <a:ext cx="4953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25% Evangelical</a:t>
            </a:r>
          </a:p>
          <a:p>
            <a:endParaRPr lang="en-US" sz="4800" dirty="0" smtClean="0"/>
          </a:p>
          <a:p>
            <a:r>
              <a:rPr lang="en-US" sz="4800" dirty="0" smtClean="0"/>
              <a:t>1,111 People per church</a:t>
            </a:r>
            <a:endParaRPr lang="en-US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600200"/>
            <a:ext cx="4267200" cy="568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876800" y="1600200"/>
            <a:ext cx="11430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3657600" cy="685800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Connecticut</a:t>
            </a:r>
            <a:endParaRPr lang="en-US" sz="4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1300" y="1790700"/>
            <a:ext cx="3886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057400" y="24384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48200" y="3352800"/>
            <a:ext cx="3048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52400" y="2228671"/>
            <a:ext cx="38862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</a:rPr>
              <a:t>Hartford, CT</a:t>
            </a:r>
          </a:p>
          <a:p>
            <a:pPr algn="ctr">
              <a:defRPr/>
            </a:pPr>
            <a:r>
              <a:rPr lang="en-US" sz="2800" dirty="0">
                <a:latin typeface="+mn-lt"/>
              </a:rPr>
              <a:t>2.7% </a:t>
            </a:r>
            <a:r>
              <a:rPr lang="en-US" sz="2800" dirty="0" smtClean="0">
                <a:latin typeface="+mn-lt"/>
              </a:rPr>
              <a:t>Evangelical</a:t>
            </a:r>
            <a:endParaRPr lang="en-US" sz="2800" dirty="0">
              <a:latin typeface="+mn-lt"/>
            </a:endParaRPr>
          </a:p>
          <a:p>
            <a:pPr algn="ctr">
              <a:defRPr/>
            </a:pPr>
            <a:r>
              <a:rPr lang="en-US" sz="2800" dirty="0"/>
              <a:t>P</a:t>
            </a:r>
            <a:r>
              <a:rPr lang="en-US" sz="2800" dirty="0" smtClean="0">
                <a:latin typeface="+mn-lt"/>
              </a:rPr>
              <a:t>eople </a:t>
            </a:r>
            <a:r>
              <a:rPr lang="en-US" sz="2800" dirty="0">
                <a:latin typeface="+mn-lt"/>
              </a:rPr>
              <a:t>per church: 7,557</a:t>
            </a:r>
          </a:p>
        </p:txBody>
      </p:sp>
      <p:cxnSp>
        <p:nvCxnSpPr>
          <p:cNvPr id="7" name="Straight Arrow Connector 6"/>
          <p:cNvCxnSpPr>
            <a:stCxn id="6" idx="3"/>
            <a:endCxn id="5" idx="2"/>
          </p:cNvCxnSpPr>
          <p:nvPr/>
        </p:nvCxnSpPr>
        <p:spPr>
          <a:xfrm>
            <a:off x="4038600" y="2921169"/>
            <a:ext cx="609600" cy="62213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6019800" y="4495800"/>
            <a:ext cx="3810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Straight Arrow Connector 12"/>
          <p:cNvCxnSpPr>
            <a:stCxn id="14" idx="0"/>
            <a:endCxn id="12" idx="5"/>
          </p:cNvCxnSpPr>
          <p:nvPr/>
        </p:nvCxnSpPr>
        <p:spPr>
          <a:xfrm rot="16200000" flipV="1">
            <a:off x="6240319" y="4925690"/>
            <a:ext cx="531867" cy="3224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4648200" y="5352871"/>
            <a:ext cx="4038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</a:rPr>
              <a:t>New London-Norwich, CT</a:t>
            </a:r>
          </a:p>
          <a:p>
            <a:pPr algn="ctr">
              <a:defRPr/>
            </a:pPr>
            <a:r>
              <a:rPr lang="en-US" sz="2800" dirty="0">
                <a:latin typeface="+mn-lt"/>
              </a:rPr>
              <a:t>2.5% </a:t>
            </a:r>
            <a:r>
              <a:rPr lang="en-US" sz="2800" dirty="0" smtClean="0">
                <a:latin typeface="+mn-lt"/>
              </a:rPr>
              <a:t>Evangelical</a:t>
            </a:r>
            <a:endParaRPr lang="en-US" sz="2800" dirty="0">
              <a:latin typeface="+mn-lt"/>
            </a:endParaRPr>
          </a:p>
          <a:p>
            <a:pPr algn="ctr">
              <a:defRPr/>
            </a:pPr>
            <a:r>
              <a:rPr lang="en-US" sz="2800" dirty="0"/>
              <a:t>P</a:t>
            </a:r>
            <a:r>
              <a:rPr lang="en-US" sz="2800" dirty="0" smtClean="0">
                <a:latin typeface="+mn-lt"/>
              </a:rPr>
              <a:t>eople </a:t>
            </a:r>
            <a:r>
              <a:rPr lang="en-US" sz="2800" dirty="0">
                <a:latin typeface="+mn-lt"/>
              </a:rPr>
              <a:t>per church: 6,477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581400" y="152400"/>
            <a:ext cx="541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2% evangelical  </a:t>
            </a: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7,403 people per church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3733800" cy="990600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/>
              <a:t>Pennsylvania</a:t>
            </a:r>
            <a:endParaRPr lang="en-US" sz="29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71775" y="1800225"/>
            <a:ext cx="38290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133600" y="23622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88"/>
          <p:cNvSpPr txBox="1">
            <a:spLocks noChangeArrowheads="1"/>
          </p:cNvSpPr>
          <p:nvPr/>
        </p:nvSpPr>
        <p:spPr bwMode="auto">
          <a:xfrm>
            <a:off x="304800" y="3034605"/>
            <a:ext cx="38100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</a:rPr>
              <a:t>Pittsburgh, PA</a:t>
            </a:r>
          </a:p>
          <a:p>
            <a:pPr algn="ctr">
              <a:defRPr/>
            </a:pPr>
            <a:r>
              <a:rPr lang="en-US" sz="2800" dirty="0">
                <a:latin typeface="+mn-lt"/>
              </a:rPr>
              <a:t>5% </a:t>
            </a:r>
            <a:r>
              <a:rPr lang="en-US" sz="2800" dirty="0" smtClean="0">
                <a:latin typeface="+mn-lt"/>
              </a:rPr>
              <a:t>Evangelical</a:t>
            </a:r>
            <a:endParaRPr lang="en-US" sz="2800" dirty="0">
              <a:latin typeface="+mn-lt"/>
            </a:endParaRPr>
          </a:p>
          <a:p>
            <a:pPr algn="ctr">
              <a:defRPr/>
            </a:pPr>
            <a:r>
              <a:rPr lang="en-US" sz="2800" dirty="0"/>
              <a:t>P</a:t>
            </a:r>
            <a:r>
              <a:rPr lang="en-US" sz="2800" dirty="0" smtClean="0">
                <a:latin typeface="+mn-lt"/>
              </a:rPr>
              <a:t>eople </a:t>
            </a:r>
            <a:r>
              <a:rPr lang="en-US" sz="2800" dirty="0">
                <a:latin typeface="+mn-lt"/>
              </a:rPr>
              <a:t>per church: 3,978</a:t>
            </a:r>
          </a:p>
        </p:txBody>
      </p:sp>
      <p:sp>
        <p:nvSpPr>
          <p:cNvPr id="6" name="Oval 5"/>
          <p:cNvSpPr/>
          <p:nvPr/>
        </p:nvSpPr>
        <p:spPr>
          <a:xfrm>
            <a:off x="2743200" y="4800600"/>
            <a:ext cx="304800" cy="3048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7" name="Straight Arrow Connector 6"/>
          <p:cNvCxnSpPr>
            <a:stCxn id="5" idx="2"/>
            <a:endCxn id="6" idx="2"/>
          </p:cNvCxnSpPr>
          <p:nvPr/>
        </p:nvCxnSpPr>
        <p:spPr>
          <a:xfrm rot="16200000" flipH="1">
            <a:off x="2209800" y="4419600"/>
            <a:ext cx="5334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4800600" y="1917918"/>
            <a:ext cx="4114800" cy="18158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</a:rPr>
              <a:t>Philadelphia-Wilmington-Atlantic City, PA-NJ-DE</a:t>
            </a:r>
          </a:p>
          <a:p>
            <a:pPr algn="ctr">
              <a:defRPr/>
            </a:pPr>
            <a:r>
              <a:rPr lang="en-US" sz="2800" dirty="0">
                <a:latin typeface="+mn-lt"/>
              </a:rPr>
              <a:t>3.6% </a:t>
            </a:r>
            <a:r>
              <a:rPr lang="en-US" sz="2800" dirty="0" smtClean="0">
                <a:latin typeface="+mn-lt"/>
              </a:rPr>
              <a:t>Evangelical</a:t>
            </a:r>
            <a:endParaRPr lang="en-US" sz="2800" dirty="0">
              <a:latin typeface="+mn-lt"/>
            </a:endParaRPr>
          </a:p>
          <a:p>
            <a:pPr algn="ctr">
              <a:defRPr/>
            </a:pPr>
            <a:r>
              <a:rPr lang="en-US" sz="2800" dirty="0"/>
              <a:t>P</a:t>
            </a:r>
            <a:r>
              <a:rPr lang="en-US" sz="2800" dirty="0" smtClean="0">
                <a:latin typeface="+mn-lt"/>
              </a:rPr>
              <a:t>eople </a:t>
            </a:r>
            <a:r>
              <a:rPr lang="en-US" sz="2800" dirty="0">
                <a:latin typeface="+mn-lt"/>
              </a:rPr>
              <a:t>per church: 5,704</a:t>
            </a:r>
          </a:p>
        </p:txBody>
      </p:sp>
      <p:sp>
        <p:nvSpPr>
          <p:cNvPr id="19" name="Oval 18"/>
          <p:cNvSpPr/>
          <p:nvPr/>
        </p:nvSpPr>
        <p:spPr>
          <a:xfrm>
            <a:off x="6400800" y="5029200"/>
            <a:ext cx="4572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3" name="Straight Arrow Connector 22"/>
          <p:cNvCxnSpPr>
            <a:stCxn id="18" idx="2"/>
            <a:endCxn id="19" idx="7"/>
          </p:cNvCxnSpPr>
          <p:nvPr/>
        </p:nvCxnSpPr>
        <p:spPr>
          <a:xfrm rot="5400000">
            <a:off x="6148925" y="4375921"/>
            <a:ext cx="1351196" cy="6695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810000" y="152400"/>
            <a:ext cx="495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6% evangelical</a:t>
            </a: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3,014 people per church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1905000" cy="9906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Utah</a:t>
            </a:r>
            <a:endParaRPr lang="en-US" sz="26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74800"/>
            <a:ext cx="3962400" cy="528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267200" y="1524000"/>
            <a:ext cx="1295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400800" y="3352800"/>
            <a:ext cx="533400" cy="381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81000" y="2286000"/>
            <a:ext cx="4038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n-lt"/>
              </a:rPr>
              <a:t>Provo-Orem, </a:t>
            </a:r>
            <a:r>
              <a:rPr lang="en-US" sz="2800" b="1" dirty="0" smtClean="0">
                <a:latin typeface="+mn-lt"/>
              </a:rPr>
              <a:t>Utah</a:t>
            </a:r>
            <a:endParaRPr lang="en-US" sz="2800" b="1" dirty="0">
              <a:latin typeface="+mn-lt"/>
            </a:endParaRPr>
          </a:p>
          <a:p>
            <a:pPr algn="ctr">
              <a:defRPr/>
            </a:pPr>
            <a:r>
              <a:rPr lang="en-US" sz="2800" dirty="0">
                <a:latin typeface="+mn-lt"/>
              </a:rPr>
              <a:t>0.6% </a:t>
            </a:r>
            <a:r>
              <a:rPr lang="en-US" sz="2800" dirty="0" smtClean="0">
                <a:latin typeface="+mn-lt"/>
              </a:rPr>
              <a:t>Evangelical</a:t>
            </a:r>
            <a:endParaRPr lang="en-US" sz="2800" dirty="0">
              <a:latin typeface="+mn-lt"/>
            </a:endParaRPr>
          </a:p>
          <a:p>
            <a:pPr algn="ctr">
              <a:defRPr/>
            </a:pPr>
            <a:r>
              <a:rPr lang="en-US" sz="2800" dirty="0"/>
              <a:t>P</a:t>
            </a:r>
            <a:r>
              <a:rPr lang="en-US" sz="2800" dirty="0" smtClean="0">
                <a:latin typeface="+mn-lt"/>
              </a:rPr>
              <a:t>eople </a:t>
            </a:r>
            <a:r>
              <a:rPr lang="en-US" sz="2800" dirty="0">
                <a:latin typeface="+mn-lt"/>
              </a:rPr>
              <a:t>per church: 18,427</a:t>
            </a:r>
          </a:p>
        </p:txBody>
      </p:sp>
      <p:cxnSp>
        <p:nvCxnSpPr>
          <p:cNvPr id="7" name="Straight Arrow Connector 6"/>
          <p:cNvCxnSpPr>
            <a:stCxn id="6" idx="3"/>
            <a:endCxn id="5" idx="1"/>
          </p:cNvCxnSpPr>
          <p:nvPr/>
        </p:nvCxnSpPr>
        <p:spPr>
          <a:xfrm>
            <a:off x="4419600" y="2978498"/>
            <a:ext cx="2059315" cy="4300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905000" y="152400"/>
            <a:ext cx="457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2% evangelical</a:t>
            </a: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8,589 people per church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 smtClean="0"/>
              <a:t>Quebec</a:t>
            </a:r>
            <a:endParaRPr lang="en-US" sz="48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4424968" cy="477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 bwMode="auto">
          <a:xfrm>
            <a:off x="3810000" y="1600200"/>
            <a:ext cx="4419600" cy="1828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b="1" kern="0" dirty="0">
                <a:latin typeface="+mj-lt"/>
                <a:ea typeface="+mj-ea"/>
                <a:cs typeface="+mj-cs"/>
              </a:rPr>
              <a:t>Quebec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Total Population: 723,263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latin typeface="+mj-lt"/>
              </a:rPr>
              <a:t>Evangelical </a:t>
            </a:r>
            <a:r>
              <a:rPr lang="en-US" sz="2800" dirty="0">
                <a:latin typeface="+mj-lt"/>
              </a:rPr>
              <a:t>C</a:t>
            </a:r>
            <a:r>
              <a:rPr lang="en-US" sz="2800" dirty="0" smtClean="0">
                <a:latin typeface="+mj-lt"/>
              </a:rPr>
              <a:t>hurches</a:t>
            </a:r>
            <a:r>
              <a:rPr lang="en-US" sz="2800" dirty="0">
                <a:latin typeface="+mj-lt"/>
              </a:rPr>
              <a:t>: 31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People per Church: 23,331</a:t>
            </a:r>
            <a:endParaRPr lang="en-US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Oval 12"/>
          <p:cNvSpPr>
            <a:spLocks noChangeArrowheads="1"/>
          </p:cNvSpPr>
          <p:nvPr/>
        </p:nvSpPr>
        <p:spPr bwMode="auto">
          <a:xfrm>
            <a:off x="1752600" y="5638800"/>
            <a:ext cx="152400" cy="152400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cxnSp>
        <p:nvCxnSpPr>
          <p:cNvPr id="6" name="Straight Arrow Connector 15"/>
          <p:cNvCxnSpPr>
            <a:cxnSpLocks noChangeShapeType="1"/>
            <a:stCxn id="4" idx="1"/>
          </p:cNvCxnSpPr>
          <p:nvPr/>
        </p:nvCxnSpPr>
        <p:spPr bwMode="auto">
          <a:xfrm rot="10800000" flipV="1">
            <a:off x="1882682" y="2514600"/>
            <a:ext cx="1927318" cy="314651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2" name="Title 1"/>
          <p:cNvSpPr txBox="1">
            <a:spLocks/>
          </p:cNvSpPr>
          <p:nvPr/>
        </p:nvSpPr>
        <p:spPr bwMode="auto">
          <a:xfrm>
            <a:off x="4495800" y="4114800"/>
            <a:ext cx="4343400" cy="20574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2800" b="1" kern="0" dirty="0">
                <a:latin typeface="+mj-lt"/>
                <a:ea typeface="+mj-ea"/>
                <a:cs typeface="+mj-cs"/>
              </a:rPr>
              <a:t>Montreal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Total Population: 3,666,280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E</a:t>
            </a:r>
            <a:r>
              <a:rPr lang="en-US" sz="2800" dirty="0" smtClean="0">
                <a:latin typeface="+mj-lt"/>
              </a:rPr>
              <a:t>vangelical </a:t>
            </a:r>
            <a:r>
              <a:rPr lang="en-US" sz="2800" dirty="0">
                <a:latin typeface="+mj-lt"/>
              </a:rPr>
              <a:t>C</a:t>
            </a:r>
            <a:r>
              <a:rPr lang="en-US" sz="2800" dirty="0" smtClean="0">
                <a:latin typeface="+mj-lt"/>
              </a:rPr>
              <a:t>hurches</a:t>
            </a:r>
            <a:r>
              <a:rPr lang="en-US" sz="2800" dirty="0">
                <a:latin typeface="+mj-lt"/>
              </a:rPr>
              <a:t>: 422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+mj-lt"/>
              </a:rPr>
              <a:t>People per Church: 8,688</a:t>
            </a:r>
            <a:endParaRPr lang="en-US" sz="2800" kern="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447800" y="6096000"/>
            <a:ext cx="152400" cy="152400"/>
          </a:xfrm>
          <a:prstGeom prst="ellipse">
            <a:avLst/>
          </a:prstGeom>
          <a:noFill/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>
              <a:latin typeface="Times New Roman" pitchFamily="18" charset="0"/>
            </a:endParaRPr>
          </a:p>
        </p:txBody>
      </p:sp>
      <p:cxnSp>
        <p:nvCxnSpPr>
          <p:cNvPr id="14" name="Straight Arrow Connector 15"/>
          <p:cNvCxnSpPr>
            <a:cxnSpLocks noChangeShapeType="1"/>
            <a:stCxn id="12" idx="1"/>
          </p:cNvCxnSpPr>
          <p:nvPr/>
        </p:nvCxnSpPr>
        <p:spPr bwMode="auto">
          <a:xfrm rot="10800000" flipV="1">
            <a:off x="1600200" y="5143500"/>
            <a:ext cx="2895600" cy="100638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879240" y="356376"/>
            <a:ext cx="8153400" cy="56388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2000" b="1" dirty="0" smtClean="0">
                <a:solidFill>
                  <a:schemeClr val="tx2">
                    <a:lumMod val="75000"/>
                  </a:schemeClr>
                </a:solidFill>
              </a:rPr>
              <a:t>20%</a:t>
            </a:r>
            <a:endParaRPr lang="en-US" sz="1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owth Grap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1683779"/>
            <a:ext cx="6324600" cy="502182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Student Trends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073" y="301400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err="1" smtClean="0"/>
              <a:t>Missional</a:t>
            </a:r>
            <a:r>
              <a:rPr lang="en-US" sz="5400" b="1" dirty="0" smtClean="0"/>
              <a:t> Living in a Complex World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073" y="3014002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>Six Principles for </a:t>
            </a:r>
            <a:r>
              <a:rPr lang="en-US" sz="5400" b="1" dirty="0" err="1" smtClean="0"/>
              <a:t>Missional</a:t>
            </a:r>
            <a:r>
              <a:rPr lang="en-US" sz="5400" b="1" dirty="0" smtClean="0"/>
              <a:t> Living in a Complex World</a:t>
            </a:r>
            <a:endParaRPr lang="en-US" sz="5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08074" y="4673991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Colossians 4:2-6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073" y="3014002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Contact Information: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J. D. Payne</a:t>
            </a:r>
            <a:br>
              <a:rPr lang="en-US" b="1" dirty="0" smtClean="0"/>
            </a:br>
            <a:r>
              <a:rPr lang="en-US" b="1" dirty="0" smtClean="0"/>
              <a:t>jpayne@sbts.edu</a:t>
            </a:r>
            <a:br>
              <a:rPr lang="en-US" b="1" dirty="0" smtClean="0"/>
            </a:br>
            <a:r>
              <a:rPr lang="en-US" b="1" dirty="0" smtClean="0"/>
              <a:t>@</a:t>
            </a:r>
            <a:r>
              <a:rPr lang="en-US" b="1" dirty="0" err="1" smtClean="0"/>
              <a:t>jd_payne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www.jdpayne.org</a:t>
            </a:r>
            <a:br>
              <a:rPr lang="en-US" b="1" dirty="0" smtClean="0"/>
            </a:br>
            <a:r>
              <a:rPr lang="en-US" b="1" dirty="0" smtClean="0"/>
              <a:t>www.northamericanmissions.org</a:t>
            </a:r>
            <a:br>
              <a:rPr lang="en-US" b="1" dirty="0" smtClean="0"/>
            </a:br>
            <a:r>
              <a:rPr lang="en-US" b="1" dirty="0" smtClean="0"/>
              <a:t>502-897-4498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roup 12"/>
          <p:cNvGrpSpPr>
            <a:grpSpLocks/>
          </p:cNvGrpSpPr>
          <p:nvPr/>
        </p:nvGrpSpPr>
        <p:grpSpPr bwMode="auto">
          <a:xfrm>
            <a:off x="6032700" y="4171950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01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94" name="Group 12"/>
          <p:cNvGrpSpPr>
            <a:grpSpLocks/>
          </p:cNvGrpSpPr>
          <p:nvPr/>
        </p:nvGrpSpPr>
        <p:grpSpPr bwMode="auto">
          <a:xfrm>
            <a:off x="3233221" y="4214153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95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6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7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8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9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8" name="Group 12"/>
          <p:cNvGrpSpPr>
            <a:grpSpLocks/>
          </p:cNvGrpSpPr>
          <p:nvPr/>
        </p:nvGrpSpPr>
        <p:grpSpPr bwMode="auto">
          <a:xfrm>
            <a:off x="321199" y="4284492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89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1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3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52" name="Group 12"/>
          <p:cNvGrpSpPr>
            <a:grpSpLocks/>
          </p:cNvGrpSpPr>
          <p:nvPr/>
        </p:nvGrpSpPr>
        <p:grpSpPr bwMode="auto">
          <a:xfrm>
            <a:off x="6088971" y="1907048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53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6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45" name="Group 12"/>
          <p:cNvGrpSpPr>
            <a:grpSpLocks/>
          </p:cNvGrpSpPr>
          <p:nvPr/>
        </p:nvGrpSpPr>
        <p:grpSpPr bwMode="auto">
          <a:xfrm>
            <a:off x="335279" y="1991458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46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Colossians 4:2-6</a:t>
            </a:r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534522" y="2648538"/>
            <a:ext cx="23083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Prayerfully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49634" y="1937530"/>
            <a:ext cx="2602523" cy="2170236"/>
            <a:chOff x="2200" y="1570"/>
            <a:chExt cx="1496" cy="1496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55" name="Oval 13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14"/>
            <p:cNvSpPr>
              <a:spLocks noChangeArrowheads="1"/>
            </p:cNvSpPr>
            <p:nvPr/>
          </p:nvSpPr>
          <p:spPr bwMode="gray">
            <a:xfrm>
              <a:off x="2200" y="1570"/>
              <a:ext cx="1496" cy="149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15"/>
            <p:cNvSpPr>
              <a:spLocks noChangeArrowheads="1"/>
            </p:cNvSpPr>
            <p:nvPr/>
          </p:nvSpPr>
          <p:spPr bwMode="gray">
            <a:xfrm>
              <a:off x="2297" y="1667"/>
              <a:ext cx="1301" cy="1301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16"/>
            <p:cNvSpPr>
              <a:spLocks noChangeArrowheads="1"/>
            </p:cNvSpPr>
            <p:nvPr/>
          </p:nvSpPr>
          <p:spPr bwMode="gray">
            <a:xfrm>
              <a:off x="2297" y="2119"/>
              <a:ext cx="1301" cy="326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17"/>
            <p:cNvSpPr>
              <a:spLocks noChangeArrowheads="1"/>
            </p:cNvSpPr>
            <p:nvPr/>
          </p:nvSpPr>
          <p:spPr bwMode="gray">
            <a:xfrm>
              <a:off x="2363" y="1733"/>
              <a:ext cx="1169" cy="1169"/>
            </a:xfrm>
            <a:prstGeom prst="ellipse">
              <a:avLst/>
            </a:prstGeom>
            <a:grpFill/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4" name="Rectangle 83"/>
          <p:cNvSpPr/>
          <p:nvPr/>
        </p:nvSpPr>
        <p:spPr>
          <a:xfrm>
            <a:off x="333471" y="4976154"/>
            <a:ext cx="25971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Intentionally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392619" y="4914022"/>
            <a:ext cx="22538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Graciously</a:t>
            </a:r>
          </a:p>
        </p:txBody>
      </p:sp>
      <p:sp>
        <p:nvSpPr>
          <p:cNvPr id="86" name="Rectangle 85"/>
          <p:cNvSpPr/>
          <p:nvPr/>
        </p:nvSpPr>
        <p:spPr>
          <a:xfrm>
            <a:off x="6709388" y="2638002"/>
            <a:ext cx="1458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Wisely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292760" y="2658782"/>
            <a:ext cx="25723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Clarity</a:t>
            </a:r>
          </a:p>
        </p:txBody>
      </p:sp>
      <p:sp>
        <p:nvSpPr>
          <p:cNvPr id="88" name="Rectangle 87"/>
          <p:cNvSpPr/>
          <p:nvPr/>
        </p:nvSpPr>
        <p:spPr>
          <a:xfrm>
            <a:off x="6519112" y="4858629"/>
            <a:ext cx="17143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Flexibly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0277" y="3464169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CORE: A Great Commission Conference</a:t>
            </a:r>
            <a:br>
              <a:rPr lang="en-US" b="1" dirty="0" smtClean="0"/>
            </a:br>
            <a:r>
              <a:rPr lang="en-US" sz="3100" b="1" dirty="0" smtClean="0"/>
              <a:t>March 19-20, 2012</a:t>
            </a:r>
            <a:br>
              <a:rPr lang="en-US" sz="3100" b="1" dirty="0" smtClean="0"/>
            </a:br>
            <a:r>
              <a:rPr lang="en-US" sz="3100" b="1" dirty="0" smtClean="0"/>
              <a:t>Concord Baptist Church, </a:t>
            </a:r>
            <a:br>
              <a:rPr lang="en-US" sz="3100" b="1" dirty="0" smtClean="0"/>
            </a:br>
            <a:r>
              <a:rPr lang="en-US" sz="3100" b="1" dirty="0" smtClean="0"/>
              <a:t>Jefferson City, Missouri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“</a:t>
            </a:r>
            <a:r>
              <a:rPr lang="en-US" b="1" dirty="0" err="1" smtClean="0"/>
              <a:t>Missional</a:t>
            </a:r>
            <a:r>
              <a:rPr lang="en-US" b="1" dirty="0" smtClean="0"/>
              <a:t> Living” </a:t>
            </a:r>
            <a:br>
              <a:rPr lang="en-US" b="1" dirty="0" smtClean="0"/>
            </a:br>
            <a:r>
              <a:rPr lang="en-US" b="1" dirty="0" smtClean="0"/>
              <a:t>J. D. Payne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08073" y="3014002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</a:rPr>
              <a:t>Missional</a:t>
            </a:r>
            <a:r>
              <a:rPr lang="en-US" sz="5400" b="1" dirty="0" smtClean="0">
                <a:solidFill>
                  <a:schemeClr val="tx1"/>
                </a:solidFill>
              </a:rPr>
              <a:t> Living Occurs. . .</a:t>
            </a:r>
            <a:endParaRPr lang="en-US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261" y="200464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err="1" smtClean="0"/>
              <a:t>Missional</a:t>
            </a:r>
            <a:r>
              <a:rPr lang="en-US" sz="5400" b="1" dirty="0" smtClean="0"/>
              <a:t> Living Occurs. . .</a:t>
            </a:r>
            <a:endParaRPr lang="en-US" sz="5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50498" y="1969477"/>
            <a:ext cx="669622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When Kingdom Citizens Live According to the Kingdom Ethic in the World.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gray">
          <a:xfrm>
            <a:off x="4822581" y="2870104"/>
            <a:ext cx="3657600" cy="2895600"/>
          </a:xfrm>
          <a:prstGeom prst="chevron">
            <a:avLst>
              <a:gd name="adj" fmla="val 17842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gray">
          <a:xfrm>
            <a:off x="784567" y="2841967"/>
            <a:ext cx="3657600" cy="2895600"/>
          </a:xfrm>
          <a:prstGeom prst="chevron">
            <a:avLst>
              <a:gd name="adj" fmla="val 17842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gray">
          <a:xfrm>
            <a:off x="1005252" y="1734723"/>
            <a:ext cx="2637787" cy="96012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600" b="1" dirty="0"/>
              <a:t>Kingdom </a:t>
            </a:r>
            <a:endParaRPr lang="en-US" sz="3600" b="1" dirty="0" smtClean="0"/>
          </a:p>
          <a:p>
            <a:pPr algn="ctr" eaLnBrk="0" hangingPunct="0">
              <a:defRPr/>
            </a:pPr>
            <a:r>
              <a:rPr lang="en-US" sz="3600" b="1" dirty="0" smtClean="0"/>
              <a:t>Confession</a:t>
            </a:r>
            <a:endParaRPr lang="en-US" sz="3600" b="1" dirty="0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gray">
          <a:xfrm>
            <a:off x="4600133" y="1706588"/>
            <a:ext cx="3727938" cy="96012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smtClean="0"/>
              <a:t>Impact of the Ethic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326770" y="4011275"/>
            <a:ext cx="26631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Matt 16:13-19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389977" y="3193366"/>
            <a:ext cx="26593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Matt 22:37-40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Matt </a:t>
            </a:r>
            <a:r>
              <a:rPr lang="en-US" sz="3200" b="1" dirty="0"/>
              <a:t>18:15-20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Matt 28:18-20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1752600" y="601980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/>
              <a:t>Kingdom Ethic</a:t>
            </a:r>
            <a:endParaRPr lang="en-U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AutoShape 6"/>
          <p:cNvSpPr>
            <a:spLocks noChangeArrowheads="1"/>
          </p:cNvSpPr>
          <p:nvPr/>
        </p:nvSpPr>
        <p:spPr bwMode="gray">
          <a:xfrm>
            <a:off x="4822581" y="2870104"/>
            <a:ext cx="3657600" cy="2895600"/>
          </a:xfrm>
          <a:prstGeom prst="chevron">
            <a:avLst>
              <a:gd name="adj" fmla="val 17842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gray">
          <a:xfrm>
            <a:off x="784567" y="2841967"/>
            <a:ext cx="3657600" cy="2895600"/>
          </a:xfrm>
          <a:prstGeom prst="chevron">
            <a:avLst>
              <a:gd name="adj" fmla="val 17842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gray">
          <a:xfrm>
            <a:off x="1005252" y="1734723"/>
            <a:ext cx="2637787" cy="960120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600" b="1" dirty="0"/>
              <a:t>Kingdom </a:t>
            </a:r>
            <a:endParaRPr lang="en-US" sz="3600" b="1" dirty="0" smtClean="0"/>
          </a:p>
          <a:p>
            <a:pPr algn="ctr" eaLnBrk="0" hangingPunct="0">
              <a:defRPr/>
            </a:pPr>
            <a:r>
              <a:rPr lang="en-US" sz="3600" b="1" dirty="0" smtClean="0"/>
              <a:t>Confession</a:t>
            </a:r>
            <a:endParaRPr lang="en-US" sz="3600" b="1" dirty="0"/>
          </a:p>
        </p:txBody>
      </p:sp>
      <p:sp>
        <p:nvSpPr>
          <p:cNvPr id="7" name="AutoShape 9"/>
          <p:cNvSpPr>
            <a:spLocks noChangeArrowheads="1"/>
          </p:cNvSpPr>
          <p:nvPr/>
        </p:nvSpPr>
        <p:spPr bwMode="gray">
          <a:xfrm>
            <a:off x="4572000" y="1706588"/>
            <a:ext cx="3812346" cy="960120"/>
          </a:xfrm>
          <a:prstGeom prst="roundRect">
            <a:avLst>
              <a:gd name="adj" fmla="val 50000"/>
            </a:avLst>
          </a:prstGeom>
          <a:solidFill>
            <a:schemeClr val="accent1">
              <a:lumMod val="40000"/>
              <a:lumOff val="60000"/>
            </a:schemeClr>
          </a:soli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3600" b="1" dirty="0" smtClean="0"/>
              <a:t>Impact of the Ethic</a:t>
            </a:r>
            <a:endParaRPr lang="en-US" sz="36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326770" y="4011275"/>
            <a:ext cx="266319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Matt 16:13-19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5389977" y="3193366"/>
            <a:ext cx="265938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Matt 22:37-40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Matt </a:t>
            </a:r>
            <a:r>
              <a:rPr lang="en-US" sz="3200" b="1" dirty="0"/>
              <a:t>18:15-20</a:t>
            </a:r>
          </a:p>
          <a:p>
            <a:pPr>
              <a:spcBef>
                <a:spcPct val="50000"/>
              </a:spcBef>
            </a:pPr>
            <a:r>
              <a:rPr lang="en-US" sz="3200" b="1" dirty="0" smtClean="0"/>
              <a:t>Matt 28:18-20</a:t>
            </a:r>
            <a:endParaRPr lang="en-US" sz="2400" b="1" dirty="0"/>
          </a:p>
        </p:txBody>
      </p:sp>
      <p:sp>
        <p:nvSpPr>
          <p:cNvPr id="13" name="Rectangle 12"/>
          <p:cNvSpPr/>
          <p:nvPr/>
        </p:nvSpPr>
        <p:spPr>
          <a:xfrm>
            <a:off x="1752600" y="6019800"/>
            <a:ext cx="556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smtClean="0"/>
              <a:t>Kingdom Ethic</a:t>
            </a:r>
            <a:endParaRPr lang="en-US" sz="5400" b="1" dirty="0"/>
          </a:p>
        </p:txBody>
      </p:sp>
      <p:sp>
        <p:nvSpPr>
          <p:cNvPr id="11" name="Oval 10"/>
          <p:cNvSpPr/>
          <p:nvPr/>
        </p:nvSpPr>
        <p:spPr>
          <a:xfrm>
            <a:off x="5331654" y="4431323"/>
            <a:ext cx="2729133" cy="108321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Relational Integration of the Kingdom Ethic</a:t>
            </a:r>
            <a:endParaRPr lang="en-US" dirty="0"/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gray">
          <a:xfrm rot="16200000">
            <a:off x="2865120" y="2099310"/>
            <a:ext cx="3200400" cy="4114800"/>
          </a:xfrm>
          <a:prstGeom prst="chevron">
            <a:avLst>
              <a:gd name="adj" fmla="val 21215"/>
            </a:avLst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65760" y="1828800"/>
            <a:ext cx="85610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/>
              <a:t>Kingdom Communities (i.e., local churches)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667000" y="2987040"/>
            <a:ext cx="391668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/>
              <a:t>Live According to the Kingdom Ethic in Relation to God, other Kingdom Citizens, and the World</a:t>
            </a:r>
          </a:p>
        </p:txBody>
      </p:sp>
      <p:sp>
        <p:nvSpPr>
          <p:cNvPr id="7" name="Rectangle 6"/>
          <p:cNvSpPr/>
          <p:nvPr/>
        </p:nvSpPr>
        <p:spPr>
          <a:xfrm>
            <a:off x="1752600" y="5935980"/>
            <a:ext cx="5562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/>
              <a:t>Kingdom Citizens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Missional</a:t>
            </a:r>
            <a:r>
              <a:rPr lang="en-US" dirty="0" smtClean="0"/>
              <a:t> Living in the World Requires: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25930" y="2205990"/>
            <a:ext cx="5657850" cy="36804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10800000" flipV="1">
            <a:off x="1725930" y="2217420"/>
            <a:ext cx="5646420" cy="36250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ight Triangle 8"/>
          <p:cNvSpPr/>
          <p:nvPr/>
        </p:nvSpPr>
        <p:spPr>
          <a:xfrm rot="16200000">
            <a:off x="2737485" y="1217295"/>
            <a:ext cx="3646170" cy="5646420"/>
          </a:xfrm>
          <a:prstGeom prst="rtTriangle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161914" y="2855714"/>
            <a:ext cx="23006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accent6">
                    <a:lumMod val="50000"/>
                  </a:schemeClr>
                </a:solidFill>
              </a:rPr>
              <a:t>Actions</a:t>
            </a: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3184" y="4322564"/>
            <a:ext cx="22149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 smtClean="0">
                <a:solidFill>
                  <a:schemeClr val="bg1"/>
                </a:solidFill>
              </a:rPr>
              <a:t>Words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51610" y="5840730"/>
            <a:ext cx="6526530" cy="6743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Peter 3                      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Acts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Source: Tim Beougher, Southern Seminary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6858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Barriers to </a:t>
            </a:r>
            <a:r>
              <a:rPr lang="en-US" sz="5400" b="1" dirty="0" err="1" smtClean="0"/>
              <a:t>Missional</a:t>
            </a:r>
            <a:r>
              <a:rPr lang="en-US" sz="5400" b="1" dirty="0" smtClean="0"/>
              <a:t> Living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609600" y="1676400"/>
            <a:ext cx="7848600" cy="5221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4800" dirty="0" smtClean="0"/>
              <a:t>Lack of a Spirit-Filled Life</a:t>
            </a:r>
          </a:p>
          <a:p>
            <a:pPr>
              <a:lnSpc>
                <a:spcPts val="5000"/>
              </a:lnSpc>
            </a:pPr>
            <a:endParaRPr lang="en-US" sz="4800" dirty="0" smtClean="0"/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4800" dirty="0" smtClean="0"/>
              <a:t>Fear that Paralyzes </a:t>
            </a:r>
            <a:endParaRPr lang="en-US" sz="4800" dirty="0"/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endParaRPr lang="en-US" sz="4800" dirty="0" smtClean="0"/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4800" dirty="0" smtClean="0"/>
              <a:t>Complex Lifestyles that Isolate</a:t>
            </a:r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endParaRPr lang="en-US" sz="4800" dirty="0" smtClean="0"/>
          </a:p>
          <a:p>
            <a:pPr>
              <a:lnSpc>
                <a:spcPts val="5000"/>
              </a:lnSpc>
              <a:buFont typeface="Arial" pitchFamily="34" charset="0"/>
              <a:buChar char="•"/>
            </a:pPr>
            <a:r>
              <a:rPr lang="en-US" sz="4800" dirty="0" smtClean="0"/>
              <a:t>Blind to Reality</a:t>
            </a:r>
          </a:p>
          <a:p>
            <a:pPr>
              <a:lnSpc>
                <a:spcPts val="5000"/>
              </a:lnSpc>
            </a:pPr>
            <a:endParaRPr lang="en-US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4359</TotalTime>
  <Words>297</Words>
  <Application>Microsoft Office PowerPoint</Application>
  <PresentationFormat>On-screen Show (4:3)</PresentationFormat>
  <Paragraphs>89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CORE: A Great Commission Conference March 19-20, 2012 Concord Baptist Church,  Jefferson City, Missouri  “Missional Living”  J. D. Payne</vt:lpstr>
      <vt:lpstr>Contact Information:    J. D. Payne jpayne@sbts.edu @jd_payne www.jdpayne.org www.northamericanmissions.org 502-897-4498</vt:lpstr>
      <vt:lpstr>Missional Living Occurs. . .</vt:lpstr>
      <vt:lpstr>Missional Living Occurs. . .</vt:lpstr>
      <vt:lpstr>Slide 5</vt:lpstr>
      <vt:lpstr>Slide 6</vt:lpstr>
      <vt:lpstr>The Relational Integration of the Kingdom Ethic</vt:lpstr>
      <vt:lpstr>Missional Living in the World Requires:</vt:lpstr>
      <vt:lpstr>Barriers to Missional Living</vt:lpstr>
      <vt:lpstr>26% 12%</vt:lpstr>
      <vt:lpstr>Missouri</vt:lpstr>
      <vt:lpstr>Connecticut</vt:lpstr>
      <vt:lpstr>Pennsylvania</vt:lpstr>
      <vt:lpstr>Utah</vt:lpstr>
      <vt:lpstr>Quebec</vt:lpstr>
      <vt:lpstr>20%</vt:lpstr>
      <vt:lpstr>International Student Trends</vt:lpstr>
      <vt:lpstr>Missional Living in a Complex World</vt:lpstr>
      <vt:lpstr>Six Principles for Missional Living in a Complex World</vt:lpstr>
      <vt:lpstr>Colossians 4:2-6</vt:lpstr>
      <vt:lpstr>CORE: A Great Commission Conference March 19-20, 2012 Concord Baptist Church,  Jefferson City, Missouri  “Missional Living”  J. D. Payne</vt:lpstr>
    </vt:vector>
  </TitlesOfParts>
  <Company>SBTS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Amber Walsh</dc:creator>
  <cp:lastModifiedBy>jpayne</cp:lastModifiedBy>
  <cp:revision>123</cp:revision>
  <dcterms:created xsi:type="dcterms:W3CDTF">2012-03-02T14:58:04Z</dcterms:created>
  <dcterms:modified xsi:type="dcterms:W3CDTF">2012-03-20T12:37:28Z</dcterms:modified>
</cp:coreProperties>
</file>