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57"/>
  </p:notesMasterIdLst>
  <p:sldIdLst>
    <p:sldId id="303" r:id="rId2"/>
    <p:sldId id="314" r:id="rId3"/>
    <p:sldId id="256" r:id="rId4"/>
    <p:sldId id="297" r:id="rId5"/>
    <p:sldId id="295" r:id="rId6"/>
    <p:sldId id="296" r:id="rId7"/>
    <p:sldId id="312" r:id="rId8"/>
    <p:sldId id="257" r:id="rId9"/>
    <p:sldId id="258" r:id="rId10"/>
    <p:sldId id="306" r:id="rId11"/>
    <p:sldId id="259" r:id="rId12"/>
    <p:sldId id="298" r:id="rId13"/>
    <p:sldId id="260" r:id="rId14"/>
    <p:sldId id="261" r:id="rId15"/>
    <p:sldId id="299" r:id="rId16"/>
    <p:sldId id="307" r:id="rId17"/>
    <p:sldId id="263" r:id="rId18"/>
    <p:sldId id="308" r:id="rId19"/>
    <p:sldId id="264" r:id="rId20"/>
    <p:sldId id="265" r:id="rId21"/>
    <p:sldId id="300" r:id="rId22"/>
    <p:sldId id="311" r:id="rId23"/>
    <p:sldId id="266" r:id="rId24"/>
    <p:sldId id="301" r:id="rId25"/>
    <p:sldId id="267" r:id="rId26"/>
    <p:sldId id="268" r:id="rId27"/>
    <p:sldId id="269" r:id="rId28"/>
    <p:sldId id="270" r:id="rId29"/>
    <p:sldId id="271" r:id="rId30"/>
    <p:sldId id="272" r:id="rId31"/>
    <p:sldId id="273" r:id="rId32"/>
    <p:sldId id="309" r:id="rId33"/>
    <p:sldId id="274" r:id="rId34"/>
    <p:sldId id="275" r:id="rId35"/>
    <p:sldId id="276" r:id="rId36"/>
    <p:sldId id="277" r:id="rId37"/>
    <p:sldId id="278" r:id="rId38"/>
    <p:sldId id="283" r:id="rId39"/>
    <p:sldId id="279" r:id="rId40"/>
    <p:sldId id="280" r:id="rId41"/>
    <p:sldId id="281" r:id="rId42"/>
    <p:sldId id="282" r:id="rId43"/>
    <p:sldId id="284" r:id="rId44"/>
    <p:sldId id="285" r:id="rId45"/>
    <p:sldId id="286" r:id="rId46"/>
    <p:sldId id="294" r:id="rId47"/>
    <p:sldId id="305" r:id="rId48"/>
    <p:sldId id="287" r:id="rId49"/>
    <p:sldId id="304" r:id="rId50"/>
    <p:sldId id="288" r:id="rId51"/>
    <p:sldId id="289" r:id="rId52"/>
    <p:sldId id="290" r:id="rId53"/>
    <p:sldId id="292" r:id="rId54"/>
    <p:sldId id="293" r:id="rId55"/>
    <p:sldId id="315" r:id="rId5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66" d="100"/>
          <a:sy n="66" d="100"/>
        </p:scale>
        <p:origin x="-127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14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81927F09-0794-488B-A051-CA8ED80C8D5B}" type="datetimeFigureOut">
              <a:rPr lang="en-US"/>
              <a:pPr>
                <a:defRPr/>
              </a:pPr>
              <a:t>3/22/2012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E2D6F81-E706-48C4-926A-F4DCC8D2153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492A82-CC63-4F61-BB77-BB24D56490EF}" type="slidenum">
              <a:rPr lang="en-US"/>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492A82-CC63-4F61-BB77-BB24D56490EF}" type="slidenum">
              <a:rPr lang="en-US"/>
              <a:pPr/>
              <a:t>55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smtClean="0">
                <a:solidFill>
                  <a:schemeClr val="tx2"/>
                </a:solidFill>
              </a:defRPr>
            </a:lvl1pPr>
          </a:lstStyle>
          <a:p>
            <a:pPr>
              <a:defRPr/>
            </a:pPr>
            <a:fld id="{19791F9F-9282-47E5-B3B2-72F697A467BD}"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39E4D66-E208-4F14-A8C3-8F3779B15CB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F7862A33-AAEF-4404-A0B2-F8D822193B1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53D799-F814-4828-A641-A7FC7681B91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smtClean="0">
                <a:solidFill>
                  <a:srgbClr val="FFFFFF"/>
                </a:solidFill>
              </a:defRPr>
            </a:lvl1pPr>
          </a:lstStyle>
          <a:p>
            <a:pPr>
              <a:defRPr/>
            </a:pPr>
            <a:fld id="{6C37FE7D-45D9-4C9B-B05B-7A09F484380E}"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E537682D-6CD8-4A75-BAB0-63A54F7F6B18}"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76BC393F-D8A2-47B3-A5C7-9CF7CE54F9F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52CE05DC-344F-4457-A7D1-EE123124C48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smtClean="0">
                <a:solidFill>
                  <a:schemeClr val="tx2"/>
                </a:solidFill>
              </a:defRPr>
            </a:lvl1pPr>
          </a:lstStyle>
          <a:p>
            <a:pPr>
              <a:defRPr/>
            </a:pPr>
            <a:fld id="{34B6E3E1-8637-4F79-9624-4DD27D393B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2714CE2-DEAF-4069-AC37-DE5A46C558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smtClean="0"/>
            </a:lvl1pPr>
          </a:lstStyle>
          <a:p>
            <a:pPr>
              <a:defRPr/>
            </a:pPr>
            <a:fld id="{6C0EBA60-486B-4F6E-9D02-4F58A2A25B94}"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latinLnBrk="0" hangingPunct="1">
              <a:defRPr kumimoji="0" sz="1400" b="1" smtClean="0">
                <a:solidFill>
                  <a:srgbClr val="FFFFFF"/>
                </a:solidFill>
              </a:defRPr>
            </a:lvl1pPr>
          </a:lstStyle>
          <a:p>
            <a:pPr>
              <a:defRPr/>
            </a:pPr>
            <a:fld id="{B812A385-2C86-4CC0-8EC9-D7ABC62F64B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10" r:id="rId1"/>
    <p:sldLayoutId id="2147483706" r:id="rId2"/>
    <p:sldLayoutId id="2147483711" r:id="rId3"/>
    <p:sldLayoutId id="2147483712" r:id="rId4"/>
    <p:sldLayoutId id="2147483713" r:id="rId5"/>
    <p:sldLayoutId id="2147483707" r:id="rId6"/>
    <p:sldLayoutId id="2147483714" r:id="rId7"/>
    <p:sldLayoutId id="2147483708" r:id="rId8"/>
    <p:sldLayoutId id="2147483715" r:id="rId9"/>
    <p:sldLayoutId id="2147483709" r:id="rId10"/>
    <p:sldLayoutId id="2147483716" r:id="rId11"/>
  </p:sldLayoutIdLst>
  <p:txStyles>
    <p:titleStyle>
      <a:lvl1pPr algn="l" rtl="0" fontAlgn="base">
        <a:spcBef>
          <a:spcPct val="0"/>
        </a:spcBef>
        <a:spcAft>
          <a:spcPct val="0"/>
        </a:spcAft>
        <a:defRPr sz="4400" kern="1200">
          <a:solidFill>
            <a:schemeClr val="tx2"/>
          </a:solidFill>
          <a:latin typeface="+mj-lt"/>
          <a:ea typeface="+mj-ea"/>
          <a:cs typeface="+mj-cs"/>
        </a:defRPr>
      </a:lvl1pPr>
      <a:lvl2pPr algn="l" rtl="0" fontAlgn="base">
        <a:spcBef>
          <a:spcPct val="0"/>
        </a:spcBef>
        <a:spcAft>
          <a:spcPct val="0"/>
        </a:spcAft>
        <a:defRPr sz="4400">
          <a:solidFill>
            <a:schemeClr val="tx2"/>
          </a:solidFill>
          <a:latin typeface="Tw Cen MT" pitchFamily="34" charset="0"/>
        </a:defRPr>
      </a:lvl2pPr>
      <a:lvl3pPr algn="l" rtl="0" fontAlgn="base">
        <a:spcBef>
          <a:spcPct val="0"/>
        </a:spcBef>
        <a:spcAft>
          <a:spcPct val="0"/>
        </a:spcAft>
        <a:defRPr sz="4400">
          <a:solidFill>
            <a:schemeClr val="tx2"/>
          </a:solidFill>
          <a:latin typeface="Tw Cen MT" pitchFamily="34" charset="0"/>
        </a:defRPr>
      </a:lvl3pPr>
      <a:lvl4pPr algn="l" rtl="0" fontAlgn="base">
        <a:spcBef>
          <a:spcPct val="0"/>
        </a:spcBef>
        <a:spcAft>
          <a:spcPct val="0"/>
        </a:spcAft>
        <a:defRPr sz="4400">
          <a:solidFill>
            <a:schemeClr val="tx2"/>
          </a:solidFill>
          <a:latin typeface="Tw Cen MT" pitchFamily="34" charset="0"/>
        </a:defRPr>
      </a:lvl4pPr>
      <a:lvl5pPr algn="l" rtl="0" fontAlgn="base">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fontAlgn="base">
        <a:spcBef>
          <a:spcPts val="400"/>
        </a:spcBef>
        <a:spcAft>
          <a:spcPct val="0"/>
        </a:spcAft>
        <a:buClr>
          <a:srgbClr val="A5AB81"/>
        </a:buClr>
        <a:buSzPct val="75000"/>
        <a:buFont typeface="Wingdings" pitchFamily="2" charset="2"/>
        <a:buChar char=""/>
        <a:defRPr sz="2000" kern="1200">
          <a:solidFill>
            <a:schemeClr val="tx1"/>
          </a:solidFill>
          <a:latin typeface="+mn-lt"/>
          <a:ea typeface="+mn-ea"/>
          <a:cs typeface="+mn-cs"/>
        </a:defRPr>
      </a:lvl4pPr>
      <a:lvl5pPr marL="1828800" indent="-228600" algn="l" rtl="0" fontAlgn="base">
        <a:spcBef>
          <a:spcPts val="400"/>
        </a:spcBef>
        <a:spcAft>
          <a:spcPct val="0"/>
        </a:spcAft>
        <a:buClr>
          <a:srgbClr val="D8B25C"/>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543800" cy="5181600"/>
          </a:xfrm>
        </p:spPr>
        <p:txBody>
          <a:bodyPr>
            <a:normAutofit/>
          </a:bodyPr>
          <a:lstStyle/>
          <a:p>
            <a:pPr algn="r" fontAlgn="auto">
              <a:spcAft>
                <a:spcPts val="0"/>
              </a:spcAft>
              <a:defRPr/>
            </a:pPr>
            <a:r>
              <a:rPr lang="en-US" b="1" dirty="0"/>
              <a:t> </a:t>
            </a:r>
            <a:r>
              <a:rPr lang="en-US" sz="4000" b="1" dirty="0" smtClean="0">
                <a:latin typeface="+mn-lt"/>
              </a:rPr>
              <a:t>The Legacy of Roland Allen</a:t>
            </a:r>
            <a:endParaRPr lang="en-US" sz="4000" b="1" dirty="0">
              <a:latin typeface="+mn-lt"/>
            </a:endParaRPr>
          </a:p>
        </p:txBody>
      </p:sp>
      <p:sp>
        <p:nvSpPr>
          <p:cNvPr id="9219" name="Rectangle 3"/>
          <p:cNvSpPr>
            <a:spLocks noGrp="1" noChangeArrowheads="1"/>
          </p:cNvSpPr>
          <p:nvPr>
            <p:ph type="subTitle" idx="1"/>
          </p:nvPr>
        </p:nvSpPr>
        <p:spPr>
          <a:xfrm>
            <a:off x="2438400" y="5981700"/>
            <a:ext cx="6400800" cy="952500"/>
          </a:xfrm>
        </p:spPr>
        <p:txBody>
          <a:bodyPr/>
          <a:lstStyle/>
          <a:p>
            <a:pPr>
              <a:lnSpc>
                <a:spcPct val="70000"/>
              </a:lnSpc>
              <a:spcBef>
                <a:spcPct val="0"/>
              </a:spcBef>
            </a:pPr>
            <a:r>
              <a:rPr lang="en-US" sz="2000" dirty="0" smtClean="0">
                <a:solidFill>
                  <a:schemeClr val="bg1"/>
                </a:solidFill>
              </a:rPr>
              <a:t>J</a:t>
            </a:r>
            <a:r>
              <a:rPr lang="en-US" sz="2000" dirty="0" smtClean="0">
                <a:solidFill>
                  <a:schemeClr val="bg1"/>
                </a:solidFill>
              </a:rPr>
              <a:t>. D. </a:t>
            </a:r>
            <a:r>
              <a:rPr lang="en-US" sz="2000" dirty="0" smtClean="0">
                <a:solidFill>
                  <a:schemeClr val="bg1"/>
                </a:solidFill>
              </a:rPr>
              <a:t>Payne</a:t>
            </a:r>
            <a:endParaRPr lang="en-US" sz="2000" dirty="0" smtClean="0">
              <a:solidFill>
                <a:schemeClr val="bg1"/>
              </a:solidFill>
            </a:endParaRPr>
          </a:p>
          <a:p>
            <a:pPr>
              <a:lnSpc>
                <a:spcPct val="70000"/>
              </a:lnSpc>
              <a:spcBef>
                <a:spcPct val="0"/>
              </a:spcBef>
            </a:pPr>
            <a:r>
              <a:rPr lang="en-US" sz="2000" dirty="0" smtClean="0">
                <a:solidFill>
                  <a:schemeClr val="bg1"/>
                </a:solidFill>
              </a:rPr>
              <a:t>Southeast Region, Evangelical </a:t>
            </a:r>
            <a:r>
              <a:rPr lang="en-US" sz="2000" dirty="0" err="1" smtClean="0">
                <a:solidFill>
                  <a:schemeClr val="bg1"/>
                </a:solidFill>
              </a:rPr>
              <a:t>Missiological</a:t>
            </a:r>
            <a:r>
              <a:rPr lang="en-US" sz="2000" dirty="0" smtClean="0">
                <a:solidFill>
                  <a:schemeClr val="bg1"/>
                </a:solidFill>
              </a:rPr>
              <a:t> Society</a:t>
            </a:r>
          </a:p>
          <a:p>
            <a:pPr>
              <a:lnSpc>
                <a:spcPct val="70000"/>
              </a:lnSpc>
              <a:spcBef>
                <a:spcPct val="0"/>
              </a:spcBef>
            </a:pPr>
            <a:r>
              <a:rPr lang="en-US" sz="2000" dirty="0" smtClean="0">
                <a:solidFill>
                  <a:schemeClr val="bg1"/>
                </a:solidFill>
              </a:rPr>
              <a:t>Wake Forest, North Carolina, March 23-24, 2012</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17411" name="Rectangle 3"/>
          <p:cNvSpPr>
            <a:spLocks noGrp="1" noChangeArrowheads="1"/>
          </p:cNvSpPr>
          <p:nvPr>
            <p:ph sz="quarter" idx="1"/>
          </p:nvPr>
        </p:nvSpPr>
        <p:spPr>
          <a:xfrm>
            <a:off x="685800" y="1676400"/>
            <a:ext cx="7772400" cy="4114800"/>
          </a:xfrm>
        </p:spPr>
        <p:txBody>
          <a:bodyPr/>
          <a:lstStyle/>
          <a:p>
            <a:r>
              <a:rPr lang="en-US" sz="3600" smtClean="0"/>
              <a:t>While an undergraduate at St. John's College he was greatly influenced by the Anglo-Catholic faculty members of Pusey House </a:t>
            </a:r>
          </a:p>
          <a:p>
            <a:r>
              <a:rPr lang="en-US" sz="3600" smtClean="0"/>
              <a:t>Following college, faculty of Pusey House influenced him to attend the High Anglican training school in Leeds</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18435" name="Rectangle 3"/>
          <p:cNvSpPr>
            <a:spLocks noGrp="1" noChangeArrowheads="1"/>
          </p:cNvSpPr>
          <p:nvPr>
            <p:ph sz="quarter" idx="1"/>
          </p:nvPr>
        </p:nvSpPr>
        <p:spPr>
          <a:xfrm>
            <a:off x="612775" y="1600200"/>
            <a:ext cx="8153400" cy="4495800"/>
          </a:xfrm>
        </p:spPr>
        <p:txBody>
          <a:bodyPr/>
          <a:lstStyle/>
          <a:p>
            <a:r>
              <a:rPr lang="en-US" sz="3600" smtClean="0"/>
              <a:t>Motive for attending clergy school:</a:t>
            </a:r>
          </a:p>
          <a:p>
            <a:pPr lvl="1"/>
            <a:r>
              <a:rPr lang="en-US" sz="3600" smtClean="0">
                <a:cs typeface="Times New Roman" pitchFamily="18" charset="0"/>
              </a:rPr>
              <a:t>“When I was ordained, I was a child.  My idea was to serve God in His Temple.  Chiefly that, with a conviction that to be ignorant of God’s Love revealed in Christ was to be in a most miserable state.”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1027"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pitchFamily="2" charset="2"/>
              <a:buNone/>
              <a:defRPr/>
            </a:pPr>
            <a:r>
              <a:rPr lang="en-US" dirty="0" smtClean="0">
                <a:cs typeface="Times New Roman" pitchFamily="18" charset="0"/>
              </a:rPr>
              <a:t>	</a:t>
            </a:r>
            <a:r>
              <a:rPr lang="en-US" sz="3600" dirty="0" smtClean="0">
                <a:cs typeface="Times New Roman" pitchFamily="18" charset="0"/>
              </a:rPr>
              <a:t>“Moreover, he was always to combine with his High Church emphasis on the Church and the Sacraments an Evangelical concern with a biblical foundation for any arguments and, above all, with the central importance of the Holy Spirit.”</a:t>
            </a:r>
          </a:p>
          <a:p>
            <a:pPr marL="320040" indent="-320040" fontAlgn="auto">
              <a:spcAft>
                <a:spcPts val="0"/>
              </a:spcAft>
              <a:buFont typeface="Wingdings" pitchFamily="2" charset="2"/>
              <a:buNone/>
              <a:defRPr/>
            </a:pPr>
            <a:r>
              <a:rPr lang="en-US" sz="3600" dirty="0">
                <a:cs typeface="Times New Roman" pitchFamily="18" charset="0"/>
              </a:rPr>
              <a:t>	</a:t>
            </a:r>
            <a:r>
              <a:rPr lang="en-US" sz="3600" dirty="0" smtClean="0">
                <a:cs typeface="Times New Roman" pitchFamily="18" charset="0"/>
              </a:rPr>
              <a:t>-- Hubert J. B. Allen (19).</a:t>
            </a:r>
            <a:endParaRPr lang="en-US" sz="3600" dirty="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sz="quarter" idx="4294967295"/>
          </p:nvPr>
        </p:nvSpPr>
        <p:spPr>
          <a:xfrm>
            <a:off x="990600" y="1600200"/>
            <a:ext cx="8153400" cy="4495800"/>
          </a:xfrm>
        </p:spPr>
        <p:txBody>
          <a:bodyPr/>
          <a:lstStyle/>
          <a:p>
            <a:pPr>
              <a:buFont typeface="Wingdings" pitchFamily="2" charset="2"/>
              <a:buNone/>
            </a:pPr>
            <a:r>
              <a:rPr lang="en-US" smtClean="0"/>
              <a:t> </a:t>
            </a:r>
          </a:p>
        </p:txBody>
      </p:sp>
      <p:pic>
        <p:nvPicPr>
          <p:cNvPr id="20483" name="Picture 5" descr="http://mail.sbts.edu/exchange/jdpayne/Inbox/Scans.EML/Allen1892.jpg/C58EA28C-18C0-4a97-9AF2-036E93DDAFB3/Allen1892.jpg?attach=1"/>
          <p:cNvPicPr>
            <a:picLocks noChangeAspect="1" noChangeArrowheads="1"/>
          </p:cNvPicPr>
          <p:nvPr/>
        </p:nvPicPr>
        <p:blipFill>
          <a:blip r:embed="rId2" cstate="print"/>
          <a:srcRect/>
          <a:stretch>
            <a:fillRect/>
          </a:stretch>
        </p:blipFill>
        <p:spPr bwMode="auto">
          <a:xfrm>
            <a:off x="381000" y="636588"/>
            <a:ext cx="4343400" cy="5611812"/>
          </a:xfrm>
          <a:prstGeom prst="rect">
            <a:avLst/>
          </a:prstGeom>
          <a:noFill/>
          <a:ln w="9525">
            <a:noFill/>
            <a:miter lim="800000"/>
            <a:headEnd/>
            <a:tailEnd/>
          </a:ln>
        </p:spPr>
      </p:pic>
      <p:sp>
        <p:nvSpPr>
          <p:cNvPr id="20484" name="Text Box 7"/>
          <p:cNvSpPr txBox="1">
            <a:spLocks noChangeArrowheads="1"/>
          </p:cNvSpPr>
          <p:nvPr/>
        </p:nvSpPr>
        <p:spPr bwMode="auto">
          <a:xfrm>
            <a:off x="5029200" y="2138363"/>
            <a:ext cx="3962400" cy="4186237"/>
          </a:xfrm>
          <a:prstGeom prst="rect">
            <a:avLst/>
          </a:prstGeom>
          <a:noFill/>
          <a:ln w="9525">
            <a:noFill/>
            <a:miter lim="800000"/>
            <a:headEnd/>
            <a:tailEnd/>
          </a:ln>
        </p:spPr>
        <p:txBody>
          <a:bodyPr>
            <a:spAutoFit/>
          </a:bodyPr>
          <a:lstStyle/>
          <a:p>
            <a:pPr>
              <a:spcBef>
                <a:spcPct val="50000"/>
              </a:spcBef>
            </a:pPr>
            <a:r>
              <a:rPr lang="en-US" sz="2800">
                <a:latin typeface="Tahoma" pitchFamily="34" charset="0"/>
                <a:cs typeface="Times New Roman" pitchFamily="18" charset="0"/>
              </a:rPr>
              <a:t>“a refined intellectual man, small not vigorous, in no way burly or muscular…  academic and fastidious rather…learning and civilization are more to him than most men”</a:t>
            </a:r>
          </a:p>
          <a:p>
            <a:pPr>
              <a:spcBef>
                <a:spcPct val="50000"/>
              </a:spcBef>
            </a:pPr>
            <a:r>
              <a:rPr lang="en-US" sz="2800">
                <a:latin typeface="Tahoma" pitchFamily="34" charset="0"/>
                <a:cs typeface="Times New Roman" pitchFamily="18" charset="0"/>
              </a:rPr>
              <a:t>-- Allen’s Principal </a:t>
            </a:r>
            <a:r>
              <a:rPr lang="en-US">
                <a:cs typeface="Times New Roman" pitchFamily="18" charset="0"/>
              </a:rPr>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1507" name="Rectangle 3"/>
          <p:cNvSpPr>
            <a:spLocks noGrp="1" noChangeArrowheads="1"/>
          </p:cNvSpPr>
          <p:nvPr>
            <p:ph sz="quarter" idx="1"/>
          </p:nvPr>
        </p:nvSpPr>
        <p:spPr>
          <a:xfrm>
            <a:off x="612775" y="1600200"/>
            <a:ext cx="8153400" cy="4495800"/>
          </a:xfrm>
        </p:spPr>
        <p:txBody>
          <a:bodyPr/>
          <a:lstStyle/>
          <a:p>
            <a:pPr>
              <a:lnSpc>
                <a:spcPct val="90000"/>
              </a:lnSpc>
            </a:pPr>
            <a:r>
              <a:rPr lang="en-US" sz="3600" smtClean="0"/>
              <a:t>Ordained in 1892 as a deacon in the Anglican Church</a:t>
            </a:r>
          </a:p>
          <a:p>
            <a:pPr>
              <a:lnSpc>
                <a:spcPct val="90000"/>
              </a:lnSpc>
            </a:pPr>
            <a:r>
              <a:rPr lang="en-US" sz="3600" smtClean="0"/>
              <a:t>1893 became a priest</a:t>
            </a:r>
          </a:p>
          <a:p>
            <a:pPr>
              <a:lnSpc>
                <a:spcPct val="90000"/>
              </a:lnSpc>
            </a:pPr>
            <a:r>
              <a:rPr lang="en-US" sz="3600" smtClean="0">
                <a:cs typeface="Times New Roman" pitchFamily="18" charset="0"/>
              </a:rPr>
              <a:t>Served in the Durham diocese in the parish of St. John the Evangelist, Darlington.</a:t>
            </a:r>
            <a:r>
              <a:rPr lang="en-US" sz="3600" smtClean="0"/>
              <a:t> </a:t>
            </a:r>
          </a:p>
          <a:p>
            <a:pPr>
              <a:lnSpc>
                <a:spcPct val="90000"/>
              </a:lnSpc>
            </a:pPr>
            <a:r>
              <a:rPr lang="en-US" sz="3600" smtClean="0"/>
              <a:t>Later applied to the Society for the Propagation of the Gospel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2531" name="Rectangle 3"/>
          <p:cNvSpPr>
            <a:spLocks noGrp="1" noChangeArrowheads="1"/>
          </p:cNvSpPr>
          <p:nvPr>
            <p:ph sz="quarter" idx="1"/>
          </p:nvPr>
        </p:nvSpPr>
        <p:spPr>
          <a:xfrm>
            <a:off x="612775" y="1600200"/>
            <a:ext cx="8153400" cy="4495800"/>
          </a:xfrm>
        </p:spPr>
        <p:txBody>
          <a:bodyPr/>
          <a:lstStyle/>
          <a:p>
            <a:pPr>
              <a:lnSpc>
                <a:spcPct val="90000"/>
              </a:lnSpc>
            </a:pPr>
            <a:r>
              <a:rPr lang="en-US" sz="3600" smtClean="0"/>
              <a:t>“’When I was about four years old and heard that there were men who had never been told the Gospel,’ recounted Roland in his old age, he had cried out: ‘Then I shall go and tell them’.”</a:t>
            </a:r>
          </a:p>
          <a:p>
            <a:pPr>
              <a:lnSpc>
                <a:spcPct val="90000"/>
              </a:lnSpc>
              <a:buFont typeface="Wingdings" pitchFamily="2" charset="2"/>
              <a:buNone/>
            </a:pPr>
            <a:r>
              <a:rPr lang="en-US" sz="3600" smtClean="0"/>
              <a:t>				-- Hubert J. B. Allen, 21.</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3555" name="Rectangle 3"/>
          <p:cNvSpPr>
            <a:spLocks noGrp="1" noChangeArrowheads="1"/>
          </p:cNvSpPr>
          <p:nvPr>
            <p:ph sz="quarter" idx="1"/>
          </p:nvPr>
        </p:nvSpPr>
        <p:spPr>
          <a:xfrm>
            <a:off x="612775" y="1600200"/>
            <a:ext cx="8153400" cy="4495800"/>
          </a:xfrm>
        </p:spPr>
        <p:txBody>
          <a:bodyPr/>
          <a:lstStyle/>
          <a:p>
            <a:r>
              <a:rPr lang="en-US" sz="3600" smtClean="0"/>
              <a:t>Was rejected by the Society due to a “Heart Condition” </a:t>
            </a:r>
          </a:p>
          <a:p>
            <a:r>
              <a:rPr lang="en-US" sz="3600" smtClean="0"/>
              <a:t>Applied to the independent Church of England to North China to be a missionary</a:t>
            </a:r>
          </a:p>
          <a:p>
            <a:r>
              <a:rPr lang="en-US" sz="3600" smtClean="0"/>
              <a:t>1894 accepted by Mission</a:t>
            </a:r>
          </a:p>
          <a:p>
            <a:r>
              <a:rPr lang="en-US" sz="3600" smtClean="0"/>
              <a:t>1895 completed his curacy</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sz="quarter" idx="4294967295"/>
          </p:nvPr>
        </p:nvSpPr>
        <p:spPr>
          <a:xfrm>
            <a:off x="304800" y="228600"/>
            <a:ext cx="8458200" cy="4114800"/>
          </a:xfrm>
        </p:spPr>
        <p:txBody>
          <a:bodyPr/>
          <a:lstStyle/>
          <a:p>
            <a:r>
              <a:rPr lang="en-US" sz="3200" smtClean="0"/>
              <a:t>Went to China and quickly learned the language</a:t>
            </a:r>
          </a:p>
          <a:p>
            <a:r>
              <a:rPr lang="en-US" sz="3200" smtClean="0"/>
              <a:t>Oversaw non-Christian day school</a:t>
            </a:r>
          </a:p>
          <a:p>
            <a:endParaRPr lang="en-US" smtClean="0"/>
          </a:p>
        </p:txBody>
      </p:sp>
      <p:pic>
        <p:nvPicPr>
          <p:cNvPr id="24579" name="Picture 5" descr="http://mail.sbts.edu/exchange/jdpayne/Inbox/Scans.EML/Peking1899.jpg/C58EA28C-18C0-4a97-9AF2-036E93DDAFB3/Peking1899.jpg?attach=1"/>
          <p:cNvPicPr>
            <a:picLocks noChangeAspect="1" noChangeArrowheads="1"/>
          </p:cNvPicPr>
          <p:nvPr/>
        </p:nvPicPr>
        <p:blipFill>
          <a:blip r:embed="rId2" cstate="print"/>
          <a:srcRect/>
          <a:stretch>
            <a:fillRect/>
          </a:stretch>
        </p:blipFill>
        <p:spPr bwMode="auto">
          <a:xfrm>
            <a:off x="304800" y="1512888"/>
            <a:ext cx="8545513"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5603" name="Rectangle 3"/>
          <p:cNvSpPr>
            <a:spLocks noGrp="1" noChangeArrowheads="1"/>
          </p:cNvSpPr>
          <p:nvPr>
            <p:ph sz="quarter" idx="1"/>
          </p:nvPr>
        </p:nvSpPr>
        <p:spPr>
          <a:xfrm>
            <a:off x="612775" y="1600200"/>
            <a:ext cx="8153400" cy="4495800"/>
          </a:xfrm>
        </p:spPr>
        <p:txBody>
          <a:bodyPr/>
          <a:lstStyle/>
          <a:p>
            <a:r>
              <a:rPr lang="en-US" sz="3600" smtClean="0"/>
              <a:t>Opened  a clergy school in the northern part of China</a:t>
            </a:r>
          </a:p>
          <a:p>
            <a:r>
              <a:rPr lang="en-US" sz="3600" smtClean="0"/>
              <a:t>While in China  he also oversaw a printing press, became a chaplain at a Legation</a:t>
            </a:r>
          </a:p>
          <a:p>
            <a:endParaRPr lang="en-US"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6627" name="Rectangle 3"/>
          <p:cNvSpPr>
            <a:spLocks noGrp="1" noChangeArrowheads="1"/>
          </p:cNvSpPr>
          <p:nvPr>
            <p:ph sz="quarter" idx="1"/>
          </p:nvPr>
        </p:nvSpPr>
        <p:spPr>
          <a:xfrm>
            <a:off x="612775" y="1600200"/>
            <a:ext cx="8153400" cy="4495800"/>
          </a:xfrm>
        </p:spPr>
        <p:txBody>
          <a:bodyPr/>
          <a:lstStyle/>
          <a:p>
            <a:r>
              <a:rPr lang="en-US" sz="3600" smtClean="0"/>
              <a:t>Started writing for the Mission’s quarterly journal, </a:t>
            </a:r>
            <a:r>
              <a:rPr lang="en-US" sz="3600" i="1" smtClean="0"/>
              <a:t>The Land of Sinim</a:t>
            </a:r>
            <a:endParaRPr lang="en-US" sz="3600"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8073" y="3014002"/>
            <a:ext cx="8153400" cy="990600"/>
          </a:xfrm>
        </p:spPr>
        <p:txBody>
          <a:bodyPr>
            <a:normAutofit fontScale="90000"/>
          </a:bodyPr>
          <a:lstStyle/>
          <a:p>
            <a:r>
              <a:rPr lang="en-US" b="1" dirty="0" smtClean="0"/>
              <a:t>Contact Information:</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J. D. Payne</a:t>
            </a:r>
            <a:br>
              <a:rPr lang="en-US" b="1" dirty="0" smtClean="0"/>
            </a:br>
            <a:r>
              <a:rPr lang="en-US" b="1" dirty="0" smtClean="0"/>
              <a:t>jpayne@sbts.edu</a:t>
            </a:r>
            <a:br>
              <a:rPr lang="en-US" b="1" dirty="0" smtClean="0"/>
            </a:br>
            <a:r>
              <a:rPr lang="en-US" b="1" dirty="0" smtClean="0"/>
              <a:t>@</a:t>
            </a:r>
            <a:r>
              <a:rPr lang="en-US" b="1" dirty="0" err="1" smtClean="0"/>
              <a:t>jd_payne</a:t>
            </a:r>
            <a:r>
              <a:rPr lang="en-US" b="1" dirty="0" smtClean="0"/>
              <a:t/>
            </a:r>
            <a:br>
              <a:rPr lang="en-US" b="1" dirty="0" smtClean="0"/>
            </a:br>
            <a:r>
              <a:rPr lang="en-US" b="1" dirty="0" smtClean="0"/>
              <a:t>www.jdpayne.org</a:t>
            </a:r>
            <a:br>
              <a:rPr lang="en-US" b="1" dirty="0" smtClean="0"/>
            </a:br>
            <a:r>
              <a:rPr lang="en-US" b="1" dirty="0" smtClean="0"/>
              <a:t>www.northamericanmissions.org</a:t>
            </a:r>
            <a:br>
              <a:rPr lang="en-US" b="1" dirty="0" smtClean="0"/>
            </a:br>
            <a:r>
              <a:rPr lang="en-US" b="1" dirty="0" smtClean="0"/>
              <a:t>502-897-4498</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7651" name="Rectangle 3"/>
          <p:cNvSpPr>
            <a:spLocks noGrp="1" noChangeArrowheads="1"/>
          </p:cNvSpPr>
          <p:nvPr>
            <p:ph sz="quarter" idx="1"/>
          </p:nvPr>
        </p:nvSpPr>
        <p:spPr>
          <a:xfrm>
            <a:off x="612775" y="1600200"/>
            <a:ext cx="8153400" cy="4495800"/>
          </a:xfrm>
        </p:spPr>
        <p:txBody>
          <a:bodyPr/>
          <a:lstStyle/>
          <a:p>
            <a:r>
              <a:rPr lang="en-US" sz="3600" smtClean="0"/>
              <a:t>1900 was in the Boxer Rebellion</a:t>
            </a:r>
          </a:p>
          <a:p>
            <a:r>
              <a:rPr lang="en-US" sz="3600" smtClean="0"/>
              <a:t>Kept a detailed journal of the uprising, published in 1901, </a:t>
            </a:r>
            <a:r>
              <a:rPr lang="en-US" sz="3600" i="1" smtClean="0"/>
              <a:t>The Siege of the Peking Legations</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612775" y="228600"/>
            <a:ext cx="8153400" cy="990600"/>
          </a:xfrm>
        </p:spPr>
        <p:txBody>
          <a:bodyPr/>
          <a:lstStyle/>
          <a:p>
            <a:endParaRPr lang="en-US" smtClean="0"/>
          </a:p>
        </p:txBody>
      </p:sp>
      <p:sp>
        <p:nvSpPr>
          <p:cNvPr id="28675" name="Content Placeholder 3"/>
          <p:cNvSpPr>
            <a:spLocks noGrp="1"/>
          </p:cNvSpPr>
          <p:nvPr>
            <p:ph sz="quarter" idx="1"/>
          </p:nvPr>
        </p:nvSpPr>
        <p:spPr>
          <a:xfrm>
            <a:off x="612775" y="1600200"/>
            <a:ext cx="8153400" cy="4876800"/>
          </a:xfrm>
        </p:spPr>
        <p:txBody>
          <a:bodyPr/>
          <a:lstStyle/>
          <a:p>
            <a:pPr>
              <a:buFont typeface="Wingdings" pitchFamily="2" charset="2"/>
              <a:buNone/>
            </a:pPr>
            <a:r>
              <a:rPr lang="en-US" sz="2800" smtClean="0"/>
              <a:t>	“In his view now, English-style theological colleges, such as the clergy school that he had himself been in charge of in Peking, were inappropriate: they </a:t>
            </a:r>
            <a:r>
              <a:rPr lang="en-US" sz="2800" i="1" smtClean="0"/>
              <a:t>do not turn out apostles or evangelists, but deacons. . . </a:t>
            </a:r>
            <a:r>
              <a:rPr lang="en-US" sz="2800" smtClean="0"/>
              <a:t>As he was later to remark: </a:t>
            </a:r>
            <a:r>
              <a:rPr lang="en-US" sz="2800" i="1" smtClean="0"/>
              <a:t>I saw that if the Church in North China was to have no clergy at all except such as could pass through my little theological school and then be financially supported, Churches could not multiply rapidly”</a:t>
            </a:r>
            <a:r>
              <a:rPr lang="en-US" sz="2800" smtClean="0"/>
              <a:t> (quoted from “The Establishment of Indigenous Churches,” 1927) </a:t>
            </a:r>
          </a:p>
          <a:p>
            <a:pPr>
              <a:buFont typeface="Wingdings" pitchFamily="2" charset="2"/>
              <a:buNone/>
            </a:pPr>
            <a:r>
              <a:rPr lang="en-US" sz="2800" smtClean="0"/>
              <a:t>		-- Hubert J. B. Allen, 59.</a:t>
            </a:r>
          </a:p>
          <a:p>
            <a:endParaRPr lang="en-US" sz="24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descr="C:\Users\jpayne\Desktop\Early reference to Allen.JPG"/>
          <p:cNvPicPr>
            <a:picLocks noChangeAspect="1" noChangeArrowheads="1"/>
          </p:cNvPicPr>
          <p:nvPr/>
        </p:nvPicPr>
        <p:blipFill>
          <a:blip r:embed="rId2" cstate="print"/>
          <a:srcRect/>
          <a:stretch>
            <a:fillRect/>
          </a:stretch>
        </p:blipFill>
        <p:spPr bwMode="auto">
          <a:xfrm>
            <a:off x="228600" y="148083"/>
            <a:ext cx="8915400" cy="6481317"/>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30723" name="Rectangle 3"/>
          <p:cNvSpPr>
            <a:spLocks noGrp="1" noChangeArrowheads="1"/>
          </p:cNvSpPr>
          <p:nvPr>
            <p:ph sz="quarter" idx="1"/>
          </p:nvPr>
        </p:nvSpPr>
        <p:spPr>
          <a:xfrm>
            <a:off x="228600" y="1752600"/>
            <a:ext cx="8458200" cy="4953000"/>
          </a:xfrm>
        </p:spPr>
        <p:txBody>
          <a:bodyPr/>
          <a:lstStyle/>
          <a:p>
            <a:pPr>
              <a:lnSpc>
                <a:spcPct val="90000"/>
              </a:lnSpc>
            </a:pPr>
            <a:r>
              <a:rPr lang="en-US" sz="3600" smtClean="0"/>
              <a:t>During furlough in England, married Mary Beatrice Tarleton (1863-1960)</a:t>
            </a:r>
          </a:p>
          <a:p>
            <a:pPr>
              <a:lnSpc>
                <a:spcPct val="90000"/>
              </a:lnSpc>
            </a:pPr>
            <a:r>
              <a:rPr lang="en-US" sz="3600" smtClean="0"/>
              <a:t>Two children: Priscilla Mary (1903-1987) and Iohn Willoughby Tarleton (1904-1979)</a:t>
            </a:r>
          </a:p>
          <a:p>
            <a:pPr>
              <a:lnSpc>
                <a:spcPct val="90000"/>
              </a:lnSpc>
            </a:pPr>
            <a:r>
              <a:rPr lang="en-US" sz="3600" smtClean="0"/>
              <a:t>1902 Allen and wife departed for China</a:t>
            </a:r>
          </a:p>
          <a:p>
            <a:pPr>
              <a:lnSpc>
                <a:spcPct val="90000"/>
              </a:lnSpc>
            </a:pPr>
            <a:r>
              <a:rPr lang="en-US" sz="3600" smtClean="0"/>
              <a:t>Started serving at a mission station at Yung Ch’ing</a:t>
            </a:r>
          </a:p>
          <a:p>
            <a:pPr>
              <a:lnSpc>
                <a:spcPct val="90000"/>
              </a:lnSpc>
            </a:pPr>
            <a:r>
              <a:rPr lang="en-US" sz="3600" smtClean="0"/>
              <a:t>Started to apply missionary principles that were contra paternalism.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sz="quarter" idx="4294967295"/>
          </p:nvPr>
        </p:nvSpPr>
        <p:spPr>
          <a:xfrm>
            <a:off x="228600" y="304800"/>
            <a:ext cx="8610600" cy="6553200"/>
          </a:xfrm>
        </p:spPr>
        <p:txBody>
          <a:bodyPr/>
          <a:lstStyle/>
          <a:p>
            <a:pPr>
              <a:buFont typeface="Wingdings" pitchFamily="2" charset="2"/>
              <a:buNone/>
            </a:pPr>
            <a:r>
              <a:rPr lang="en-US" sz="3200" smtClean="0"/>
              <a:t>As early as 1903, Allen was publicly advocating:</a:t>
            </a:r>
          </a:p>
          <a:p>
            <a:r>
              <a:rPr lang="en-US" sz="3200" smtClean="0"/>
              <a:t>First work of the missionary was training converts in independence</a:t>
            </a:r>
          </a:p>
          <a:p>
            <a:r>
              <a:rPr lang="en-US" sz="3200" smtClean="0"/>
              <a:t>Teach converts to recognize their responsibilities as members of the Church</a:t>
            </a:r>
          </a:p>
          <a:p>
            <a:r>
              <a:rPr lang="en-US" sz="3200" smtClean="0"/>
              <a:t>Never do anything for the converts they can do themselves</a:t>
            </a:r>
          </a:p>
          <a:p>
            <a:r>
              <a:rPr lang="en-US" sz="3200" smtClean="0"/>
              <a:t>Missionaries were to avoid introducing foreign elements unless absolutely essential</a:t>
            </a:r>
          </a:p>
          <a:p>
            <a:r>
              <a:rPr lang="en-US" sz="3200" smtClean="0"/>
              <a:t>Missionaries were always to be retiring from the people</a:t>
            </a:r>
          </a:p>
          <a:p>
            <a:pPr>
              <a:buFont typeface="Wingdings" pitchFamily="2" charset="2"/>
              <a:buNone/>
            </a:pPr>
            <a:r>
              <a:rPr lang="en-US" sz="3200" smtClean="0"/>
              <a:t>					-- Hubert J. B. Allen, 61</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32771" name="Rectangle 3"/>
          <p:cNvSpPr>
            <a:spLocks noGrp="1" noChangeArrowheads="1"/>
          </p:cNvSpPr>
          <p:nvPr>
            <p:ph sz="quarter" idx="1"/>
          </p:nvPr>
        </p:nvSpPr>
        <p:spPr>
          <a:xfrm>
            <a:off x="612775" y="1600200"/>
            <a:ext cx="8153400" cy="4495800"/>
          </a:xfrm>
        </p:spPr>
        <p:txBody>
          <a:bodyPr/>
          <a:lstStyle/>
          <a:p>
            <a:r>
              <a:rPr lang="en-US" sz="3600" smtClean="0"/>
              <a:t>Soon had to return to England due to poor health</a:t>
            </a:r>
          </a:p>
          <a:p>
            <a:r>
              <a:rPr lang="en-US" sz="3600" smtClean="0"/>
              <a:t>Mission agency never allowed him to return to China</a:t>
            </a:r>
          </a:p>
          <a:p>
            <a:r>
              <a:rPr lang="en-US" sz="3600" smtClean="0"/>
              <a:t>1904 Allen began serving as a vicar in a rural Buckinghamshire parish of Chalfont St. Peter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6" descr="http://mail.sbts.edu/exchange/jdpayne/Inbox/Scans.EML/Eyes.jpg/C58EA28C-18C0-4a97-9AF2-036E93DDAFB3/Eyes.jpg?attach=1"/>
          <p:cNvPicPr>
            <a:picLocks noChangeAspect="1" noChangeArrowheads="1"/>
          </p:cNvPicPr>
          <p:nvPr/>
        </p:nvPicPr>
        <p:blipFill>
          <a:blip r:embed="rId2" cstate="print"/>
          <a:srcRect/>
          <a:stretch>
            <a:fillRect/>
          </a:stretch>
        </p:blipFill>
        <p:spPr bwMode="auto">
          <a:xfrm>
            <a:off x="4152900" y="457200"/>
            <a:ext cx="4405313" cy="5867400"/>
          </a:xfrm>
          <a:prstGeom prst="rect">
            <a:avLst/>
          </a:prstGeom>
          <a:noFill/>
          <a:ln w="9525">
            <a:noFill/>
            <a:miter lim="800000"/>
            <a:headEnd/>
            <a:tailEnd/>
          </a:ln>
        </p:spPr>
      </p:pic>
      <p:sp>
        <p:nvSpPr>
          <p:cNvPr id="33795" name="Text Box 7"/>
          <p:cNvSpPr txBox="1">
            <a:spLocks noChangeArrowheads="1"/>
          </p:cNvSpPr>
          <p:nvPr/>
        </p:nvSpPr>
        <p:spPr bwMode="auto">
          <a:xfrm>
            <a:off x="533400" y="2740025"/>
            <a:ext cx="3657600" cy="3508375"/>
          </a:xfrm>
          <a:prstGeom prst="rect">
            <a:avLst/>
          </a:prstGeom>
          <a:noFill/>
          <a:ln w="9525">
            <a:noFill/>
            <a:miter lim="800000"/>
            <a:headEnd/>
            <a:tailEnd/>
          </a:ln>
        </p:spPr>
        <p:txBody>
          <a:bodyPr>
            <a:spAutoFit/>
          </a:bodyPr>
          <a:lstStyle/>
          <a:p>
            <a:pPr>
              <a:spcBef>
                <a:spcPct val="50000"/>
              </a:spcBef>
            </a:pPr>
            <a:r>
              <a:rPr lang="en-US" sz="2800">
                <a:latin typeface="Tahoma" pitchFamily="34" charset="0"/>
                <a:cs typeface="Times New Roman" pitchFamily="18" charset="0"/>
              </a:rPr>
              <a:t>“I was ill, and came home for two years, and began to study the methods of the Apostle St. Paul.  From that day forward I began to see light.”</a:t>
            </a:r>
            <a:r>
              <a:rPr lang="en-US"/>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34819" name="Rectangle 3"/>
          <p:cNvSpPr>
            <a:spLocks noGrp="1" noChangeArrowheads="1"/>
          </p:cNvSpPr>
          <p:nvPr>
            <p:ph sz="quarter" idx="1"/>
          </p:nvPr>
        </p:nvSpPr>
        <p:spPr>
          <a:xfrm>
            <a:off x="612775" y="1600200"/>
            <a:ext cx="8153400" cy="4495800"/>
          </a:xfrm>
        </p:spPr>
        <p:txBody>
          <a:bodyPr/>
          <a:lstStyle/>
          <a:p>
            <a:r>
              <a:rPr lang="en-US" sz="3600" dirty="0" smtClean="0"/>
              <a:t>1907 resigned from position as vicar due to theological reasons</a:t>
            </a:r>
          </a:p>
          <a:p>
            <a:pPr lvl="1">
              <a:buFont typeface="Wingdings" pitchFamily="2" charset="2"/>
              <a:buNone/>
            </a:pPr>
            <a:endParaRPr lang="en-US" dirty="0" smtClean="0"/>
          </a:p>
          <a:p>
            <a:pPr lvl="1">
              <a:buFont typeface="Wingdings" pitchFamily="2" charset="2"/>
              <a:buNone/>
            </a:pP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36867" name="Rectangle 3"/>
          <p:cNvSpPr>
            <a:spLocks noGrp="1" noChangeArrowheads="1"/>
          </p:cNvSpPr>
          <p:nvPr>
            <p:ph sz="quarter" idx="1"/>
          </p:nvPr>
        </p:nvSpPr>
        <p:spPr>
          <a:xfrm>
            <a:off x="612775" y="1600200"/>
            <a:ext cx="8153400" cy="4495800"/>
          </a:xfrm>
        </p:spPr>
        <p:txBody>
          <a:bodyPr/>
          <a:lstStyle/>
          <a:p>
            <a:r>
              <a:rPr lang="en-US" sz="3600" smtClean="0"/>
              <a:t>Started doing deputation work for a mission organization, assisted ill clergy, and spent much time thinking and writing</a:t>
            </a:r>
          </a:p>
          <a:p>
            <a:r>
              <a:rPr lang="en-US" sz="3600" smtClean="0"/>
              <a:t>1912 published </a:t>
            </a:r>
            <a:r>
              <a:rPr lang="en-US" sz="3600" i="1" smtClean="0"/>
              <a:t>Missionary Methods: St. Paul’s or Ours</a:t>
            </a:r>
            <a:endParaRPr lang="en-US" sz="3600" smtClean="0"/>
          </a:p>
          <a:p>
            <a:r>
              <a:rPr lang="en-US" sz="3600" smtClean="0"/>
              <a:t>1913 published </a:t>
            </a:r>
            <a:r>
              <a:rPr lang="en-US" sz="3600" i="1" smtClean="0"/>
              <a:t>Missionary Principles</a:t>
            </a:r>
            <a:endParaRPr lang="en-US" sz="36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37891" name="Rectangle 3"/>
          <p:cNvSpPr>
            <a:spLocks noGrp="1" noChangeArrowheads="1"/>
          </p:cNvSpPr>
          <p:nvPr>
            <p:ph sz="quarter" idx="1"/>
          </p:nvPr>
        </p:nvSpPr>
        <p:spPr>
          <a:xfrm>
            <a:off x="612775" y="1600200"/>
            <a:ext cx="8153400" cy="4495800"/>
          </a:xfrm>
        </p:spPr>
        <p:txBody>
          <a:bodyPr/>
          <a:lstStyle/>
          <a:p>
            <a:r>
              <a:rPr lang="en-US" sz="3600" smtClean="0"/>
              <a:t>1914 developed relationship with Sidney James Wells Clark, wealthy Congregationalist layman and Thomas Cochran, Presbyterian Scotsman missionary-physician</a:t>
            </a:r>
          </a:p>
          <a:p>
            <a:r>
              <a:rPr lang="en-US" sz="3600" smtClean="0"/>
              <a:t>1914 Allen served as a Naval chaplain</a:t>
            </a:r>
          </a:p>
          <a:p>
            <a:r>
              <a:rPr lang="en-US" sz="3600" smtClean="0"/>
              <a:t>1914-1918 he taught Classics in Worcester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2178050"/>
            <a:ext cx="7467600" cy="1098550"/>
          </a:xfrm>
        </p:spPr>
        <p:txBody>
          <a:bodyPr>
            <a:normAutofit/>
          </a:bodyPr>
          <a:lstStyle/>
          <a:p>
            <a:pPr fontAlgn="auto">
              <a:spcAft>
                <a:spcPts val="0"/>
              </a:spcAft>
              <a:defRPr/>
            </a:pPr>
            <a:r>
              <a:rPr lang="en-US"/>
              <a:t>  </a:t>
            </a:r>
          </a:p>
        </p:txBody>
      </p:sp>
      <p:sp>
        <p:nvSpPr>
          <p:cNvPr id="10243" name="Rectangle 3"/>
          <p:cNvSpPr>
            <a:spLocks noGrp="1" noChangeArrowheads="1"/>
          </p:cNvSpPr>
          <p:nvPr>
            <p:ph type="subTitle" idx="1"/>
          </p:nvPr>
        </p:nvSpPr>
        <p:spPr>
          <a:xfrm>
            <a:off x="2057400" y="5905500"/>
            <a:ext cx="6400800" cy="952500"/>
          </a:xfrm>
        </p:spPr>
        <p:txBody>
          <a:bodyPr/>
          <a:lstStyle/>
          <a:p>
            <a:r>
              <a:rPr lang="en-US" b="1" smtClean="0">
                <a:solidFill>
                  <a:schemeClr val="bg1"/>
                </a:solidFill>
              </a:rPr>
              <a:t>      ROLAND ALLEN 1868-1947</a:t>
            </a:r>
          </a:p>
        </p:txBody>
      </p:sp>
      <p:pic>
        <p:nvPicPr>
          <p:cNvPr id="10244" name="Picture 5" descr="http://mail.sbts.edu/exchange/jdpayne/Inbox/Scans.EML/cover.jpg/C58EA28C-18C0-4a97-9AF2-036E93DDAFB3/cover.jpg?attach=1"/>
          <p:cNvPicPr>
            <a:picLocks noChangeAspect="1" noChangeArrowheads="1"/>
          </p:cNvPicPr>
          <p:nvPr/>
        </p:nvPicPr>
        <p:blipFill>
          <a:blip r:embed="rId2" cstate="print"/>
          <a:srcRect/>
          <a:stretch>
            <a:fillRect/>
          </a:stretch>
        </p:blipFill>
        <p:spPr bwMode="auto">
          <a:xfrm>
            <a:off x="2706688" y="228600"/>
            <a:ext cx="3694112" cy="5535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38915" name="Rectangle 3"/>
          <p:cNvSpPr>
            <a:spLocks noGrp="1" noChangeArrowheads="1"/>
          </p:cNvSpPr>
          <p:nvPr>
            <p:ph sz="quarter" idx="1"/>
          </p:nvPr>
        </p:nvSpPr>
        <p:spPr>
          <a:xfrm>
            <a:off x="228600" y="1524000"/>
            <a:ext cx="8763000" cy="4953000"/>
          </a:xfrm>
        </p:spPr>
        <p:txBody>
          <a:bodyPr/>
          <a:lstStyle/>
          <a:p>
            <a:r>
              <a:rPr lang="en-US" sz="3600" smtClean="0"/>
              <a:t>1917 partnered together with Clark and Cochran to begin World Dominion Movement, to conduct surveys, research, and publish writings </a:t>
            </a:r>
          </a:p>
          <a:p>
            <a:r>
              <a:rPr lang="en-US" sz="3600" smtClean="0"/>
              <a:t>1917 published booklet, </a:t>
            </a:r>
            <a:r>
              <a:rPr lang="en-US" sz="3600" i="1" smtClean="0"/>
              <a:t>Pentecost and the World </a:t>
            </a:r>
            <a:endParaRPr lang="en-US" sz="3600" smtClean="0"/>
          </a:p>
          <a:p>
            <a:r>
              <a:rPr lang="en-US" sz="3600" smtClean="0"/>
              <a:t>1918 Clark, Cochran, and Allen became involved in the Survey Application Trust and its publishing arm, the World Dominion Press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22531"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fontAlgn="auto">
              <a:spcAft>
                <a:spcPts val="0"/>
              </a:spcAft>
              <a:buFont typeface="Wingdings"/>
              <a:buChar char=""/>
              <a:defRPr/>
            </a:pPr>
            <a:r>
              <a:rPr lang="en-US" sz="3600" dirty="0"/>
              <a:t>1919 published </a:t>
            </a:r>
            <a:r>
              <a:rPr lang="en-US" sz="3600" i="1" dirty="0"/>
              <a:t>Educational Principles and Missionary Methods</a:t>
            </a:r>
          </a:p>
          <a:p>
            <a:pPr marL="320040" indent="-320040" fontAlgn="auto">
              <a:spcAft>
                <a:spcPts val="0"/>
              </a:spcAft>
              <a:buFont typeface="Wingdings"/>
              <a:buChar char=""/>
              <a:defRPr/>
            </a:pPr>
            <a:r>
              <a:rPr lang="en-US" sz="3600" dirty="0"/>
              <a:t>Later, Allen’s </a:t>
            </a:r>
            <a:r>
              <a:rPr lang="en-US" sz="3600" dirty="0" err="1"/>
              <a:t>missiology</a:t>
            </a:r>
            <a:r>
              <a:rPr lang="en-US" sz="3600" dirty="0"/>
              <a:t> conflicted with other members of the World Dominion </a:t>
            </a:r>
            <a:r>
              <a:rPr lang="en-US" sz="3600" dirty="0" err="1" smtClean="0"/>
              <a:t>Mvt</a:t>
            </a:r>
            <a:r>
              <a:rPr lang="en-US" sz="3600" dirty="0" smtClean="0"/>
              <a:t>. yet he continued to be the principal contributor to the journal </a:t>
            </a:r>
            <a:r>
              <a:rPr lang="en-US" sz="3600" i="1" dirty="0" smtClean="0"/>
              <a:t>World Dominion</a:t>
            </a:r>
            <a:r>
              <a:rPr lang="en-US" sz="3600" dirty="0" smtClean="0"/>
              <a:t> in the 1920s</a:t>
            </a:r>
            <a:endParaRPr lang="en-US" sz="3600" dirty="0"/>
          </a:p>
          <a:p>
            <a:pPr marL="320040" indent="-320040" fontAlgn="auto">
              <a:spcAft>
                <a:spcPts val="0"/>
              </a:spcAft>
              <a:buFont typeface="Wingdings"/>
              <a:buChar char=""/>
              <a:defRPr/>
            </a:pPr>
            <a:r>
              <a:rPr lang="en-US" sz="3600" dirty="0"/>
              <a:t>1923 </a:t>
            </a:r>
            <a:r>
              <a:rPr lang="en-US" sz="3600" dirty="0" err="1" smtClean="0"/>
              <a:t>published</a:t>
            </a:r>
            <a:r>
              <a:rPr lang="en-US" sz="3600" i="1" dirty="0" err="1" smtClean="0"/>
              <a:t>Voluntary</a:t>
            </a:r>
            <a:r>
              <a:rPr lang="en-US" sz="3600" i="1" dirty="0" smtClean="0"/>
              <a:t> </a:t>
            </a:r>
            <a:r>
              <a:rPr lang="en-US" sz="3600" i="1" dirty="0"/>
              <a:t>Clergy</a:t>
            </a:r>
          </a:p>
          <a:p>
            <a:pPr marL="320040" indent="-320040" fontAlgn="auto">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40963" name="Rectangle 3"/>
          <p:cNvSpPr>
            <a:spLocks noGrp="1" noChangeArrowheads="1"/>
          </p:cNvSpPr>
          <p:nvPr>
            <p:ph sz="quarter" idx="1"/>
          </p:nvPr>
        </p:nvSpPr>
        <p:spPr>
          <a:xfrm>
            <a:off x="612775" y="1600200"/>
            <a:ext cx="8153400" cy="4495800"/>
          </a:xfrm>
        </p:spPr>
        <p:txBody>
          <a:bodyPr/>
          <a:lstStyle/>
          <a:p>
            <a:r>
              <a:rPr lang="en-US" sz="3600" smtClean="0"/>
              <a:t>1924 extensive survey work in Canada</a:t>
            </a:r>
          </a:p>
          <a:p>
            <a:r>
              <a:rPr lang="en-US" sz="3600" smtClean="0"/>
              <a:t>the Canadian experience and several extended visits in the latter 1920s to southern Africa and India also influenced his missiology and confirmed for him many of his controversial thoughts</a:t>
            </a:r>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41987" name="Rectangle 3"/>
          <p:cNvSpPr>
            <a:spLocks noGrp="1" noChangeArrowheads="1"/>
          </p:cNvSpPr>
          <p:nvPr>
            <p:ph sz="quarter" idx="1"/>
          </p:nvPr>
        </p:nvSpPr>
        <p:spPr>
          <a:xfrm>
            <a:off x="381000" y="1600200"/>
            <a:ext cx="8382000" cy="5029200"/>
          </a:xfrm>
        </p:spPr>
        <p:txBody>
          <a:bodyPr/>
          <a:lstStyle/>
          <a:p>
            <a:pPr>
              <a:lnSpc>
                <a:spcPct val="90000"/>
              </a:lnSpc>
            </a:pPr>
            <a:r>
              <a:rPr lang="en-US" sz="3600" smtClean="0"/>
              <a:t>1927 published </a:t>
            </a:r>
            <a:r>
              <a:rPr lang="en-US" sz="3600" i="1" smtClean="0"/>
              <a:t>The Spontaneous Expansion of the Church and the Causes Which Hinder It</a:t>
            </a:r>
            <a:endParaRPr lang="en-US" sz="3600" smtClean="0"/>
          </a:p>
          <a:p>
            <a:pPr>
              <a:lnSpc>
                <a:spcPct val="90000"/>
              </a:lnSpc>
            </a:pPr>
            <a:r>
              <a:rPr lang="en-US" sz="3600" smtClean="0"/>
              <a:t>1928 published </a:t>
            </a:r>
            <a:r>
              <a:rPr lang="en-US" sz="3600" i="1" smtClean="0"/>
              <a:t>Voluntary Clergy—Overseas</a:t>
            </a:r>
          </a:p>
          <a:p>
            <a:pPr>
              <a:lnSpc>
                <a:spcPct val="90000"/>
              </a:lnSpc>
            </a:pPr>
            <a:r>
              <a:rPr lang="en-US" sz="3600" smtClean="0"/>
              <a:t>1929 published </a:t>
            </a:r>
            <a:r>
              <a:rPr lang="en-US" sz="3600" i="1" smtClean="0"/>
              <a:t>Nonprofessional Missionaries</a:t>
            </a:r>
          </a:p>
          <a:p>
            <a:pPr>
              <a:lnSpc>
                <a:spcPct val="90000"/>
              </a:lnSpc>
            </a:pPr>
            <a:r>
              <a:rPr lang="en-US" sz="3600" smtClean="0"/>
              <a:t>1930 published </a:t>
            </a:r>
            <a:r>
              <a:rPr lang="en-US" sz="3600" i="1" smtClean="0"/>
              <a:t>The Case for Voluntary Clergy</a:t>
            </a:r>
            <a:endParaRPr lang="en-US" sz="36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43011" name="Rectangle 3"/>
          <p:cNvSpPr>
            <a:spLocks noGrp="1" noChangeArrowheads="1"/>
          </p:cNvSpPr>
          <p:nvPr>
            <p:ph sz="quarter" idx="1"/>
          </p:nvPr>
        </p:nvSpPr>
        <p:spPr>
          <a:xfrm>
            <a:off x="612775" y="1600200"/>
            <a:ext cx="8153400" cy="4495800"/>
          </a:xfrm>
        </p:spPr>
        <p:txBody>
          <a:bodyPr/>
          <a:lstStyle/>
          <a:p>
            <a:r>
              <a:rPr lang="en-US" sz="3600" smtClean="0"/>
              <a:t>1930s Allen and wife moved to Nairobi, to be near children</a:t>
            </a:r>
          </a:p>
          <a:p>
            <a:r>
              <a:rPr lang="en-US" sz="3600" smtClean="0"/>
              <a:t>Assisted with St. Mark’s Church in Nairobi</a:t>
            </a:r>
          </a:p>
          <a:p>
            <a:r>
              <a:rPr lang="en-US" sz="3600" smtClean="0"/>
              <a:t>Soon left St. Mark’s, believing he was hindering the church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44035" name="Rectangle 3"/>
          <p:cNvSpPr>
            <a:spLocks noGrp="1" noChangeArrowheads="1"/>
          </p:cNvSpPr>
          <p:nvPr>
            <p:ph sz="quarter" idx="1"/>
          </p:nvPr>
        </p:nvSpPr>
        <p:spPr>
          <a:xfrm>
            <a:off x="612775" y="1600200"/>
            <a:ext cx="8153400" cy="4495800"/>
          </a:xfrm>
        </p:spPr>
        <p:txBody>
          <a:bodyPr/>
          <a:lstStyle/>
          <a:p>
            <a:r>
              <a:rPr lang="en-US" sz="3600" smtClean="0"/>
              <a:t>1937 wrote </a:t>
            </a:r>
            <a:r>
              <a:rPr lang="en-US" sz="3600" i="1" smtClean="0"/>
              <a:t>S.J.W. Clark: A Vision of Missions</a:t>
            </a:r>
          </a:p>
          <a:p>
            <a:r>
              <a:rPr lang="en-US" sz="3600" smtClean="0"/>
              <a:t>Learned Swahili and translated and published several Swahili writings into English; all translations were of Muslim texts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45059" name="Rectangle 3"/>
          <p:cNvSpPr>
            <a:spLocks noGrp="1" noChangeArrowheads="1"/>
          </p:cNvSpPr>
          <p:nvPr>
            <p:ph sz="quarter" idx="1"/>
          </p:nvPr>
        </p:nvSpPr>
        <p:spPr>
          <a:xfrm>
            <a:off x="612775" y="1600200"/>
            <a:ext cx="7540625" cy="5029200"/>
          </a:xfrm>
        </p:spPr>
        <p:txBody>
          <a:bodyPr/>
          <a:lstStyle/>
          <a:p>
            <a:pPr>
              <a:lnSpc>
                <a:spcPct val="90000"/>
              </a:lnSpc>
            </a:pPr>
            <a:r>
              <a:rPr lang="en-US" sz="3600" smtClean="0"/>
              <a:t>June 9, 1947 Allen died</a:t>
            </a:r>
          </a:p>
          <a:p>
            <a:pPr>
              <a:lnSpc>
                <a:spcPct val="90000"/>
              </a:lnSpc>
            </a:pPr>
            <a:r>
              <a:rPr lang="en-US" sz="3600" smtClean="0"/>
              <a:t>Gravestone is in Nairobi’s City Park.  Simple stone cross with the inscription:</a:t>
            </a:r>
          </a:p>
          <a:p>
            <a:pPr lvl="1" algn="ctr">
              <a:lnSpc>
                <a:spcPct val="90000"/>
              </a:lnSpc>
              <a:buFont typeface="Wingdings" pitchFamily="2" charset="2"/>
              <a:buNone/>
            </a:pPr>
            <a:endParaRPr lang="en-US" sz="3600" smtClean="0">
              <a:cs typeface="Times New Roman" pitchFamily="18" charset="0"/>
            </a:endParaRPr>
          </a:p>
          <a:p>
            <a:pPr lvl="1" algn="ctr">
              <a:lnSpc>
                <a:spcPct val="90000"/>
              </a:lnSpc>
              <a:buFont typeface="Wingdings" pitchFamily="2" charset="2"/>
              <a:buNone/>
            </a:pPr>
            <a:r>
              <a:rPr lang="en-US" sz="3600" smtClean="0">
                <a:cs typeface="Times New Roman" pitchFamily="18" charset="0"/>
              </a:rPr>
              <a:t>ROLAND ALLEN</a:t>
            </a:r>
          </a:p>
          <a:p>
            <a:pPr lvl="1" algn="ctr">
              <a:lnSpc>
                <a:spcPct val="90000"/>
              </a:lnSpc>
              <a:buFont typeface="Wingdings" pitchFamily="2" charset="2"/>
              <a:buNone/>
            </a:pPr>
            <a:r>
              <a:rPr lang="en-US" sz="3600" smtClean="0">
                <a:cs typeface="Times New Roman" pitchFamily="18" charset="0"/>
              </a:rPr>
              <a:t>Clerk in Holy Orders</a:t>
            </a:r>
          </a:p>
          <a:p>
            <a:pPr lvl="1" algn="ctr">
              <a:lnSpc>
                <a:spcPct val="90000"/>
              </a:lnSpc>
              <a:buFont typeface="Wingdings" pitchFamily="2" charset="2"/>
              <a:buNone/>
            </a:pPr>
            <a:r>
              <a:rPr lang="en-US" sz="3600" smtClean="0">
                <a:cs typeface="Times New Roman" pitchFamily="18" charset="0"/>
              </a:rPr>
              <a:t>1868-1947</a:t>
            </a:r>
          </a:p>
          <a:p>
            <a:pPr lvl="1" algn="ctr">
              <a:lnSpc>
                <a:spcPct val="90000"/>
              </a:lnSpc>
              <a:buFont typeface="Wingdings" pitchFamily="2" charset="2"/>
              <a:buNone/>
            </a:pPr>
            <a:r>
              <a:rPr lang="en-US" sz="3600" smtClean="0">
                <a:cs typeface="Times New Roman" pitchFamily="18" charset="0"/>
              </a:rPr>
              <a:t>I AM the Resurrection and the Life Saith the Lord</a:t>
            </a:r>
            <a:r>
              <a:rPr lang="en-US" sz="3600" smtClean="0"/>
              <a: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subTitle" idx="1"/>
          </p:nvPr>
        </p:nvSpPr>
        <p:spPr>
          <a:xfrm>
            <a:off x="2438400" y="6019800"/>
            <a:ext cx="5638800" cy="762000"/>
          </a:xfrm>
        </p:spPr>
        <p:txBody>
          <a:bodyPr/>
          <a:lstStyle/>
          <a:p>
            <a:r>
              <a:rPr lang="en-US" sz="3200" smtClean="0">
                <a:solidFill>
                  <a:schemeClr val="bg1"/>
                </a:solidFill>
              </a:rPr>
              <a:t>Missiology of Roland Allen</a:t>
            </a:r>
          </a:p>
        </p:txBody>
      </p:sp>
      <p:pic>
        <p:nvPicPr>
          <p:cNvPr id="46083" name="Picture 4" descr="http://mail.sbts.edu/exchange/jdpayne/Inbox/Scans.EML/cover.jpg/C58EA28C-18C0-4a97-9AF2-036E93DDAFB3/cover.jpg?attach=1"/>
          <p:cNvPicPr>
            <a:picLocks noChangeAspect="1" noChangeArrowheads="1"/>
          </p:cNvPicPr>
          <p:nvPr/>
        </p:nvPicPr>
        <p:blipFill>
          <a:blip r:embed="rId2" cstate="print"/>
          <a:srcRect/>
          <a:stretch>
            <a:fillRect/>
          </a:stretch>
        </p:blipFill>
        <p:spPr bwMode="auto">
          <a:xfrm>
            <a:off x="2590800" y="255588"/>
            <a:ext cx="3886200" cy="54594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2775" y="228600"/>
            <a:ext cx="8153400" cy="990600"/>
          </a:xfrm>
        </p:spPr>
        <p:txBody>
          <a:bodyPr/>
          <a:lstStyle/>
          <a:p>
            <a:r>
              <a:rPr lang="en-US" smtClean="0"/>
              <a:t>Missiology	</a:t>
            </a:r>
          </a:p>
        </p:txBody>
      </p:sp>
      <p:sp>
        <p:nvSpPr>
          <p:cNvPr id="47107" name="Rectangle 3"/>
          <p:cNvSpPr>
            <a:spLocks noGrp="1" noChangeArrowheads="1"/>
          </p:cNvSpPr>
          <p:nvPr>
            <p:ph sz="quarter" idx="1"/>
          </p:nvPr>
        </p:nvSpPr>
        <p:spPr>
          <a:xfrm>
            <a:off x="612775" y="1600200"/>
            <a:ext cx="8153400" cy="4495800"/>
          </a:xfrm>
        </p:spPr>
        <p:txBody>
          <a:bodyPr/>
          <a:lstStyle/>
          <a:p>
            <a:r>
              <a:rPr lang="en-US" sz="3600" smtClean="0"/>
              <a:t>Issue of Theology</a:t>
            </a:r>
          </a:p>
          <a:p>
            <a:r>
              <a:rPr lang="en-US" sz="3600" smtClean="0"/>
              <a:t>Issue of Devolution</a:t>
            </a:r>
          </a:p>
          <a:p>
            <a:r>
              <a:rPr lang="en-US" sz="3600" smtClean="0"/>
              <a:t>Role of the Missionary</a:t>
            </a:r>
          </a:p>
          <a:p>
            <a:r>
              <a:rPr lang="en-US" sz="3600" smtClean="0"/>
              <a:t>Concept of Spontaneous Expansion</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12775" y="228600"/>
            <a:ext cx="8153400" cy="990600"/>
          </a:xfrm>
        </p:spPr>
        <p:txBody>
          <a:bodyPr/>
          <a:lstStyle/>
          <a:p>
            <a:r>
              <a:rPr lang="en-US" smtClean="0"/>
              <a:t>The Issue of Theology</a:t>
            </a:r>
          </a:p>
        </p:txBody>
      </p:sp>
      <p:sp>
        <p:nvSpPr>
          <p:cNvPr id="48131" name="Rectangle 3"/>
          <p:cNvSpPr>
            <a:spLocks noGrp="1" noChangeArrowheads="1"/>
          </p:cNvSpPr>
          <p:nvPr>
            <p:ph sz="quarter" idx="1"/>
          </p:nvPr>
        </p:nvSpPr>
        <p:spPr>
          <a:xfrm>
            <a:off x="612775" y="1600200"/>
            <a:ext cx="8153400" cy="4495800"/>
          </a:xfrm>
        </p:spPr>
        <p:txBody>
          <a:bodyPr/>
          <a:lstStyle/>
          <a:p>
            <a:r>
              <a:rPr lang="en-US" sz="3600" smtClean="0"/>
              <a:t>His methods become meaningless when separated from his theology</a:t>
            </a:r>
          </a:p>
          <a:p>
            <a:r>
              <a:rPr lang="en-US" sz="3600" smtClean="0"/>
              <a:t>Apostolic Church learned from Jesus’ examples</a:t>
            </a:r>
          </a:p>
          <a:p>
            <a:r>
              <a:rPr lang="en-US" sz="3600" smtClean="0"/>
              <a:t>Two vital areas: ecclesiology and pneumatology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sz="quarter" idx="4294967295"/>
          </p:nvPr>
        </p:nvSpPr>
        <p:spPr>
          <a:xfrm>
            <a:off x="0" y="685800"/>
            <a:ext cx="8915400" cy="6019800"/>
          </a:xfrm>
        </p:spPr>
        <p:txBody>
          <a:bodyPr>
            <a:normAutofit fontScale="92500" lnSpcReduction="20000"/>
          </a:bodyPr>
          <a:lstStyle/>
          <a:p>
            <a:pPr marL="320040" indent="-320040" fontAlgn="auto">
              <a:spcAft>
                <a:spcPts val="0"/>
              </a:spcAft>
              <a:buFont typeface="Wingdings" pitchFamily="2" charset="2"/>
              <a:buNone/>
              <a:defRPr/>
            </a:pPr>
            <a:r>
              <a:rPr lang="en-US" sz="2800" dirty="0" smtClean="0"/>
              <a:t>	“</a:t>
            </a:r>
            <a:r>
              <a:rPr lang="en-US" sz="2800" dirty="0"/>
              <a:t>Roland Allen was, in his time, a lonely prophet. His ideas seemed to most of his contemporaries eccentric and unrealistic. I retain vivid memories of my own reading of Allen’s work, when I was beginning missionary service in India. I fought against his ideas—but it was a losing battle. His writing had a kind of bulldog grip, and you could not shake them off. Today many of the things for which he argued are generally accepted: that ordination to the priesthood is not identical with induction into a salaried profession; that Christian disunity is a scandal and an absurdity; that the Eucharist is the essential centre of the life of the Church; and (of course) that the churches of the former ‘mission fields’ ought to be entirely free of dependence on missionary agencies which officiated at their birth. These ideas, radical when Allen canvassed them, are now commonplace. Do we still have anything to learn from this pioneer and prophet? I think so.”</a:t>
            </a:r>
            <a:br>
              <a:rPr lang="en-US" sz="2800" dirty="0"/>
            </a:br>
            <a:r>
              <a:rPr lang="en-US" sz="2800" dirty="0"/>
              <a:t>-- </a:t>
            </a:r>
            <a:r>
              <a:rPr lang="en-US" sz="2800" dirty="0" err="1"/>
              <a:t>Lesslie</a:t>
            </a:r>
            <a:r>
              <a:rPr lang="en-US" sz="2800" dirty="0"/>
              <a:t> </a:t>
            </a:r>
            <a:r>
              <a:rPr lang="en-US" sz="2800" dirty="0" err="1"/>
              <a:t>Newbigin</a:t>
            </a:r>
            <a:r>
              <a:rPr lang="en-US" sz="2800" dirty="0"/>
              <a:t>, Foreword, in </a:t>
            </a:r>
            <a:r>
              <a:rPr lang="en-US" sz="2800" i="1" dirty="0"/>
              <a:t>Roland Allen: Pioneer, Priest, and Prophet, </a:t>
            </a:r>
            <a:r>
              <a:rPr lang="en-US" sz="2800" dirty="0"/>
              <a:t>by Hubert J. B. Allen, xiii.</a:t>
            </a:r>
          </a:p>
          <a:p>
            <a:pPr marL="320040" indent="-320040" fontAlgn="auto">
              <a:spcAft>
                <a:spcPts val="0"/>
              </a:spcAft>
              <a:buFont typeface="Wingdings" pitchFamily="2" charset="2"/>
              <a:buNone/>
              <a:defRPr/>
            </a:pPr>
            <a:endParaRPr 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2775" y="228600"/>
            <a:ext cx="8153400" cy="990600"/>
          </a:xfrm>
        </p:spPr>
        <p:txBody>
          <a:bodyPr/>
          <a:lstStyle/>
          <a:p>
            <a:r>
              <a:rPr lang="en-US" smtClean="0"/>
              <a:t>Two Vital Areas</a:t>
            </a:r>
          </a:p>
        </p:txBody>
      </p:sp>
      <p:sp>
        <p:nvSpPr>
          <p:cNvPr id="49155" name="Rectangle 3"/>
          <p:cNvSpPr>
            <a:spLocks noGrp="1" noChangeArrowheads="1"/>
          </p:cNvSpPr>
          <p:nvPr>
            <p:ph sz="quarter" idx="1"/>
          </p:nvPr>
        </p:nvSpPr>
        <p:spPr>
          <a:xfrm>
            <a:off x="685800" y="1981200"/>
            <a:ext cx="7772400" cy="1752600"/>
          </a:xfrm>
        </p:spPr>
        <p:txBody>
          <a:bodyPr/>
          <a:lstStyle/>
          <a:p>
            <a:r>
              <a:rPr lang="en-US" sz="3600" smtClean="0"/>
              <a:t>Ecclesiology</a:t>
            </a:r>
          </a:p>
          <a:p>
            <a:pPr lvl="1"/>
            <a:r>
              <a:rPr lang="en-US" sz="3600" smtClean="0"/>
              <a:t>Eucharist </a:t>
            </a:r>
          </a:p>
          <a:p>
            <a:pPr lvl="1"/>
            <a:r>
              <a:rPr lang="en-US" sz="3600" smtClean="0"/>
              <a:t>Indigenous Churches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12775" y="228600"/>
            <a:ext cx="8153400" cy="990600"/>
          </a:xfrm>
        </p:spPr>
        <p:txBody>
          <a:bodyPr/>
          <a:lstStyle/>
          <a:p>
            <a:r>
              <a:rPr lang="en-US" smtClean="0"/>
              <a:t>Two Vital Areas</a:t>
            </a:r>
          </a:p>
        </p:txBody>
      </p:sp>
      <p:sp>
        <p:nvSpPr>
          <p:cNvPr id="50179" name="Rectangle 3"/>
          <p:cNvSpPr>
            <a:spLocks noGrp="1" noChangeArrowheads="1"/>
          </p:cNvSpPr>
          <p:nvPr>
            <p:ph sz="quarter" idx="1"/>
          </p:nvPr>
        </p:nvSpPr>
        <p:spPr>
          <a:xfrm>
            <a:off x="612775" y="1600200"/>
            <a:ext cx="8153400" cy="4495800"/>
          </a:xfrm>
        </p:spPr>
        <p:txBody>
          <a:bodyPr/>
          <a:lstStyle/>
          <a:p>
            <a:r>
              <a:rPr lang="en-US" sz="3600" smtClean="0"/>
              <a:t>Pneumatology</a:t>
            </a:r>
          </a:p>
          <a:p>
            <a:pPr lvl="1"/>
            <a:r>
              <a:rPr lang="en-US" sz="3600" smtClean="0"/>
              <a:t>Baptism of Holy Spirit</a:t>
            </a:r>
          </a:p>
          <a:p>
            <a:pPr lvl="1"/>
            <a:r>
              <a:rPr lang="en-US" sz="3600" smtClean="0"/>
              <a:t>Missionary Faith</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12775" y="228600"/>
            <a:ext cx="8153400" cy="990600"/>
          </a:xfrm>
        </p:spPr>
        <p:txBody>
          <a:bodyPr/>
          <a:lstStyle/>
          <a:p>
            <a:r>
              <a:rPr lang="en-US" smtClean="0"/>
              <a:t>Issue of Devolution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sz="quarter" idx="4294967295"/>
          </p:nvPr>
        </p:nvSpPr>
        <p:spPr>
          <a:xfrm>
            <a:off x="685800" y="914400"/>
            <a:ext cx="7772400" cy="5715000"/>
          </a:xfrm>
        </p:spPr>
        <p:txBody>
          <a:bodyPr/>
          <a:lstStyle/>
          <a:p>
            <a:pPr>
              <a:lnSpc>
                <a:spcPct val="90000"/>
              </a:lnSpc>
              <a:buFont typeface="Wingdings" pitchFamily="2" charset="2"/>
              <a:buNone/>
            </a:pPr>
            <a:r>
              <a:rPr lang="en-US" sz="2800" smtClean="0">
                <a:cs typeface="Times New Roman" pitchFamily="18" charset="0"/>
              </a:rPr>
              <a:t>	St. Paul, for instance, established a Church when he organized converts with their own proper officers, but he did not organize a Church and then later, and piece by piece, devolve an authority which at first the Church did not possess.  He devolved all necessary power and authority upon the Church when he established it. . . . When St. Paul had once established a Church there was nothing left to devolve.  We read nowhere of his going back to a Church and adding to its powers by devolving upon it some responsibility or authority which he had before kept in his own hands.   </a:t>
            </a:r>
            <a:r>
              <a:rPr lang="en-US" sz="2800" smtClean="0"/>
              <a:t/>
            </a:r>
            <a:br>
              <a:rPr lang="en-US" sz="2800" smtClean="0"/>
            </a:br>
            <a:r>
              <a:rPr lang="en-US" sz="2000" smtClean="0">
                <a:cs typeface="Times New Roman" pitchFamily="18" charset="0"/>
              </a:rPr>
              <a:t>Roland Allen, "Devolution: The Question of the Hour," </a:t>
            </a:r>
            <a:r>
              <a:rPr lang="en-US" sz="2000" i="1" smtClean="0">
                <a:cs typeface="Times New Roman" pitchFamily="18" charset="0"/>
              </a:rPr>
              <a:t>World Dominion</a:t>
            </a:r>
            <a:r>
              <a:rPr lang="en-US" sz="2000" smtClean="0">
                <a:cs typeface="Times New Roman" pitchFamily="18" charset="0"/>
              </a:rPr>
              <a:t> 5 (1927): 278.</a:t>
            </a:r>
          </a:p>
          <a:p>
            <a:pPr>
              <a:lnSpc>
                <a:spcPct val="90000"/>
              </a:lnSpc>
              <a:buFont typeface="Wingdings" pitchFamily="2" charset="2"/>
              <a:buNone/>
            </a:pPr>
            <a:endParaRPr lang="en-US" sz="280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sz="quarter" idx="4294967295"/>
          </p:nvPr>
        </p:nvSpPr>
        <p:spPr>
          <a:xfrm>
            <a:off x="381000" y="533400"/>
            <a:ext cx="8458200" cy="5867400"/>
          </a:xfrm>
        </p:spPr>
        <p:txBody>
          <a:bodyPr>
            <a:normAutofit fontScale="92500"/>
          </a:bodyPr>
          <a:lstStyle/>
          <a:p>
            <a:pPr marL="320040" indent="-320040" fontAlgn="auto">
              <a:lnSpc>
                <a:spcPct val="90000"/>
              </a:lnSpc>
              <a:spcAft>
                <a:spcPts val="0"/>
              </a:spcAft>
              <a:buFont typeface="Wingdings" pitchFamily="2" charset="2"/>
              <a:buNone/>
              <a:defRPr/>
            </a:pPr>
            <a:r>
              <a:rPr lang="en-US" sz="3000" dirty="0">
                <a:cs typeface="Times New Roman" pitchFamily="18" charset="0"/>
              </a:rPr>
              <a:t>	In the New Testament the idea of a Church is simple.  It is an organized body of Christians in a place with its officers.  The Christians with their officers are the Church in the place, and they are addressed as such.  That is simple and intelligible.  That Church is the visible Body of Christ in the place, and it has all the rights and privileges and duties of the Body of Christ.  Above it is the Universal Church, composed of all the Churches in the world, and of all the redeemed in heaven and on earth.  The Apostolic idea of the Church is wonderfully intelligible to men everywhere. . . . The Apostolic system is so simple, that it can be apprehended by men in every stage of education, and civilization.</a:t>
            </a:r>
            <a:r>
              <a:rPr lang="en-US" sz="3000" dirty="0"/>
              <a:t> </a:t>
            </a:r>
            <a:br>
              <a:rPr lang="en-US" sz="3000" dirty="0"/>
            </a:br>
            <a:r>
              <a:rPr lang="en-US" sz="3000" dirty="0"/>
              <a:t> </a:t>
            </a:r>
            <a:r>
              <a:rPr lang="en-US" sz="3000" dirty="0">
                <a:cs typeface="Times New Roman" pitchFamily="18" charset="0"/>
              </a:rPr>
              <a:t>Roland Allen, "Devolution: The Question of the Hour," </a:t>
            </a:r>
            <a:r>
              <a:rPr lang="en-US" sz="3000" i="1" dirty="0">
                <a:cs typeface="Times New Roman" pitchFamily="18" charset="0"/>
              </a:rPr>
              <a:t>World Dominion</a:t>
            </a:r>
            <a:r>
              <a:rPr lang="en-US" sz="3000" dirty="0">
                <a:cs typeface="Times New Roman" pitchFamily="18" charset="0"/>
              </a:rPr>
              <a:t> 5 (1927): 283-84.</a:t>
            </a:r>
          </a:p>
          <a:p>
            <a:pPr marL="320040" indent="-320040" fontAlgn="auto">
              <a:lnSpc>
                <a:spcPct val="90000"/>
              </a:lnSpc>
              <a:spcAft>
                <a:spcPts val="0"/>
              </a:spcAft>
              <a:buFont typeface="Wingdings" pitchFamily="2" charset="2"/>
              <a:buNone/>
              <a:defRPr/>
            </a:pPr>
            <a:endParaRPr lang="en-US" sz="28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612775" y="228600"/>
            <a:ext cx="8153400" cy="990600"/>
          </a:xfrm>
        </p:spPr>
        <p:txBody>
          <a:bodyPr/>
          <a:lstStyle/>
          <a:p>
            <a:r>
              <a:rPr lang="en-US" smtClean="0"/>
              <a:t>The Role of the Missionary	</a:t>
            </a:r>
          </a:p>
        </p:txBody>
      </p:sp>
      <p:sp>
        <p:nvSpPr>
          <p:cNvPr id="54275" name="Rectangle 3"/>
          <p:cNvSpPr>
            <a:spLocks noGrp="1" noChangeArrowheads="1"/>
          </p:cNvSpPr>
          <p:nvPr>
            <p:ph sz="quarter" idx="1"/>
          </p:nvPr>
        </p:nvSpPr>
        <p:spPr>
          <a:xfrm>
            <a:off x="612775" y="1600200"/>
            <a:ext cx="8153400" cy="4495800"/>
          </a:xfrm>
        </p:spPr>
        <p:txBody>
          <a:bodyPr/>
          <a:lstStyle/>
          <a:p>
            <a:r>
              <a:rPr lang="en-US" sz="3600" smtClean="0"/>
              <a:t>Priority on Evangelism</a:t>
            </a:r>
          </a:p>
          <a:p>
            <a:r>
              <a:rPr lang="en-US" sz="3600" smtClean="0"/>
              <a:t>Practice an Apostolic Approach</a:t>
            </a:r>
          </a:p>
          <a:p>
            <a:r>
              <a:rPr lang="en-US" sz="3600" smtClean="0"/>
              <a:t>Maintain the Ministration of the Spirit</a:t>
            </a:r>
          </a:p>
          <a:p>
            <a:r>
              <a:rPr lang="en-US" sz="3600" smtClean="0"/>
              <a:t>Manifest Missionary Faith</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298" name="Group 2"/>
          <p:cNvGrpSpPr>
            <a:grpSpLocks/>
          </p:cNvGrpSpPr>
          <p:nvPr/>
        </p:nvGrpSpPr>
        <p:grpSpPr bwMode="auto">
          <a:xfrm>
            <a:off x="1295400" y="1066800"/>
            <a:ext cx="6400800" cy="4733925"/>
            <a:chOff x="3600" y="7149"/>
            <a:chExt cx="5565" cy="3651"/>
          </a:xfrm>
        </p:grpSpPr>
        <p:grpSp>
          <p:nvGrpSpPr>
            <p:cNvPr id="55299" name="Group 3"/>
            <p:cNvGrpSpPr>
              <a:grpSpLocks/>
            </p:cNvGrpSpPr>
            <p:nvPr/>
          </p:nvGrpSpPr>
          <p:grpSpPr bwMode="auto">
            <a:xfrm>
              <a:off x="3600" y="7149"/>
              <a:ext cx="5565" cy="3651"/>
              <a:chOff x="3600" y="6997"/>
              <a:chExt cx="5565" cy="3651"/>
            </a:xfrm>
          </p:grpSpPr>
          <p:sp>
            <p:nvSpPr>
              <p:cNvPr id="55303" name="AutoShape 4"/>
              <p:cNvSpPr>
                <a:spLocks noChangeArrowheads="1"/>
              </p:cNvSpPr>
              <p:nvPr/>
            </p:nvSpPr>
            <p:spPr bwMode="auto">
              <a:xfrm rot="16720952" flipV="1">
                <a:off x="5300" y="6782"/>
                <a:ext cx="3456" cy="4275"/>
              </a:xfrm>
              <a:custGeom>
                <a:avLst/>
                <a:gdLst>
                  <a:gd name="T0" fmla="*/ 44 w 21600"/>
                  <a:gd name="T1" fmla="*/ 0 h 21600"/>
                  <a:gd name="T2" fmla="*/ 6 w 21600"/>
                  <a:gd name="T3" fmla="*/ 81 h 21600"/>
                  <a:gd name="T4" fmla="*/ 44 w 21600"/>
                  <a:gd name="T5" fmla="*/ 21 h 21600"/>
                  <a:gd name="T6" fmla="*/ 100 w 21600"/>
                  <a:gd name="T7" fmla="*/ 78 h 21600"/>
                  <a:gd name="T8" fmla="*/ 84 w 21600"/>
                  <a:gd name="T9" fmla="*/ 111 h 21600"/>
                  <a:gd name="T10" fmla="*/ 66 w 21600"/>
                  <a:gd name="T11" fmla="*/ 82 h 21600"/>
                  <a:gd name="T12" fmla="*/ 0 60000 65536"/>
                  <a:gd name="T13" fmla="*/ 0 60000 65536"/>
                  <a:gd name="T14" fmla="*/ 0 60000 65536"/>
                  <a:gd name="T15" fmla="*/ 0 60000 65536"/>
                  <a:gd name="T16" fmla="*/ 0 60000 65536"/>
                  <a:gd name="T17" fmla="*/ 0 60000 65536"/>
                  <a:gd name="T18" fmla="*/ 3163 w 21600"/>
                  <a:gd name="T19" fmla="*/ 3163 h 21600"/>
                  <a:gd name="T20" fmla="*/ 18438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42" y="10375"/>
                    </a:moveTo>
                    <a:cubicBezTo>
                      <a:pt x="18616" y="6098"/>
                      <a:pt x="15082" y="2746"/>
                      <a:pt x="10800" y="2746"/>
                    </a:cubicBezTo>
                    <a:cubicBezTo>
                      <a:pt x="6478" y="2745"/>
                      <a:pt x="2927" y="6156"/>
                      <a:pt x="2752" y="10474"/>
                    </a:cubicBezTo>
                    <a:lnTo>
                      <a:pt x="8" y="10363"/>
                    </a:lnTo>
                    <a:cubicBezTo>
                      <a:pt x="243" y="4573"/>
                      <a:pt x="5005" y="-1"/>
                      <a:pt x="10800" y="0"/>
                    </a:cubicBezTo>
                    <a:cubicBezTo>
                      <a:pt x="16543" y="0"/>
                      <a:pt x="21281" y="4494"/>
                      <a:pt x="21584" y="10230"/>
                    </a:cubicBezTo>
                    <a:lnTo>
                      <a:pt x="24281" y="10087"/>
                    </a:lnTo>
                    <a:lnTo>
                      <a:pt x="20428" y="14369"/>
                    </a:lnTo>
                    <a:lnTo>
                      <a:pt x="16146" y="10517"/>
                    </a:lnTo>
                    <a:lnTo>
                      <a:pt x="18842" y="10375"/>
                    </a:lnTo>
                    <a:close/>
                  </a:path>
                </a:pathLst>
              </a:custGeom>
              <a:solidFill>
                <a:srgbClr val="00CCFF"/>
              </a:solidFill>
              <a:ln w="3175">
                <a:noFill/>
                <a:prstDash val="lgDash"/>
                <a:miter lim="800000"/>
                <a:headEnd/>
                <a:tailEnd/>
              </a:ln>
            </p:spPr>
            <p:txBody>
              <a:bodyPr/>
              <a:lstStyle/>
              <a:p>
                <a:endParaRPr lang="en-US"/>
              </a:p>
            </p:txBody>
          </p:sp>
          <p:sp>
            <p:nvSpPr>
              <p:cNvPr id="55304" name="AutoShape 5"/>
              <p:cNvSpPr>
                <a:spLocks noChangeArrowheads="1"/>
              </p:cNvSpPr>
              <p:nvPr/>
            </p:nvSpPr>
            <p:spPr bwMode="auto">
              <a:xfrm rot="5990815" flipV="1">
                <a:off x="3708" y="6889"/>
                <a:ext cx="3525" cy="3742"/>
              </a:xfrm>
              <a:custGeom>
                <a:avLst/>
                <a:gdLst>
                  <a:gd name="T0" fmla="*/ 46 w 21600"/>
                  <a:gd name="T1" fmla="*/ 0 h 21600"/>
                  <a:gd name="T2" fmla="*/ 6 w 21600"/>
                  <a:gd name="T3" fmla="*/ 56 h 21600"/>
                  <a:gd name="T4" fmla="*/ 46 w 21600"/>
                  <a:gd name="T5" fmla="*/ 14 h 21600"/>
                  <a:gd name="T6" fmla="*/ 106 w 21600"/>
                  <a:gd name="T7" fmla="*/ 52 h 21600"/>
                  <a:gd name="T8" fmla="*/ 89 w 21600"/>
                  <a:gd name="T9" fmla="*/ 75 h 21600"/>
                  <a:gd name="T10" fmla="*/ 70 w 21600"/>
                  <a:gd name="T11" fmla="*/ 55 h 21600"/>
                  <a:gd name="T12" fmla="*/ 0 60000 65536"/>
                  <a:gd name="T13" fmla="*/ 0 60000 65536"/>
                  <a:gd name="T14" fmla="*/ 0 60000 65536"/>
                  <a:gd name="T15" fmla="*/ 0 60000 65536"/>
                  <a:gd name="T16" fmla="*/ 0 60000 65536"/>
                  <a:gd name="T17" fmla="*/ 0 60000 65536"/>
                  <a:gd name="T18" fmla="*/ 3162 w 21600"/>
                  <a:gd name="T19" fmla="*/ 3163 h 21600"/>
                  <a:gd name="T20" fmla="*/ 18438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42" y="10375"/>
                    </a:moveTo>
                    <a:cubicBezTo>
                      <a:pt x="18616" y="6098"/>
                      <a:pt x="15082" y="2746"/>
                      <a:pt x="10800" y="2746"/>
                    </a:cubicBezTo>
                    <a:cubicBezTo>
                      <a:pt x="6360" y="2745"/>
                      <a:pt x="2757" y="6339"/>
                      <a:pt x="2746" y="10779"/>
                    </a:cubicBezTo>
                    <a:lnTo>
                      <a:pt x="0" y="10771"/>
                    </a:lnTo>
                    <a:cubicBezTo>
                      <a:pt x="15" y="4818"/>
                      <a:pt x="4846" y="-1"/>
                      <a:pt x="10800" y="0"/>
                    </a:cubicBezTo>
                    <a:cubicBezTo>
                      <a:pt x="16543" y="0"/>
                      <a:pt x="21281" y="4494"/>
                      <a:pt x="21584" y="10230"/>
                    </a:cubicBezTo>
                    <a:lnTo>
                      <a:pt x="24281" y="10087"/>
                    </a:lnTo>
                    <a:lnTo>
                      <a:pt x="20428" y="14369"/>
                    </a:lnTo>
                    <a:lnTo>
                      <a:pt x="16146" y="10517"/>
                    </a:lnTo>
                    <a:lnTo>
                      <a:pt x="18842" y="10375"/>
                    </a:lnTo>
                    <a:close/>
                  </a:path>
                </a:pathLst>
              </a:custGeom>
              <a:solidFill>
                <a:srgbClr val="00CCFF"/>
              </a:solidFill>
              <a:ln w="3175">
                <a:noFill/>
                <a:prstDash val="lgDash"/>
                <a:miter lim="800000"/>
                <a:headEnd/>
                <a:tailEnd/>
              </a:ln>
            </p:spPr>
            <p:txBody>
              <a:bodyPr/>
              <a:lstStyle/>
              <a:p>
                <a:endParaRPr lang="en-US"/>
              </a:p>
            </p:txBody>
          </p:sp>
          <p:sp>
            <p:nvSpPr>
              <p:cNvPr id="55305" name="AutoShape 6"/>
              <p:cNvSpPr>
                <a:spLocks noChangeArrowheads="1"/>
              </p:cNvSpPr>
              <p:nvPr/>
            </p:nvSpPr>
            <p:spPr bwMode="auto">
              <a:xfrm>
                <a:off x="4752" y="8560"/>
                <a:ext cx="1320" cy="1152"/>
              </a:xfrm>
              <a:prstGeom prst="wave">
                <a:avLst>
                  <a:gd name="adj1" fmla="val 13005"/>
                  <a:gd name="adj2" fmla="val 0"/>
                </a:avLst>
              </a:prstGeom>
              <a:solidFill>
                <a:srgbClr val="CCFFCC"/>
              </a:solidFill>
              <a:ln w="3175" cap="rnd">
                <a:solidFill>
                  <a:srgbClr val="000000"/>
                </a:solidFill>
                <a:prstDash val="sysDot"/>
                <a:round/>
                <a:headEnd/>
                <a:tailEnd/>
              </a:ln>
            </p:spPr>
            <p:txBody>
              <a:bodyPr/>
              <a:lstStyle/>
              <a:p>
                <a:pPr algn="ctr" eaLnBrk="0" hangingPunct="0"/>
                <a:r>
                  <a:rPr lang="en-US" sz="1800" b="1"/>
                  <a:t>Priority of  Evangelism</a:t>
                </a:r>
              </a:p>
            </p:txBody>
          </p:sp>
          <p:sp>
            <p:nvSpPr>
              <p:cNvPr id="55306" name="AutoShape 7"/>
              <p:cNvSpPr>
                <a:spLocks noChangeArrowheads="1"/>
              </p:cNvSpPr>
              <p:nvPr/>
            </p:nvSpPr>
            <p:spPr bwMode="auto">
              <a:xfrm>
                <a:off x="5472" y="7552"/>
                <a:ext cx="1320" cy="1152"/>
              </a:xfrm>
              <a:prstGeom prst="wave">
                <a:avLst>
                  <a:gd name="adj1" fmla="val 13005"/>
                  <a:gd name="adj2" fmla="val 0"/>
                </a:avLst>
              </a:prstGeom>
              <a:solidFill>
                <a:srgbClr val="CCFFCC"/>
              </a:solidFill>
              <a:ln w="3175" cap="rnd">
                <a:solidFill>
                  <a:srgbClr val="000000"/>
                </a:solidFill>
                <a:prstDash val="sysDot"/>
                <a:round/>
                <a:headEnd/>
                <a:tailEnd/>
              </a:ln>
            </p:spPr>
            <p:txBody>
              <a:bodyPr/>
              <a:lstStyle/>
              <a:p>
                <a:pPr algn="ctr" eaLnBrk="0" hangingPunct="0"/>
                <a:r>
                  <a:rPr lang="en-US" sz="1800" b="1"/>
                  <a:t>Apostolic Approach</a:t>
                </a:r>
              </a:p>
            </p:txBody>
          </p:sp>
          <p:sp>
            <p:nvSpPr>
              <p:cNvPr id="55307" name="AutoShape 8"/>
              <p:cNvSpPr>
                <a:spLocks noChangeArrowheads="1"/>
              </p:cNvSpPr>
              <p:nvPr/>
            </p:nvSpPr>
            <p:spPr bwMode="auto">
              <a:xfrm>
                <a:off x="6624" y="8704"/>
                <a:ext cx="1320" cy="1152"/>
              </a:xfrm>
              <a:prstGeom prst="wave">
                <a:avLst>
                  <a:gd name="adj1" fmla="val 13005"/>
                  <a:gd name="adj2" fmla="val 0"/>
                </a:avLst>
              </a:prstGeom>
              <a:solidFill>
                <a:srgbClr val="CCFFCC"/>
              </a:solidFill>
              <a:ln w="3175" cap="rnd">
                <a:solidFill>
                  <a:srgbClr val="000000"/>
                </a:solidFill>
                <a:prstDash val="sysDot"/>
                <a:round/>
                <a:headEnd/>
                <a:tailEnd/>
              </a:ln>
            </p:spPr>
            <p:txBody>
              <a:bodyPr/>
              <a:lstStyle/>
              <a:p>
                <a:pPr algn="ctr" eaLnBrk="0" hangingPunct="0"/>
                <a:r>
                  <a:rPr lang="en-US" sz="1800" b="1"/>
                  <a:t>Ministration of the Spirit</a:t>
                </a:r>
              </a:p>
            </p:txBody>
          </p:sp>
        </p:grpSp>
        <p:grpSp>
          <p:nvGrpSpPr>
            <p:cNvPr id="55300" name="Group 9"/>
            <p:cNvGrpSpPr>
              <a:grpSpLocks/>
            </p:cNvGrpSpPr>
            <p:nvPr/>
          </p:nvGrpSpPr>
          <p:grpSpPr bwMode="auto">
            <a:xfrm>
              <a:off x="3744" y="8222"/>
              <a:ext cx="5184" cy="1296"/>
              <a:chOff x="3744" y="8176"/>
              <a:chExt cx="5184" cy="1296"/>
            </a:xfrm>
          </p:grpSpPr>
          <p:sp>
            <p:nvSpPr>
              <p:cNvPr id="55301" name="WordArt 10"/>
              <p:cNvSpPr>
                <a:spLocks noChangeArrowheads="1" noChangeShapeType="1" noTextEdit="1"/>
              </p:cNvSpPr>
              <p:nvPr/>
            </p:nvSpPr>
            <p:spPr bwMode="auto">
              <a:xfrm rot="5400000">
                <a:off x="3312" y="8608"/>
                <a:ext cx="1152" cy="288"/>
              </a:xfrm>
              <a:prstGeom prst="rect">
                <a:avLst/>
              </a:prstGeom>
            </p:spPr>
            <p:txBody>
              <a:bodyPr vert="wordArtVert" wrap="none" fromWordArt="1">
                <a:prstTxWarp prst="textPlain">
                  <a:avLst>
                    <a:gd name="adj" fmla="val 50000"/>
                  </a:avLst>
                </a:prstTxWarp>
              </a:bodyPr>
              <a:lstStyle/>
              <a:p>
                <a:pPr algn="ctr" fontAlgn="auto"/>
                <a:r>
                  <a:rPr lang="en-US" b="1" kern="10">
                    <a:ln w="9525">
                      <a:solidFill>
                        <a:srgbClr val="000000"/>
                      </a:solidFill>
                      <a:round/>
                      <a:headEnd/>
                      <a:tailEnd/>
                    </a:ln>
                    <a:solidFill>
                      <a:srgbClr val="000000"/>
                    </a:solidFill>
                    <a:latin typeface="Arial MT Condensed Light"/>
                  </a:rPr>
                  <a:t>FAITH</a:t>
                </a:r>
              </a:p>
            </p:txBody>
          </p:sp>
          <p:sp>
            <p:nvSpPr>
              <p:cNvPr id="55302" name="WordArt 11"/>
              <p:cNvSpPr>
                <a:spLocks noChangeArrowheads="1" noChangeShapeType="1" noTextEdit="1"/>
              </p:cNvSpPr>
              <p:nvPr/>
            </p:nvSpPr>
            <p:spPr bwMode="auto">
              <a:xfrm rot="5400000">
                <a:off x="8208" y="8752"/>
                <a:ext cx="1152" cy="288"/>
              </a:xfrm>
              <a:prstGeom prst="rect">
                <a:avLst/>
              </a:prstGeom>
            </p:spPr>
            <p:txBody>
              <a:bodyPr vert="wordArtVert" wrap="none" fromWordArt="1">
                <a:prstTxWarp prst="textPlain">
                  <a:avLst>
                    <a:gd name="adj" fmla="val 50000"/>
                  </a:avLst>
                </a:prstTxWarp>
              </a:bodyPr>
              <a:lstStyle/>
              <a:p>
                <a:pPr algn="ctr" fontAlgn="auto"/>
                <a:r>
                  <a:rPr lang="en-US" b="1" kern="10">
                    <a:ln w="9525">
                      <a:solidFill>
                        <a:srgbClr val="000000"/>
                      </a:solidFill>
                      <a:round/>
                      <a:headEnd/>
                      <a:tailEnd/>
                    </a:ln>
                    <a:solidFill>
                      <a:srgbClr val="000000"/>
                    </a:solidFill>
                    <a:latin typeface="Arial MT Condensed Light"/>
                  </a:rPr>
                  <a:t>FAITH</a:t>
                </a:r>
              </a:p>
            </p:txBody>
          </p:sp>
        </p:gr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12775" y="228600"/>
            <a:ext cx="8153400" cy="990600"/>
          </a:xfrm>
        </p:spPr>
        <p:txBody>
          <a:bodyPr/>
          <a:lstStyle/>
          <a:p>
            <a:r>
              <a:rPr lang="en-US" smtClean="0"/>
              <a:t>Priority on Evangelism</a:t>
            </a:r>
          </a:p>
        </p:txBody>
      </p:sp>
      <p:sp>
        <p:nvSpPr>
          <p:cNvPr id="56323" name="Rectangle 3"/>
          <p:cNvSpPr>
            <a:spLocks noGrp="1" noChangeArrowheads="1"/>
          </p:cNvSpPr>
          <p:nvPr>
            <p:ph sz="quarter" idx="1"/>
          </p:nvPr>
        </p:nvSpPr>
        <p:spPr>
          <a:xfrm>
            <a:off x="612775" y="1600200"/>
            <a:ext cx="8153400" cy="4495800"/>
          </a:xfrm>
        </p:spPr>
        <p:txBody>
          <a:bodyPr/>
          <a:lstStyle/>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sz="quarter" idx="4294967295"/>
          </p:nvPr>
        </p:nvSpPr>
        <p:spPr>
          <a:xfrm>
            <a:off x="304800" y="457200"/>
            <a:ext cx="8686800" cy="6096000"/>
          </a:xfrm>
        </p:spPr>
        <p:txBody>
          <a:bodyPr/>
          <a:lstStyle/>
          <a:p>
            <a:pPr>
              <a:lnSpc>
                <a:spcPct val="90000"/>
              </a:lnSpc>
              <a:buFont typeface="Wingdings" pitchFamily="2" charset="2"/>
              <a:buNone/>
            </a:pPr>
            <a:r>
              <a:rPr lang="en-US" sz="2800" smtClean="0">
                <a:cs typeface="Times New Roman" pitchFamily="18" charset="0"/>
              </a:rPr>
              <a:t>	Of the reasons for supporting evangelistic missions I need not speak at length.  I believe that they are in themselves supreme, and that without them no educational or medical missions would ever have come into existence. . . . Christ, the beginning, the end; the need for Christ; the hope in Christ; the desire for His glory; the conviction of His sovereignty; the impulse of His Spirit--these are some of the reasons for evangelistic missions, and, however we may express them, they are, as I said, in their nature supreme.</a:t>
            </a:r>
            <a:r>
              <a:rPr lang="en-US" sz="2800" smtClean="0"/>
              <a:t> </a:t>
            </a:r>
          </a:p>
          <a:p>
            <a:pPr>
              <a:lnSpc>
                <a:spcPct val="90000"/>
              </a:lnSpc>
              <a:buFont typeface="Wingdings" pitchFamily="2" charset="2"/>
              <a:buNone/>
            </a:pPr>
            <a:r>
              <a:rPr lang="en-US" sz="2800" smtClean="0"/>
              <a:t/>
            </a:r>
            <a:br>
              <a:rPr lang="en-US" sz="2800" smtClean="0"/>
            </a:br>
            <a:r>
              <a:rPr lang="en-US" sz="2800" smtClean="0"/>
              <a:t>-</a:t>
            </a:r>
            <a:r>
              <a:rPr lang="en-US" sz="2800" smtClean="0">
                <a:cs typeface="Times New Roman" pitchFamily="18" charset="0"/>
              </a:rPr>
              <a:t>Roland Allen, "The Relation Between Medical, Educational and Evangelistic Work in Foreign Missions," </a:t>
            </a:r>
            <a:r>
              <a:rPr lang="en-US" sz="2800" i="1" smtClean="0">
                <a:cs typeface="Times New Roman" pitchFamily="18" charset="0"/>
              </a:rPr>
              <a:t>Church Missionary </a:t>
            </a:r>
            <a:r>
              <a:rPr lang="en-US" sz="2800" smtClean="0">
                <a:cs typeface="Times New Roman" pitchFamily="18" charset="0"/>
              </a:rPr>
              <a:t>Society (March 1920): 57.</a:t>
            </a:r>
          </a:p>
          <a:p>
            <a:pPr>
              <a:lnSpc>
                <a:spcPct val="90000"/>
              </a:lnSpc>
            </a:pPr>
            <a:endParaRPr lang="en-US" sz="280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12775" y="228600"/>
            <a:ext cx="8153400" cy="990600"/>
          </a:xfrm>
        </p:spPr>
        <p:txBody>
          <a:bodyPr/>
          <a:lstStyle/>
          <a:p>
            <a:r>
              <a:rPr lang="en-US" smtClean="0"/>
              <a:t>Practice an Apostolic Approach</a:t>
            </a:r>
          </a:p>
        </p:txBody>
      </p:sp>
      <p:sp>
        <p:nvSpPr>
          <p:cNvPr id="58371" name="Rectangle 3"/>
          <p:cNvSpPr>
            <a:spLocks noGrp="1" noChangeArrowheads="1"/>
          </p:cNvSpPr>
          <p:nvPr>
            <p:ph sz="quarter" idx="1"/>
          </p:nvPr>
        </p:nvSpPr>
        <p:spPr>
          <a:xfrm>
            <a:off x="612775" y="1600200"/>
            <a:ext cx="8153400" cy="4495800"/>
          </a:xfrm>
        </p:spPr>
        <p:txBody>
          <a:bodyPr/>
          <a:lstStyle/>
          <a:p>
            <a:pPr>
              <a:buFont typeface="Wingdings" pitchFamily="2" charset="2"/>
              <a:buNone/>
            </a:pPr>
            <a:r>
              <a:rPr lang="en-US" sz="3600" smtClean="0"/>
              <a:t>	Allen believed the more distant a society was from the Christian worldview, the more urgent it was to practice an apostolic approach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676400" y="2178050"/>
            <a:ext cx="7467600" cy="1098550"/>
          </a:xfrm>
        </p:spPr>
        <p:txBody>
          <a:bodyPr/>
          <a:lstStyle/>
          <a:p>
            <a:r>
              <a:rPr lang="en-US" smtClean="0"/>
              <a:t>  </a:t>
            </a:r>
          </a:p>
        </p:txBody>
      </p:sp>
      <p:pic>
        <p:nvPicPr>
          <p:cNvPr id="12291" name="Picture 19" descr="Image of Cover"/>
          <p:cNvPicPr>
            <a:picLocks noChangeAspect="1" noChangeArrowheads="1"/>
          </p:cNvPicPr>
          <p:nvPr/>
        </p:nvPicPr>
        <p:blipFill>
          <a:blip r:embed="rId2" cstate="print"/>
          <a:srcRect/>
          <a:stretch>
            <a:fillRect/>
          </a:stretch>
        </p:blipFill>
        <p:spPr bwMode="auto">
          <a:xfrm>
            <a:off x="1181100" y="3962400"/>
            <a:ext cx="1485900" cy="2286000"/>
          </a:xfrm>
          <a:prstGeom prst="rect">
            <a:avLst/>
          </a:prstGeom>
          <a:noFill/>
          <a:ln w="9525">
            <a:noFill/>
            <a:miter lim="800000"/>
            <a:headEnd/>
            <a:tailEnd/>
          </a:ln>
        </p:spPr>
      </p:pic>
      <p:pic>
        <p:nvPicPr>
          <p:cNvPr id="12292" name="Picture 21" descr="Image of Cover"/>
          <p:cNvPicPr>
            <a:picLocks noChangeAspect="1" noChangeArrowheads="1"/>
          </p:cNvPicPr>
          <p:nvPr/>
        </p:nvPicPr>
        <p:blipFill>
          <a:blip r:embed="rId3" cstate="print"/>
          <a:srcRect/>
          <a:stretch>
            <a:fillRect/>
          </a:stretch>
        </p:blipFill>
        <p:spPr bwMode="auto">
          <a:xfrm>
            <a:off x="6477000" y="3962400"/>
            <a:ext cx="1476375" cy="2286000"/>
          </a:xfrm>
          <a:prstGeom prst="rect">
            <a:avLst/>
          </a:prstGeom>
          <a:noFill/>
          <a:ln w="9525">
            <a:noFill/>
            <a:miter lim="800000"/>
            <a:headEnd/>
            <a:tailEnd/>
          </a:ln>
        </p:spPr>
      </p:pic>
      <p:pic>
        <p:nvPicPr>
          <p:cNvPr id="12293" name="Picture 23" descr="Image of Cover"/>
          <p:cNvPicPr>
            <a:picLocks noChangeAspect="1" noChangeArrowheads="1"/>
          </p:cNvPicPr>
          <p:nvPr/>
        </p:nvPicPr>
        <p:blipFill>
          <a:blip r:embed="rId4" cstate="print"/>
          <a:srcRect/>
          <a:stretch>
            <a:fillRect/>
          </a:stretch>
        </p:blipFill>
        <p:spPr bwMode="auto">
          <a:xfrm>
            <a:off x="6381750" y="685800"/>
            <a:ext cx="1466850" cy="2286000"/>
          </a:xfrm>
          <a:prstGeom prst="rect">
            <a:avLst/>
          </a:prstGeom>
          <a:noFill/>
          <a:ln w="9525">
            <a:noFill/>
            <a:miter lim="800000"/>
            <a:headEnd/>
            <a:tailEnd/>
          </a:ln>
        </p:spPr>
      </p:pic>
      <p:pic>
        <p:nvPicPr>
          <p:cNvPr id="12294" name="Picture 25" descr="Image of Cover"/>
          <p:cNvPicPr>
            <a:picLocks noChangeAspect="1" noChangeArrowheads="1"/>
          </p:cNvPicPr>
          <p:nvPr/>
        </p:nvPicPr>
        <p:blipFill>
          <a:blip r:embed="rId5" cstate="print"/>
          <a:srcRect/>
          <a:stretch>
            <a:fillRect/>
          </a:stretch>
        </p:blipFill>
        <p:spPr bwMode="auto">
          <a:xfrm>
            <a:off x="3810000" y="2286000"/>
            <a:ext cx="1457325" cy="2286000"/>
          </a:xfrm>
          <a:prstGeom prst="rect">
            <a:avLst/>
          </a:prstGeom>
          <a:noFill/>
          <a:ln w="9525">
            <a:noFill/>
            <a:miter lim="800000"/>
            <a:headEnd/>
            <a:tailEnd/>
          </a:ln>
        </p:spPr>
      </p:pic>
      <p:pic>
        <p:nvPicPr>
          <p:cNvPr id="12295" name="Picture 27" descr="Image of Cover"/>
          <p:cNvPicPr>
            <a:picLocks noChangeAspect="1" noChangeArrowheads="1"/>
          </p:cNvPicPr>
          <p:nvPr/>
        </p:nvPicPr>
        <p:blipFill>
          <a:blip r:embed="rId6" cstate="print"/>
          <a:srcRect/>
          <a:stretch>
            <a:fillRect/>
          </a:stretch>
        </p:blipFill>
        <p:spPr bwMode="auto">
          <a:xfrm>
            <a:off x="1143000" y="609600"/>
            <a:ext cx="146685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sz="quarter" idx="4294967295"/>
          </p:nvPr>
        </p:nvSpPr>
        <p:spPr>
          <a:xfrm>
            <a:off x="0" y="-76200"/>
            <a:ext cx="8915400" cy="6629400"/>
          </a:xfrm>
        </p:spPr>
        <p:txBody>
          <a:bodyPr>
            <a:normAutofit fontScale="92500"/>
          </a:bodyPr>
          <a:lstStyle/>
          <a:p>
            <a:pPr marL="320040" indent="-320040" fontAlgn="auto">
              <a:lnSpc>
                <a:spcPct val="90000"/>
              </a:lnSpc>
              <a:spcAft>
                <a:spcPts val="0"/>
              </a:spcAft>
              <a:buFont typeface="Wingdings" pitchFamily="2" charset="2"/>
              <a:buNone/>
              <a:defRPr/>
            </a:pPr>
            <a:r>
              <a:rPr lang="en-US" sz="3000" dirty="0" smtClean="0">
                <a:cs typeface="Times New Roman" pitchFamily="18" charset="0"/>
              </a:rPr>
              <a:t>	</a:t>
            </a:r>
            <a:endParaRPr lang="en-US" sz="2800" dirty="0" smtClean="0">
              <a:cs typeface="Times New Roman" pitchFamily="18" charset="0"/>
            </a:endParaRPr>
          </a:p>
          <a:p>
            <a:pPr marL="320040" indent="-320040" fontAlgn="auto">
              <a:lnSpc>
                <a:spcPct val="90000"/>
              </a:lnSpc>
              <a:spcAft>
                <a:spcPts val="0"/>
              </a:spcAft>
              <a:buFont typeface="Wingdings" pitchFamily="2" charset="2"/>
              <a:buNone/>
              <a:defRPr/>
            </a:pPr>
            <a:r>
              <a:rPr lang="en-US" sz="2800" dirty="0" smtClean="0">
                <a:cs typeface="Times New Roman" pitchFamily="18" charset="0"/>
              </a:rPr>
              <a:t>	This is truly an astonishing fact.  That churches should be founded as rapidly, so securely, seems to us today, accustomed to the difficulties, the uncertainties, the failures, the disastrous relapses of our own missionary work, almost incredible.  Many missionaries in later days have received a larger number of converts than St. Paul; many have preached over a wider area than he; but none have so established churches.  We have forgotten that such things could be.  We have long accustomed ourselves to accept it as an axiom of missionary work that converts in a new country must be submitted to a very long probation and training, extending over generations before they can be expected to be able to stand alone.  Today if a man ventures to suggest that there may be something in the methods by which St. Paul attained such wonderful results worthy of our careful attention, and perhaps of our imitation, he is in danger of being accused of revolutionary tendencies.</a:t>
            </a:r>
            <a:r>
              <a:rPr lang="en-US" sz="2800" dirty="0" smtClean="0"/>
              <a:t> </a:t>
            </a:r>
            <a:br>
              <a:rPr lang="en-US" sz="2800" dirty="0" smtClean="0"/>
            </a:br>
            <a:r>
              <a:rPr lang="en-US" sz="2800" dirty="0" smtClean="0">
                <a:cs typeface="Times New Roman" pitchFamily="18" charset="0"/>
              </a:rPr>
              <a:t>Allen, </a:t>
            </a:r>
            <a:r>
              <a:rPr lang="en-US" sz="2800" i="1" dirty="0" smtClean="0">
                <a:cs typeface="Times New Roman" pitchFamily="18" charset="0"/>
              </a:rPr>
              <a:t>Missionary Methods, </a:t>
            </a:r>
            <a:r>
              <a:rPr lang="en-US" sz="2800" dirty="0" smtClean="0">
                <a:cs typeface="Times New Roman" pitchFamily="18" charset="0"/>
              </a:rPr>
              <a:t>3-4.</a:t>
            </a:r>
          </a:p>
          <a:p>
            <a:pPr marL="320040" indent="-320040" fontAlgn="auto">
              <a:lnSpc>
                <a:spcPct val="90000"/>
              </a:lnSpc>
              <a:spcAft>
                <a:spcPts val="0"/>
              </a:spcAft>
              <a:buFont typeface="Wingdings"/>
              <a:buChar char=""/>
              <a:defRPr/>
            </a:pPr>
            <a:endParaRPr lang="en-US" sz="2200"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12775" y="228600"/>
            <a:ext cx="8153400" cy="990600"/>
          </a:xfrm>
        </p:spPr>
        <p:txBody>
          <a:bodyPr/>
          <a:lstStyle/>
          <a:p>
            <a:r>
              <a:rPr lang="en-US" smtClean="0"/>
              <a:t>Practice an Apostolic Approach</a:t>
            </a:r>
          </a:p>
        </p:txBody>
      </p:sp>
      <p:sp>
        <p:nvSpPr>
          <p:cNvPr id="60419" name="Rectangle 3"/>
          <p:cNvSpPr>
            <a:spLocks noGrp="1" noChangeArrowheads="1"/>
          </p:cNvSpPr>
          <p:nvPr>
            <p:ph sz="quarter" idx="1"/>
          </p:nvPr>
        </p:nvSpPr>
        <p:spPr>
          <a:xfrm>
            <a:off x="612775" y="1600200"/>
            <a:ext cx="8153400" cy="4495800"/>
          </a:xfrm>
        </p:spPr>
        <p:txBody>
          <a:bodyPr/>
          <a:lstStyle/>
          <a:p>
            <a:r>
              <a:rPr lang="en-US" sz="3600" smtClean="0"/>
              <a:t>Give the people</a:t>
            </a:r>
          </a:p>
          <a:p>
            <a:pPr lvl="1"/>
            <a:r>
              <a:rPr lang="en-US" sz="3600" smtClean="0"/>
              <a:t>The Creed</a:t>
            </a:r>
          </a:p>
          <a:p>
            <a:pPr lvl="1"/>
            <a:r>
              <a:rPr lang="en-US" sz="3600" smtClean="0"/>
              <a:t>The Sacraments</a:t>
            </a:r>
          </a:p>
          <a:p>
            <a:pPr lvl="1"/>
            <a:r>
              <a:rPr lang="en-US" sz="3600" smtClean="0"/>
              <a:t>The Orders</a:t>
            </a:r>
          </a:p>
          <a:p>
            <a:pPr lvl="1"/>
            <a:r>
              <a:rPr lang="en-US" sz="3600" smtClean="0"/>
              <a:t>The Scriptures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12775" y="228600"/>
            <a:ext cx="8153400" cy="990600"/>
          </a:xfrm>
        </p:spPr>
        <p:txBody>
          <a:bodyPr/>
          <a:lstStyle/>
          <a:p>
            <a:r>
              <a:rPr lang="en-US" smtClean="0"/>
              <a:t>Ministration of the Spirit</a:t>
            </a:r>
          </a:p>
        </p:txBody>
      </p:sp>
      <p:sp>
        <p:nvSpPr>
          <p:cNvPr id="39939" name="Rectangle 3"/>
          <p:cNvSpPr>
            <a:spLocks noGrp="1" noChangeArrowheads="1"/>
          </p:cNvSpPr>
          <p:nvPr>
            <p:ph sz="quarter" idx="1"/>
          </p:nvPr>
        </p:nvSpPr>
        <p:spPr>
          <a:xfrm>
            <a:off x="685800" y="1905000"/>
            <a:ext cx="8001000" cy="4724400"/>
          </a:xfrm>
        </p:spPr>
        <p:txBody>
          <a:bodyPr>
            <a:normAutofit fontScale="92500"/>
          </a:bodyPr>
          <a:lstStyle/>
          <a:p>
            <a:pPr marL="320040" indent="-320040" fontAlgn="auto">
              <a:lnSpc>
                <a:spcPct val="90000"/>
              </a:lnSpc>
              <a:spcAft>
                <a:spcPts val="0"/>
              </a:spcAft>
              <a:buFont typeface="Wingdings"/>
              <a:buChar char=""/>
              <a:defRPr/>
            </a:pPr>
            <a:r>
              <a:rPr lang="en-US" sz="3600" dirty="0"/>
              <a:t>“goal” for the missionaries</a:t>
            </a:r>
          </a:p>
          <a:p>
            <a:pPr marL="320040" indent="-320040" fontAlgn="auto">
              <a:lnSpc>
                <a:spcPct val="90000"/>
              </a:lnSpc>
              <a:spcAft>
                <a:spcPts val="0"/>
              </a:spcAft>
              <a:buFont typeface="Wingdings"/>
              <a:buChar char=""/>
              <a:defRPr/>
            </a:pPr>
            <a:r>
              <a:rPr lang="en-US" sz="3600" dirty="0"/>
              <a:t>“sole work of the missionary of the Gospel”</a:t>
            </a:r>
          </a:p>
          <a:p>
            <a:pPr marL="320040" indent="-320040" fontAlgn="auto">
              <a:lnSpc>
                <a:spcPct val="90000"/>
              </a:lnSpc>
              <a:spcAft>
                <a:spcPts val="0"/>
              </a:spcAft>
              <a:buFont typeface="Wingdings"/>
              <a:buChar char=""/>
              <a:defRPr/>
            </a:pPr>
            <a:r>
              <a:rPr lang="en-US" sz="3600" dirty="0"/>
              <a:t>Way to avoid devolution</a:t>
            </a:r>
          </a:p>
          <a:p>
            <a:pPr marL="320040" indent="-320040" fontAlgn="auto">
              <a:lnSpc>
                <a:spcPct val="90000"/>
              </a:lnSpc>
              <a:spcAft>
                <a:spcPts val="0"/>
              </a:spcAft>
              <a:buFont typeface="Wingdings" pitchFamily="2" charset="2"/>
              <a:buNone/>
              <a:defRPr/>
            </a:pPr>
            <a:r>
              <a:rPr lang="en-US" sz="3600" dirty="0"/>
              <a:t> </a:t>
            </a:r>
            <a:r>
              <a:rPr lang="en-US" sz="3600" dirty="0">
                <a:cs typeface="Times New Roman" pitchFamily="18" charset="0"/>
              </a:rPr>
              <a:t>“But the ministration of the Sprit speaks not to what </a:t>
            </a:r>
            <a:r>
              <a:rPr lang="en-US" sz="3600" i="1" dirty="0">
                <a:cs typeface="Times New Roman" pitchFamily="18" charset="0"/>
              </a:rPr>
              <a:t>we</a:t>
            </a:r>
            <a:r>
              <a:rPr lang="en-US" sz="3600" dirty="0">
                <a:cs typeface="Times New Roman" pitchFamily="18" charset="0"/>
              </a:rPr>
              <a:t> can do, but of what </a:t>
            </a:r>
            <a:r>
              <a:rPr lang="en-US" sz="3600" i="1" dirty="0">
                <a:cs typeface="Times New Roman" pitchFamily="18" charset="0"/>
              </a:rPr>
              <a:t>they</a:t>
            </a:r>
            <a:r>
              <a:rPr lang="en-US" sz="3600" dirty="0">
                <a:cs typeface="Times New Roman" pitchFamily="18" charset="0"/>
              </a:rPr>
              <a:t> can do in the power of the Spirit.”</a:t>
            </a:r>
            <a:r>
              <a:rPr lang="en-US" sz="3600" dirty="0"/>
              <a:t> </a:t>
            </a:r>
            <a:br>
              <a:rPr lang="en-US" sz="3600" dirty="0"/>
            </a:br>
            <a:r>
              <a:rPr lang="en-US" sz="3600" dirty="0">
                <a:cs typeface="Times New Roman" pitchFamily="18" charset="0"/>
              </a:rPr>
              <a:t>Allen, </a:t>
            </a:r>
            <a:r>
              <a:rPr lang="en-US" sz="3600" i="1" dirty="0">
                <a:cs typeface="Times New Roman" pitchFamily="18" charset="0"/>
              </a:rPr>
              <a:t>Mission Activities Considered in Relation to the Manifestation of the Spirit</a:t>
            </a:r>
            <a:r>
              <a:rPr lang="en-US" sz="3600" dirty="0">
                <a:cs typeface="Times New Roman" pitchFamily="18" charset="0"/>
              </a:rPr>
              <a:t> , 29.</a:t>
            </a:r>
          </a:p>
          <a:p>
            <a:pPr marL="320040" indent="-320040" fontAlgn="auto">
              <a:lnSpc>
                <a:spcPct val="90000"/>
              </a:lnSpc>
              <a:spcAft>
                <a:spcPts val="0"/>
              </a:spcAft>
              <a:buFont typeface="Wingdings" pitchFamily="2" charset="2"/>
              <a:buNone/>
              <a:defRPr/>
            </a:pP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12775" y="228600"/>
            <a:ext cx="8153400" cy="990600"/>
          </a:xfrm>
        </p:spPr>
        <p:txBody>
          <a:bodyPr/>
          <a:lstStyle/>
          <a:p>
            <a:r>
              <a:rPr lang="en-US" smtClean="0"/>
              <a:t>Manifest Missionary Faith</a:t>
            </a:r>
          </a:p>
        </p:txBody>
      </p:sp>
      <p:sp>
        <p:nvSpPr>
          <p:cNvPr id="63491" name="Rectangle 3"/>
          <p:cNvSpPr>
            <a:spLocks noGrp="1" noChangeArrowheads="1"/>
          </p:cNvSpPr>
          <p:nvPr>
            <p:ph sz="quarter" idx="1"/>
          </p:nvPr>
        </p:nvSpPr>
        <p:spPr>
          <a:xfrm>
            <a:off x="612775" y="1600200"/>
            <a:ext cx="8153400" cy="4495800"/>
          </a:xfrm>
        </p:spPr>
        <p:txBody>
          <a:bodyPr/>
          <a:lstStyle/>
          <a:p>
            <a:r>
              <a:rPr lang="en-US" sz="3600" dirty="0" smtClean="0"/>
              <a:t>Must encompass the other three elements</a:t>
            </a:r>
            <a:r>
              <a:rPr lang="en-US" sz="3600" dirty="0" smtClean="0"/>
              <a:t>:</a:t>
            </a:r>
          </a:p>
          <a:p>
            <a:pPr>
              <a:buNone/>
            </a:pPr>
            <a:r>
              <a:rPr lang="en-US" sz="3600" dirty="0" smtClean="0"/>
              <a:t>	</a:t>
            </a:r>
            <a:r>
              <a:rPr lang="en-US" sz="3600" dirty="0" smtClean="0"/>
              <a:t>1</a:t>
            </a:r>
            <a:r>
              <a:rPr lang="en-US" sz="3600" dirty="0" smtClean="0"/>
              <a:t>) Priority on </a:t>
            </a:r>
            <a:r>
              <a:rPr lang="en-US" sz="3600" dirty="0" smtClean="0"/>
              <a:t>Evangelism </a:t>
            </a:r>
          </a:p>
          <a:p>
            <a:pPr>
              <a:buNone/>
            </a:pPr>
            <a:r>
              <a:rPr lang="en-US" sz="3600" dirty="0" smtClean="0"/>
              <a:t>	2</a:t>
            </a:r>
            <a:r>
              <a:rPr lang="en-US" sz="3600" dirty="0" smtClean="0"/>
              <a:t>) Practice an Apostolic </a:t>
            </a:r>
            <a:r>
              <a:rPr lang="en-US" sz="3600" dirty="0" smtClean="0"/>
              <a:t>Approach</a:t>
            </a:r>
          </a:p>
          <a:p>
            <a:pPr>
              <a:buNone/>
            </a:pPr>
            <a:r>
              <a:rPr lang="en-US" sz="3600" dirty="0" smtClean="0"/>
              <a:t>	3</a:t>
            </a:r>
            <a:r>
              <a:rPr lang="en-US" sz="3600" dirty="0" smtClean="0"/>
              <a:t>) Maintain the Ministration of the Spirit</a:t>
            </a:r>
          </a:p>
          <a:p>
            <a:pPr>
              <a:buFont typeface="Wingdings" pitchFamily="2" charset="2"/>
              <a:buNone/>
            </a:pPr>
            <a:r>
              <a:rPr lang="en-US" dirty="0" smtClean="0"/>
              <a:t>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12775" y="228600"/>
            <a:ext cx="8153400" cy="990600"/>
          </a:xfrm>
        </p:spPr>
        <p:txBody>
          <a:bodyPr/>
          <a:lstStyle/>
          <a:p>
            <a:r>
              <a:rPr lang="en-US" smtClean="0"/>
              <a:t>Concept of Spontaneous Expansion</a:t>
            </a:r>
          </a:p>
        </p:txBody>
      </p:sp>
      <p:grpSp>
        <p:nvGrpSpPr>
          <p:cNvPr id="64515" name="Group 4"/>
          <p:cNvGrpSpPr>
            <a:grpSpLocks/>
          </p:cNvGrpSpPr>
          <p:nvPr/>
        </p:nvGrpSpPr>
        <p:grpSpPr bwMode="auto">
          <a:xfrm>
            <a:off x="685800" y="1905000"/>
            <a:ext cx="7772400" cy="4572000"/>
            <a:chOff x="2016" y="5616"/>
            <a:chExt cx="8064" cy="4464"/>
          </a:xfrm>
        </p:grpSpPr>
        <p:sp>
          <p:nvSpPr>
            <p:cNvPr id="64516" name="AutoShape 5"/>
            <p:cNvSpPr>
              <a:spLocks noChangeArrowheads="1"/>
            </p:cNvSpPr>
            <p:nvPr/>
          </p:nvSpPr>
          <p:spPr bwMode="auto">
            <a:xfrm rot="-1910733">
              <a:off x="6687" y="6282"/>
              <a:ext cx="3019" cy="3014"/>
            </a:xfrm>
            <a:custGeom>
              <a:avLst/>
              <a:gdLst>
                <a:gd name="T0" fmla="*/ 59 w 21600"/>
                <a:gd name="T1" fmla="*/ 29 h 21600"/>
                <a:gd name="T2" fmla="*/ 29 w 21600"/>
                <a:gd name="T3" fmla="*/ 59 h 21600"/>
                <a:gd name="T4" fmla="*/ 0 w 21600"/>
                <a:gd name="T5" fmla="*/ 29 h 21600"/>
                <a:gd name="T6" fmla="*/ 29 w 21600"/>
                <a:gd name="T7" fmla="*/ 0 h 21600"/>
                <a:gd name="T8" fmla="*/ 0 60000 65536"/>
                <a:gd name="T9" fmla="*/ 5898240 60000 65536"/>
                <a:gd name="T10" fmla="*/ 11796480 60000 65536"/>
                <a:gd name="T11" fmla="*/ 17694720 60000 65536"/>
                <a:gd name="T12" fmla="*/ 5402 w 21600"/>
                <a:gd name="T13" fmla="*/ 5404 h 21600"/>
                <a:gd name="T14" fmla="*/ 16198 w 21600"/>
                <a:gd name="T15" fmla="*/ 16204 h 21600"/>
              </a:gdLst>
              <a:ahLst/>
              <a:cxnLst>
                <a:cxn ang="T8">
                  <a:pos x="T0" y="T1"/>
                </a:cxn>
                <a:cxn ang="T9">
                  <a:pos x="T2" y="T3"/>
                </a:cxn>
                <a:cxn ang="T10">
                  <a:pos x="T4" y="T5"/>
                </a:cxn>
                <a:cxn ang="T11">
                  <a:pos x="T6" y="T7"/>
                </a:cxn>
              </a:cxnLst>
              <a:rect l="T12" t="T13" r="T14" b="T15"/>
              <a:pathLst>
                <a:path w="21600" h="21600">
                  <a:moveTo>
                    <a:pt x="5400" y="5400"/>
                  </a:moveTo>
                  <a:lnTo>
                    <a:pt x="9450" y="5400"/>
                  </a:lnTo>
                  <a:lnTo>
                    <a:pt x="9450" y="2700"/>
                  </a:lnTo>
                  <a:lnTo>
                    <a:pt x="8100" y="2700"/>
                  </a:lnTo>
                  <a:lnTo>
                    <a:pt x="10800" y="0"/>
                  </a:lnTo>
                  <a:lnTo>
                    <a:pt x="13500" y="2700"/>
                  </a:lnTo>
                  <a:lnTo>
                    <a:pt x="12150" y="2700"/>
                  </a:lnTo>
                  <a:lnTo>
                    <a:pt x="12150" y="5400"/>
                  </a:lnTo>
                  <a:lnTo>
                    <a:pt x="16200" y="5400"/>
                  </a:lnTo>
                  <a:lnTo>
                    <a:pt x="16200" y="9450"/>
                  </a:lnTo>
                  <a:lnTo>
                    <a:pt x="18900" y="9450"/>
                  </a:lnTo>
                  <a:lnTo>
                    <a:pt x="18900" y="8100"/>
                  </a:lnTo>
                  <a:lnTo>
                    <a:pt x="21600" y="10800"/>
                  </a:lnTo>
                  <a:lnTo>
                    <a:pt x="18900" y="13500"/>
                  </a:lnTo>
                  <a:lnTo>
                    <a:pt x="18900" y="12150"/>
                  </a:lnTo>
                  <a:lnTo>
                    <a:pt x="16200" y="12150"/>
                  </a:lnTo>
                  <a:lnTo>
                    <a:pt x="16200" y="16200"/>
                  </a:lnTo>
                  <a:lnTo>
                    <a:pt x="12150" y="16200"/>
                  </a:lnTo>
                  <a:lnTo>
                    <a:pt x="12150" y="18900"/>
                  </a:lnTo>
                  <a:lnTo>
                    <a:pt x="13500" y="18900"/>
                  </a:lnTo>
                  <a:lnTo>
                    <a:pt x="10800" y="21600"/>
                  </a:lnTo>
                  <a:lnTo>
                    <a:pt x="8100" y="18900"/>
                  </a:lnTo>
                  <a:lnTo>
                    <a:pt x="9450" y="18900"/>
                  </a:lnTo>
                  <a:lnTo>
                    <a:pt x="9450" y="16200"/>
                  </a:lnTo>
                  <a:lnTo>
                    <a:pt x="5400" y="16200"/>
                  </a:lnTo>
                  <a:lnTo>
                    <a:pt x="5400" y="12150"/>
                  </a:lnTo>
                  <a:lnTo>
                    <a:pt x="2700" y="12150"/>
                  </a:lnTo>
                  <a:lnTo>
                    <a:pt x="2700" y="13500"/>
                  </a:lnTo>
                  <a:lnTo>
                    <a:pt x="0" y="10800"/>
                  </a:lnTo>
                  <a:lnTo>
                    <a:pt x="2700" y="8100"/>
                  </a:lnTo>
                  <a:lnTo>
                    <a:pt x="2700" y="9450"/>
                  </a:lnTo>
                  <a:lnTo>
                    <a:pt x="5400" y="9450"/>
                  </a:lnTo>
                  <a:close/>
                </a:path>
              </a:pathLst>
            </a:custGeom>
            <a:solidFill>
              <a:srgbClr val="FFCC99"/>
            </a:solidFill>
            <a:ln w="9525">
              <a:solidFill>
                <a:srgbClr val="000000"/>
              </a:solidFill>
              <a:miter lim="800000"/>
              <a:headEnd/>
              <a:tailEnd/>
            </a:ln>
          </p:spPr>
          <p:txBody>
            <a:bodyPr/>
            <a:lstStyle/>
            <a:p>
              <a:pPr algn="ctr" eaLnBrk="0" hangingPunct="0"/>
              <a:r>
                <a:rPr lang="en-US" sz="1200"/>
                <a:t>      </a:t>
              </a:r>
            </a:p>
            <a:p>
              <a:pPr algn="ctr" eaLnBrk="0" hangingPunct="0"/>
              <a:r>
                <a:rPr lang="en-US" sz="1000" b="1">
                  <a:latin typeface="Gill Sans Condensed Bold"/>
                </a:rPr>
                <a:t>      </a:t>
              </a:r>
              <a:endParaRPr lang="en-US" sz="1200" b="1"/>
            </a:p>
          </p:txBody>
        </p:sp>
        <p:sp>
          <p:nvSpPr>
            <p:cNvPr id="64517" name="AutoShape 6"/>
            <p:cNvSpPr>
              <a:spLocks noChangeArrowheads="1"/>
            </p:cNvSpPr>
            <p:nvPr/>
          </p:nvSpPr>
          <p:spPr bwMode="auto">
            <a:xfrm>
              <a:off x="2016" y="5941"/>
              <a:ext cx="5081" cy="3394"/>
            </a:xfrm>
            <a:prstGeom prst="rightArrowCallout">
              <a:avLst>
                <a:gd name="adj1" fmla="val 25000"/>
                <a:gd name="adj2" fmla="val 25000"/>
                <a:gd name="adj3" fmla="val 24951"/>
                <a:gd name="adj4" fmla="val 66667"/>
              </a:avLst>
            </a:prstGeom>
            <a:solidFill>
              <a:srgbClr val="CCFFCC"/>
            </a:solidFill>
            <a:ln w="9525">
              <a:solidFill>
                <a:srgbClr val="000000"/>
              </a:solidFill>
              <a:miter lim="800000"/>
              <a:headEnd/>
              <a:tailEnd/>
            </a:ln>
          </p:spPr>
          <p:txBody>
            <a:bodyPr/>
            <a:lstStyle/>
            <a:p>
              <a:endParaRPr lang="en-US"/>
            </a:p>
          </p:txBody>
        </p:sp>
        <p:sp>
          <p:nvSpPr>
            <p:cNvPr id="64518" name="AutoShape 7"/>
            <p:cNvSpPr>
              <a:spLocks noChangeArrowheads="1"/>
            </p:cNvSpPr>
            <p:nvPr/>
          </p:nvSpPr>
          <p:spPr bwMode="auto">
            <a:xfrm rot="-555383">
              <a:off x="2016" y="5904"/>
              <a:ext cx="1818" cy="3394"/>
            </a:xfrm>
            <a:prstGeom prst="irregularSeal2">
              <a:avLst/>
            </a:prstGeom>
            <a:solidFill>
              <a:srgbClr val="666699"/>
            </a:solidFill>
            <a:ln w="9525">
              <a:noFill/>
              <a:miter lim="800000"/>
              <a:headEnd/>
              <a:tailEnd/>
            </a:ln>
          </p:spPr>
          <p:txBody>
            <a:bodyPr/>
            <a:lstStyle/>
            <a:p>
              <a:pPr algn="ctr" eaLnBrk="0" hangingPunct="0"/>
              <a:r>
                <a:rPr lang="en-US" sz="1200"/>
                <a:t>Spirit</a:t>
              </a:r>
            </a:p>
          </p:txBody>
        </p:sp>
        <p:sp>
          <p:nvSpPr>
            <p:cNvPr id="64519" name="Text Box 8"/>
            <p:cNvSpPr txBox="1">
              <a:spLocks noChangeArrowheads="1"/>
            </p:cNvSpPr>
            <p:nvPr/>
          </p:nvSpPr>
          <p:spPr bwMode="auto">
            <a:xfrm>
              <a:off x="2380" y="8317"/>
              <a:ext cx="932" cy="323"/>
            </a:xfrm>
            <a:prstGeom prst="rect">
              <a:avLst/>
            </a:prstGeom>
            <a:solidFill>
              <a:srgbClr val="666699"/>
            </a:solidFill>
            <a:ln w="9525">
              <a:noFill/>
              <a:miter lim="800000"/>
              <a:headEnd/>
              <a:tailEnd/>
            </a:ln>
          </p:spPr>
          <p:txBody>
            <a:bodyPr/>
            <a:lstStyle/>
            <a:p>
              <a:pPr algn="ctr" eaLnBrk="0" hangingPunct="0"/>
              <a:r>
                <a:rPr lang="en-US" sz="1000"/>
                <a:t>Church</a:t>
              </a:r>
            </a:p>
          </p:txBody>
        </p:sp>
        <p:sp>
          <p:nvSpPr>
            <p:cNvPr id="64520" name="AutoShape 9"/>
            <p:cNvSpPr>
              <a:spLocks noChangeArrowheads="1"/>
            </p:cNvSpPr>
            <p:nvPr/>
          </p:nvSpPr>
          <p:spPr bwMode="auto">
            <a:xfrm>
              <a:off x="3635" y="7412"/>
              <a:ext cx="320" cy="374"/>
            </a:xfrm>
            <a:prstGeom prst="plus">
              <a:avLst>
                <a:gd name="adj" fmla="val 25000"/>
              </a:avLst>
            </a:prstGeom>
            <a:solidFill>
              <a:srgbClr val="00FFFF"/>
            </a:solidFill>
            <a:ln w="9525">
              <a:solidFill>
                <a:srgbClr val="0000FF"/>
              </a:solidFill>
              <a:miter lim="800000"/>
              <a:headEnd/>
              <a:tailEnd/>
            </a:ln>
          </p:spPr>
          <p:txBody>
            <a:bodyPr/>
            <a:lstStyle/>
            <a:p>
              <a:endParaRPr lang="en-US"/>
            </a:p>
          </p:txBody>
        </p:sp>
        <p:sp>
          <p:nvSpPr>
            <p:cNvPr id="64521" name="AutoShape 10"/>
            <p:cNvSpPr>
              <a:spLocks noChangeArrowheads="1"/>
            </p:cNvSpPr>
            <p:nvPr/>
          </p:nvSpPr>
          <p:spPr bwMode="auto">
            <a:xfrm>
              <a:off x="4076" y="7056"/>
              <a:ext cx="1252" cy="1152"/>
            </a:xfrm>
            <a:prstGeom prst="roundRect">
              <a:avLst>
                <a:gd name="adj" fmla="val 16667"/>
              </a:avLst>
            </a:prstGeom>
            <a:solidFill>
              <a:srgbClr val="C0C0C0"/>
            </a:solidFill>
            <a:ln w="9525">
              <a:solidFill>
                <a:srgbClr val="000000"/>
              </a:solidFill>
              <a:round/>
              <a:headEnd/>
              <a:tailEnd/>
            </a:ln>
          </p:spPr>
          <p:txBody>
            <a:bodyPr/>
            <a:lstStyle/>
            <a:p>
              <a:pPr algn="ctr" eaLnBrk="0" hangingPunct="0"/>
              <a:endParaRPr lang="en-US" sz="1000"/>
            </a:p>
            <a:p>
              <a:pPr algn="ctr" eaLnBrk="0" hangingPunct="0"/>
              <a:r>
                <a:rPr lang="en-US" sz="900"/>
                <a:t>Missionary</a:t>
              </a:r>
            </a:p>
            <a:p>
              <a:pPr algn="ctr" eaLnBrk="0" hangingPunct="0"/>
              <a:r>
                <a:rPr lang="en-US" sz="900"/>
                <a:t>Faith</a:t>
              </a:r>
            </a:p>
          </p:txBody>
        </p:sp>
        <p:grpSp>
          <p:nvGrpSpPr>
            <p:cNvPr id="64522" name="Group 11"/>
            <p:cNvGrpSpPr>
              <a:grpSpLocks/>
            </p:cNvGrpSpPr>
            <p:nvPr/>
          </p:nvGrpSpPr>
          <p:grpSpPr bwMode="auto">
            <a:xfrm>
              <a:off x="7344" y="6624"/>
              <a:ext cx="1697" cy="2016"/>
              <a:chOff x="2160" y="2160"/>
              <a:chExt cx="2880" cy="3600"/>
            </a:xfrm>
          </p:grpSpPr>
          <p:grpSp>
            <p:nvGrpSpPr>
              <p:cNvPr id="64648" name="Group 12" descr="Canvas"/>
              <p:cNvGrpSpPr>
                <a:grpSpLocks/>
              </p:cNvGrpSpPr>
              <p:nvPr/>
            </p:nvGrpSpPr>
            <p:grpSpPr bwMode="auto">
              <a:xfrm>
                <a:off x="3456" y="2160"/>
                <a:ext cx="720" cy="1872"/>
                <a:chOff x="4176" y="3888"/>
                <a:chExt cx="720" cy="1872"/>
              </a:xfrm>
            </p:grpSpPr>
            <p:sp>
              <p:nvSpPr>
                <p:cNvPr id="64671" name="Oval 13"/>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72" name="AutoShape 14"/>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49" name="Group 15" descr="Canvas"/>
              <p:cNvGrpSpPr>
                <a:grpSpLocks/>
              </p:cNvGrpSpPr>
              <p:nvPr/>
            </p:nvGrpSpPr>
            <p:grpSpPr bwMode="auto">
              <a:xfrm>
                <a:off x="2448" y="2304"/>
                <a:ext cx="720" cy="1872"/>
                <a:chOff x="4176" y="3888"/>
                <a:chExt cx="720" cy="1872"/>
              </a:xfrm>
            </p:grpSpPr>
            <p:sp>
              <p:nvSpPr>
                <p:cNvPr id="64669" name="Oval 16"/>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70" name="AutoShape 17"/>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50" name="Group 18" descr="Canvas"/>
              <p:cNvGrpSpPr>
                <a:grpSpLocks/>
              </p:cNvGrpSpPr>
              <p:nvPr/>
            </p:nvGrpSpPr>
            <p:grpSpPr bwMode="auto">
              <a:xfrm>
                <a:off x="2304" y="3024"/>
                <a:ext cx="2448" cy="1872"/>
                <a:chOff x="2736" y="3312"/>
                <a:chExt cx="2448" cy="1872"/>
              </a:xfrm>
            </p:grpSpPr>
            <p:sp>
              <p:nvSpPr>
                <p:cNvPr id="64663" name="Oval 19"/>
                <p:cNvSpPr>
                  <a:spLocks noChangeArrowheads="1"/>
                </p:cNvSpPr>
                <p:nvPr/>
              </p:nvSpPr>
              <p:spPr bwMode="auto">
                <a:xfrm>
                  <a:off x="3600"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64" name="Oval 20"/>
                <p:cNvSpPr>
                  <a:spLocks noChangeArrowheads="1"/>
                </p:cNvSpPr>
                <p:nvPr/>
              </p:nvSpPr>
              <p:spPr bwMode="auto">
                <a:xfrm>
                  <a:off x="2736"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65" name="Oval 21"/>
                <p:cNvSpPr>
                  <a:spLocks noChangeArrowheads="1"/>
                </p:cNvSpPr>
                <p:nvPr/>
              </p:nvSpPr>
              <p:spPr bwMode="auto">
                <a:xfrm>
                  <a:off x="4464"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66" name="AutoShape 22"/>
                <p:cNvSpPr>
                  <a:spLocks noChangeArrowheads="1"/>
                </p:cNvSpPr>
                <p:nvPr/>
              </p:nvSpPr>
              <p:spPr bwMode="auto">
                <a:xfrm rot="-5404296">
                  <a:off x="2520"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667" name="AutoShape 23"/>
                <p:cNvSpPr>
                  <a:spLocks noChangeArrowheads="1"/>
                </p:cNvSpPr>
                <p:nvPr/>
              </p:nvSpPr>
              <p:spPr bwMode="auto">
                <a:xfrm rot="-5404296">
                  <a:off x="4248"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668" name="AutoShape 24"/>
                <p:cNvSpPr>
                  <a:spLocks noChangeArrowheads="1"/>
                </p:cNvSpPr>
                <p:nvPr/>
              </p:nvSpPr>
              <p:spPr bwMode="auto">
                <a:xfrm rot="-5404296">
                  <a:off x="3384"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51" name="Group 25" descr="Canvas"/>
              <p:cNvGrpSpPr>
                <a:grpSpLocks/>
              </p:cNvGrpSpPr>
              <p:nvPr/>
            </p:nvGrpSpPr>
            <p:grpSpPr bwMode="auto">
              <a:xfrm>
                <a:off x="3600" y="3744"/>
                <a:ext cx="720" cy="1872"/>
                <a:chOff x="3312" y="3888"/>
                <a:chExt cx="720" cy="1872"/>
              </a:xfrm>
            </p:grpSpPr>
            <p:sp>
              <p:nvSpPr>
                <p:cNvPr id="64661" name="Oval 26"/>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62" name="AutoShape 27"/>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52" name="Group 28" descr="Canvas"/>
              <p:cNvGrpSpPr>
                <a:grpSpLocks/>
              </p:cNvGrpSpPr>
              <p:nvPr/>
            </p:nvGrpSpPr>
            <p:grpSpPr bwMode="auto">
              <a:xfrm>
                <a:off x="4320" y="3456"/>
                <a:ext cx="720" cy="1872"/>
                <a:chOff x="3312" y="3888"/>
                <a:chExt cx="720" cy="1872"/>
              </a:xfrm>
            </p:grpSpPr>
            <p:sp>
              <p:nvSpPr>
                <p:cNvPr id="64659" name="Oval 29"/>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60" name="AutoShape 30"/>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53" name="Group 31" descr="Canvas"/>
              <p:cNvGrpSpPr>
                <a:grpSpLocks/>
              </p:cNvGrpSpPr>
              <p:nvPr/>
            </p:nvGrpSpPr>
            <p:grpSpPr bwMode="auto">
              <a:xfrm>
                <a:off x="2880" y="3888"/>
                <a:ext cx="720" cy="1872"/>
                <a:chOff x="3312" y="3888"/>
                <a:chExt cx="720" cy="1872"/>
              </a:xfrm>
            </p:grpSpPr>
            <p:sp>
              <p:nvSpPr>
                <p:cNvPr id="64657" name="Oval 32"/>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58" name="AutoShape 33"/>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54" name="Group 34" descr="Canvas"/>
              <p:cNvGrpSpPr>
                <a:grpSpLocks/>
              </p:cNvGrpSpPr>
              <p:nvPr/>
            </p:nvGrpSpPr>
            <p:grpSpPr bwMode="auto">
              <a:xfrm>
                <a:off x="2160" y="3744"/>
                <a:ext cx="720" cy="1872"/>
                <a:chOff x="3312" y="3888"/>
                <a:chExt cx="720" cy="1872"/>
              </a:xfrm>
            </p:grpSpPr>
            <p:sp>
              <p:nvSpPr>
                <p:cNvPr id="64655" name="Oval 35"/>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56" name="AutoShape 36"/>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sp>
          <p:nvSpPr>
            <p:cNvPr id="64523" name="Text Box 37" descr="Canvas"/>
            <p:cNvSpPr txBox="1">
              <a:spLocks noChangeArrowheads="1"/>
            </p:cNvSpPr>
            <p:nvPr/>
          </p:nvSpPr>
          <p:spPr bwMode="auto">
            <a:xfrm>
              <a:off x="7056" y="9360"/>
              <a:ext cx="1728" cy="576"/>
            </a:xfrm>
            <a:prstGeom prst="rect">
              <a:avLst/>
            </a:prstGeom>
            <a:noFill/>
            <a:ln w="9525">
              <a:noFill/>
              <a:miter lim="800000"/>
              <a:headEnd/>
              <a:tailEnd/>
            </a:ln>
          </p:spPr>
          <p:txBody>
            <a:bodyPr/>
            <a:lstStyle/>
            <a:p>
              <a:pPr algn="ctr" eaLnBrk="0" hangingPunct="0"/>
              <a:r>
                <a:rPr lang="en-US" sz="900" b="1"/>
                <a:t>SPONTANEOUS</a:t>
              </a:r>
            </a:p>
            <a:p>
              <a:pPr algn="ctr" eaLnBrk="0" hangingPunct="0"/>
              <a:r>
                <a:rPr lang="en-US" sz="900" b="1"/>
                <a:t>EXPANSION</a:t>
              </a:r>
              <a:endParaRPr lang="en-US" sz="1200"/>
            </a:p>
          </p:txBody>
        </p:sp>
        <p:grpSp>
          <p:nvGrpSpPr>
            <p:cNvPr id="64524" name="Group 38"/>
            <p:cNvGrpSpPr>
              <a:grpSpLocks/>
            </p:cNvGrpSpPr>
            <p:nvPr/>
          </p:nvGrpSpPr>
          <p:grpSpPr bwMode="auto">
            <a:xfrm>
              <a:off x="6624" y="5616"/>
              <a:ext cx="606" cy="1008"/>
              <a:chOff x="2160" y="2160"/>
              <a:chExt cx="2880" cy="3600"/>
            </a:xfrm>
          </p:grpSpPr>
          <p:grpSp>
            <p:nvGrpSpPr>
              <p:cNvPr id="64623" name="Group 39" descr="Canvas"/>
              <p:cNvGrpSpPr>
                <a:grpSpLocks/>
              </p:cNvGrpSpPr>
              <p:nvPr/>
            </p:nvGrpSpPr>
            <p:grpSpPr bwMode="auto">
              <a:xfrm>
                <a:off x="3456" y="2160"/>
                <a:ext cx="720" cy="1872"/>
                <a:chOff x="4176" y="3888"/>
                <a:chExt cx="720" cy="1872"/>
              </a:xfrm>
            </p:grpSpPr>
            <p:sp>
              <p:nvSpPr>
                <p:cNvPr id="64646" name="Oval 40"/>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47" name="AutoShape 41"/>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24" name="Group 42" descr="Canvas"/>
              <p:cNvGrpSpPr>
                <a:grpSpLocks/>
              </p:cNvGrpSpPr>
              <p:nvPr/>
            </p:nvGrpSpPr>
            <p:grpSpPr bwMode="auto">
              <a:xfrm>
                <a:off x="2448" y="2304"/>
                <a:ext cx="720" cy="1872"/>
                <a:chOff x="4176" y="3888"/>
                <a:chExt cx="720" cy="1872"/>
              </a:xfrm>
            </p:grpSpPr>
            <p:sp>
              <p:nvSpPr>
                <p:cNvPr id="64644" name="Oval 43"/>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45" name="AutoShape 44"/>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25" name="Group 45" descr="Canvas"/>
              <p:cNvGrpSpPr>
                <a:grpSpLocks/>
              </p:cNvGrpSpPr>
              <p:nvPr/>
            </p:nvGrpSpPr>
            <p:grpSpPr bwMode="auto">
              <a:xfrm>
                <a:off x="2304" y="3024"/>
                <a:ext cx="2448" cy="1872"/>
                <a:chOff x="2736" y="3312"/>
                <a:chExt cx="2448" cy="1872"/>
              </a:xfrm>
            </p:grpSpPr>
            <p:sp>
              <p:nvSpPr>
                <p:cNvPr id="64638" name="Oval 46"/>
                <p:cNvSpPr>
                  <a:spLocks noChangeArrowheads="1"/>
                </p:cNvSpPr>
                <p:nvPr/>
              </p:nvSpPr>
              <p:spPr bwMode="auto">
                <a:xfrm>
                  <a:off x="3600"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39" name="Oval 47"/>
                <p:cNvSpPr>
                  <a:spLocks noChangeArrowheads="1"/>
                </p:cNvSpPr>
                <p:nvPr/>
              </p:nvSpPr>
              <p:spPr bwMode="auto">
                <a:xfrm>
                  <a:off x="2736"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40" name="Oval 48"/>
                <p:cNvSpPr>
                  <a:spLocks noChangeArrowheads="1"/>
                </p:cNvSpPr>
                <p:nvPr/>
              </p:nvSpPr>
              <p:spPr bwMode="auto">
                <a:xfrm>
                  <a:off x="4464"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41" name="AutoShape 49"/>
                <p:cNvSpPr>
                  <a:spLocks noChangeArrowheads="1"/>
                </p:cNvSpPr>
                <p:nvPr/>
              </p:nvSpPr>
              <p:spPr bwMode="auto">
                <a:xfrm rot="-5404296">
                  <a:off x="2520"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642" name="AutoShape 50"/>
                <p:cNvSpPr>
                  <a:spLocks noChangeArrowheads="1"/>
                </p:cNvSpPr>
                <p:nvPr/>
              </p:nvSpPr>
              <p:spPr bwMode="auto">
                <a:xfrm rot="-5404296">
                  <a:off x="4248"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643" name="AutoShape 51"/>
                <p:cNvSpPr>
                  <a:spLocks noChangeArrowheads="1"/>
                </p:cNvSpPr>
                <p:nvPr/>
              </p:nvSpPr>
              <p:spPr bwMode="auto">
                <a:xfrm rot="-5404296">
                  <a:off x="3384"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26" name="Group 52" descr="Canvas"/>
              <p:cNvGrpSpPr>
                <a:grpSpLocks/>
              </p:cNvGrpSpPr>
              <p:nvPr/>
            </p:nvGrpSpPr>
            <p:grpSpPr bwMode="auto">
              <a:xfrm>
                <a:off x="3600" y="3744"/>
                <a:ext cx="720" cy="1872"/>
                <a:chOff x="3312" y="3888"/>
                <a:chExt cx="720" cy="1872"/>
              </a:xfrm>
            </p:grpSpPr>
            <p:sp>
              <p:nvSpPr>
                <p:cNvPr id="64636" name="Oval 53"/>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37" name="AutoShape 54"/>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27" name="Group 55" descr="Canvas"/>
              <p:cNvGrpSpPr>
                <a:grpSpLocks/>
              </p:cNvGrpSpPr>
              <p:nvPr/>
            </p:nvGrpSpPr>
            <p:grpSpPr bwMode="auto">
              <a:xfrm>
                <a:off x="4320" y="3456"/>
                <a:ext cx="720" cy="1872"/>
                <a:chOff x="3312" y="3888"/>
                <a:chExt cx="720" cy="1872"/>
              </a:xfrm>
            </p:grpSpPr>
            <p:sp>
              <p:nvSpPr>
                <p:cNvPr id="64634" name="Oval 56"/>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35" name="AutoShape 57"/>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28" name="Group 58" descr="Canvas"/>
              <p:cNvGrpSpPr>
                <a:grpSpLocks/>
              </p:cNvGrpSpPr>
              <p:nvPr/>
            </p:nvGrpSpPr>
            <p:grpSpPr bwMode="auto">
              <a:xfrm>
                <a:off x="2880" y="3888"/>
                <a:ext cx="720" cy="1872"/>
                <a:chOff x="3312" y="3888"/>
                <a:chExt cx="720" cy="1872"/>
              </a:xfrm>
            </p:grpSpPr>
            <p:sp>
              <p:nvSpPr>
                <p:cNvPr id="64632" name="Oval 59"/>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33" name="AutoShape 60"/>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29" name="Group 61" descr="Canvas"/>
              <p:cNvGrpSpPr>
                <a:grpSpLocks/>
              </p:cNvGrpSpPr>
              <p:nvPr/>
            </p:nvGrpSpPr>
            <p:grpSpPr bwMode="auto">
              <a:xfrm>
                <a:off x="2160" y="3744"/>
                <a:ext cx="720" cy="1872"/>
                <a:chOff x="3312" y="3888"/>
                <a:chExt cx="720" cy="1872"/>
              </a:xfrm>
            </p:grpSpPr>
            <p:sp>
              <p:nvSpPr>
                <p:cNvPr id="64630" name="Oval 62"/>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31" name="AutoShape 63"/>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grpSp>
          <p:nvGrpSpPr>
            <p:cNvPr id="64525" name="Group 64"/>
            <p:cNvGrpSpPr>
              <a:grpSpLocks/>
            </p:cNvGrpSpPr>
            <p:nvPr/>
          </p:nvGrpSpPr>
          <p:grpSpPr bwMode="auto">
            <a:xfrm>
              <a:off x="9474" y="5904"/>
              <a:ext cx="606" cy="1008"/>
              <a:chOff x="2160" y="2160"/>
              <a:chExt cx="2880" cy="3600"/>
            </a:xfrm>
          </p:grpSpPr>
          <p:grpSp>
            <p:nvGrpSpPr>
              <p:cNvPr id="64598" name="Group 65" descr="Canvas"/>
              <p:cNvGrpSpPr>
                <a:grpSpLocks/>
              </p:cNvGrpSpPr>
              <p:nvPr/>
            </p:nvGrpSpPr>
            <p:grpSpPr bwMode="auto">
              <a:xfrm>
                <a:off x="3456" y="2160"/>
                <a:ext cx="720" cy="1872"/>
                <a:chOff x="4176" y="3888"/>
                <a:chExt cx="720" cy="1872"/>
              </a:xfrm>
            </p:grpSpPr>
            <p:sp>
              <p:nvSpPr>
                <p:cNvPr id="64621" name="Oval 66"/>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22" name="AutoShape 67"/>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99" name="Group 68" descr="Canvas"/>
              <p:cNvGrpSpPr>
                <a:grpSpLocks/>
              </p:cNvGrpSpPr>
              <p:nvPr/>
            </p:nvGrpSpPr>
            <p:grpSpPr bwMode="auto">
              <a:xfrm>
                <a:off x="2448" y="2304"/>
                <a:ext cx="720" cy="1872"/>
                <a:chOff x="4176" y="3888"/>
                <a:chExt cx="720" cy="1872"/>
              </a:xfrm>
            </p:grpSpPr>
            <p:sp>
              <p:nvSpPr>
                <p:cNvPr id="64619" name="Oval 69"/>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20" name="AutoShape 70"/>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00" name="Group 71" descr="Canvas"/>
              <p:cNvGrpSpPr>
                <a:grpSpLocks/>
              </p:cNvGrpSpPr>
              <p:nvPr/>
            </p:nvGrpSpPr>
            <p:grpSpPr bwMode="auto">
              <a:xfrm>
                <a:off x="2304" y="3024"/>
                <a:ext cx="2448" cy="1872"/>
                <a:chOff x="2736" y="3312"/>
                <a:chExt cx="2448" cy="1872"/>
              </a:xfrm>
            </p:grpSpPr>
            <p:sp>
              <p:nvSpPr>
                <p:cNvPr id="64613" name="Oval 72"/>
                <p:cNvSpPr>
                  <a:spLocks noChangeArrowheads="1"/>
                </p:cNvSpPr>
                <p:nvPr/>
              </p:nvSpPr>
              <p:spPr bwMode="auto">
                <a:xfrm>
                  <a:off x="3600"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14" name="Oval 73"/>
                <p:cNvSpPr>
                  <a:spLocks noChangeArrowheads="1"/>
                </p:cNvSpPr>
                <p:nvPr/>
              </p:nvSpPr>
              <p:spPr bwMode="auto">
                <a:xfrm>
                  <a:off x="2736"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15" name="Oval 74"/>
                <p:cNvSpPr>
                  <a:spLocks noChangeArrowheads="1"/>
                </p:cNvSpPr>
                <p:nvPr/>
              </p:nvSpPr>
              <p:spPr bwMode="auto">
                <a:xfrm>
                  <a:off x="4464"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616" name="AutoShape 75"/>
                <p:cNvSpPr>
                  <a:spLocks noChangeArrowheads="1"/>
                </p:cNvSpPr>
                <p:nvPr/>
              </p:nvSpPr>
              <p:spPr bwMode="auto">
                <a:xfrm rot="-5404296">
                  <a:off x="2520"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617" name="AutoShape 76"/>
                <p:cNvSpPr>
                  <a:spLocks noChangeArrowheads="1"/>
                </p:cNvSpPr>
                <p:nvPr/>
              </p:nvSpPr>
              <p:spPr bwMode="auto">
                <a:xfrm rot="-5404296">
                  <a:off x="4248"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618" name="AutoShape 77"/>
                <p:cNvSpPr>
                  <a:spLocks noChangeArrowheads="1"/>
                </p:cNvSpPr>
                <p:nvPr/>
              </p:nvSpPr>
              <p:spPr bwMode="auto">
                <a:xfrm rot="-5404296">
                  <a:off x="3384"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01" name="Group 78" descr="Canvas"/>
              <p:cNvGrpSpPr>
                <a:grpSpLocks/>
              </p:cNvGrpSpPr>
              <p:nvPr/>
            </p:nvGrpSpPr>
            <p:grpSpPr bwMode="auto">
              <a:xfrm>
                <a:off x="3600" y="3744"/>
                <a:ext cx="720" cy="1872"/>
                <a:chOff x="3312" y="3888"/>
                <a:chExt cx="720" cy="1872"/>
              </a:xfrm>
            </p:grpSpPr>
            <p:sp>
              <p:nvSpPr>
                <p:cNvPr id="64611" name="Oval 79"/>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12" name="AutoShape 80"/>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02" name="Group 81" descr="Canvas"/>
              <p:cNvGrpSpPr>
                <a:grpSpLocks/>
              </p:cNvGrpSpPr>
              <p:nvPr/>
            </p:nvGrpSpPr>
            <p:grpSpPr bwMode="auto">
              <a:xfrm>
                <a:off x="4320" y="3456"/>
                <a:ext cx="720" cy="1872"/>
                <a:chOff x="3312" y="3888"/>
                <a:chExt cx="720" cy="1872"/>
              </a:xfrm>
            </p:grpSpPr>
            <p:sp>
              <p:nvSpPr>
                <p:cNvPr id="64609" name="Oval 82"/>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10" name="AutoShape 83"/>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03" name="Group 84" descr="Canvas"/>
              <p:cNvGrpSpPr>
                <a:grpSpLocks/>
              </p:cNvGrpSpPr>
              <p:nvPr/>
            </p:nvGrpSpPr>
            <p:grpSpPr bwMode="auto">
              <a:xfrm>
                <a:off x="2880" y="3888"/>
                <a:ext cx="720" cy="1872"/>
                <a:chOff x="3312" y="3888"/>
                <a:chExt cx="720" cy="1872"/>
              </a:xfrm>
            </p:grpSpPr>
            <p:sp>
              <p:nvSpPr>
                <p:cNvPr id="64607" name="Oval 85"/>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08" name="AutoShape 86"/>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604" name="Group 87" descr="Canvas"/>
              <p:cNvGrpSpPr>
                <a:grpSpLocks/>
              </p:cNvGrpSpPr>
              <p:nvPr/>
            </p:nvGrpSpPr>
            <p:grpSpPr bwMode="auto">
              <a:xfrm>
                <a:off x="2160" y="3744"/>
                <a:ext cx="720" cy="1872"/>
                <a:chOff x="3312" y="3888"/>
                <a:chExt cx="720" cy="1872"/>
              </a:xfrm>
            </p:grpSpPr>
            <p:sp>
              <p:nvSpPr>
                <p:cNvPr id="64605" name="Oval 88"/>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606" name="AutoShape 89"/>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grpSp>
          <p:nvGrpSpPr>
            <p:cNvPr id="64526" name="Group 90"/>
            <p:cNvGrpSpPr>
              <a:grpSpLocks/>
            </p:cNvGrpSpPr>
            <p:nvPr/>
          </p:nvGrpSpPr>
          <p:grpSpPr bwMode="auto">
            <a:xfrm>
              <a:off x="6324" y="8496"/>
              <a:ext cx="605" cy="1008"/>
              <a:chOff x="2160" y="2160"/>
              <a:chExt cx="2880" cy="3600"/>
            </a:xfrm>
          </p:grpSpPr>
          <p:grpSp>
            <p:nvGrpSpPr>
              <p:cNvPr id="64573" name="Group 91" descr="Canvas"/>
              <p:cNvGrpSpPr>
                <a:grpSpLocks/>
              </p:cNvGrpSpPr>
              <p:nvPr/>
            </p:nvGrpSpPr>
            <p:grpSpPr bwMode="auto">
              <a:xfrm>
                <a:off x="3456" y="2160"/>
                <a:ext cx="720" cy="1872"/>
                <a:chOff x="4176" y="3888"/>
                <a:chExt cx="720" cy="1872"/>
              </a:xfrm>
            </p:grpSpPr>
            <p:sp>
              <p:nvSpPr>
                <p:cNvPr id="64596" name="Oval 92"/>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97" name="AutoShape 93"/>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74" name="Group 94" descr="Canvas"/>
              <p:cNvGrpSpPr>
                <a:grpSpLocks/>
              </p:cNvGrpSpPr>
              <p:nvPr/>
            </p:nvGrpSpPr>
            <p:grpSpPr bwMode="auto">
              <a:xfrm>
                <a:off x="2448" y="2304"/>
                <a:ext cx="720" cy="1872"/>
                <a:chOff x="4176" y="3888"/>
                <a:chExt cx="720" cy="1872"/>
              </a:xfrm>
            </p:grpSpPr>
            <p:sp>
              <p:nvSpPr>
                <p:cNvPr id="64594" name="Oval 95"/>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95" name="AutoShape 96"/>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75" name="Group 97" descr="Canvas"/>
              <p:cNvGrpSpPr>
                <a:grpSpLocks/>
              </p:cNvGrpSpPr>
              <p:nvPr/>
            </p:nvGrpSpPr>
            <p:grpSpPr bwMode="auto">
              <a:xfrm>
                <a:off x="2304" y="3024"/>
                <a:ext cx="2448" cy="1872"/>
                <a:chOff x="2736" y="3312"/>
                <a:chExt cx="2448" cy="1872"/>
              </a:xfrm>
            </p:grpSpPr>
            <p:sp>
              <p:nvSpPr>
                <p:cNvPr id="64588" name="Oval 98"/>
                <p:cNvSpPr>
                  <a:spLocks noChangeArrowheads="1"/>
                </p:cNvSpPr>
                <p:nvPr/>
              </p:nvSpPr>
              <p:spPr bwMode="auto">
                <a:xfrm>
                  <a:off x="3600"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589" name="Oval 99"/>
                <p:cNvSpPr>
                  <a:spLocks noChangeArrowheads="1"/>
                </p:cNvSpPr>
                <p:nvPr/>
              </p:nvSpPr>
              <p:spPr bwMode="auto">
                <a:xfrm>
                  <a:off x="2736"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590" name="Oval 100"/>
                <p:cNvSpPr>
                  <a:spLocks noChangeArrowheads="1"/>
                </p:cNvSpPr>
                <p:nvPr/>
              </p:nvSpPr>
              <p:spPr bwMode="auto">
                <a:xfrm>
                  <a:off x="4464"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591" name="AutoShape 101"/>
                <p:cNvSpPr>
                  <a:spLocks noChangeArrowheads="1"/>
                </p:cNvSpPr>
                <p:nvPr/>
              </p:nvSpPr>
              <p:spPr bwMode="auto">
                <a:xfrm rot="-5404296">
                  <a:off x="2520"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92" name="AutoShape 102"/>
                <p:cNvSpPr>
                  <a:spLocks noChangeArrowheads="1"/>
                </p:cNvSpPr>
                <p:nvPr/>
              </p:nvSpPr>
              <p:spPr bwMode="auto">
                <a:xfrm rot="-5404296">
                  <a:off x="4248"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93" name="AutoShape 103"/>
                <p:cNvSpPr>
                  <a:spLocks noChangeArrowheads="1"/>
                </p:cNvSpPr>
                <p:nvPr/>
              </p:nvSpPr>
              <p:spPr bwMode="auto">
                <a:xfrm rot="-5404296">
                  <a:off x="3384"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76" name="Group 104" descr="Canvas"/>
              <p:cNvGrpSpPr>
                <a:grpSpLocks/>
              </p:cNvGrpSpPr>
              <p:nvPr/>
            </p:nvGrpSpPr>
            <p:grpSpPr bwMode="auto">
              <a:xfrm>
                <a:off x="3600" y="3744"/>
                <a:ext cx="720" cy="1872"/>
                <a:chOff x="3312" y="3888"/>
                <a:chExt cx="720" cy="1872"/>
              </a:xfrm>
            </p:grpSpPr>
            <p:sp>
              <p:nvSpPr>
                <p:cNvPr id="64586" name="Oval 105"/>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87" name="AutoShape 106"/>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77" name="Group 107" descr="Canvas"/>
              <p:cNvGrpSpPr>
                <a:grpSpLocks/>
              </p:cNvGrpSpPr>
              <p:nvPr/>
            </p:nvGrpSpPr>
            <p:grpSpPr bwMode="auto">
              <a:xfrm>
                <a:off x="4320" y="3456"/>
                <a:ext cx="720" cy="1872"/>
                <a:chOff x="3312" y="3888"/>
                <a:chExt cx="720" cy="1872"/>
              </a:xfrm>
            </p:grpSpPr>
            <p:sp>
              <p:nvSpPr>
                <p:cNvPr id="64584" name="Oval 108"/>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85" name="AutoShape 109"/>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78" name="Group 110" descr="Canvas"/>
              <p:cNvGrpSpPr>
                <a:grpSpLocks/>
              </p:cNvGrpSpPr>
              <p:nvPr/>
            </p:nvGrpSpPr>
            <p:grpSpPr bwMode="auto">
              <a:xfrm>
                <a:off x="2880" y="3888"/>
                <a:ext cx="720" cy="1872"/>
                <a:chOff x="3312" y="3888"/>
                <a:chExt cx="720" cy="1872"/>
              </a:xfrm>
            </p:grpSpPr>
            <p:sp>
              <p:nvSpPr>
                <p:cNvPr id="64582" name="Oval 111"/>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83" name="AutoShape 112"/>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79" name="Group 113" descr="Canvas"/>
              <p:cNvGrpSpPr>
                <a:grpSpLocks/>
              </p:cNvGrpSpPr>
              <p:nvPr/>
            </p:nvGrpSpPr>
            <p:grpSpPr bwMode="auto">
              <a:xfrm>
                <a:off x="2160" y="3744"/>
                <a:ext cx="720" cy="1872"/>
                <a:chOff x="3312" y="3888"/>
                <a:chExt cx="720" cy="1872"/>
              </a:xfrm>
            </p:grpSpPr>
            <p:sp>
              <p:nvSpPr>
                <p:cNvPr id="64580" name="Oval 114"/>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81" name="AutoShape 115"/>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grpSp>
          <p:nvGrpSpPr>
            <p:cNvPr id="64527" name="Group 116"/>
            <p:cNvGrpSpPr>
              <a:grpSpLocks/>
            </p:cNvGrpSpPr>
            <p:nvPr/>
          </p:nvGrpSpPr>
          <p:grpSpPr bwMode="auto">
            <a:xfrm>
              <a:off x="8989" y="9072"/>
              <a:ext cx="606" cy="1008"/>
              <a:chOff x="2160" y="2160"/>
              <a:chExt cx="2880" cy="3600"/>
            </a:xfrm>
          </p:grpSpPr>
          <p:grpSp>
            <p:nvGrpSpPr>
              <p:cNvPr id="64548" name="Group 117" descr="Canvas"/>
              <p:cNvGrpSpPr>
                <a:grpSpLocks/>
              </p:cNvGrpSpPr>
              <p:nvPr/>
            </p:nvGrpSpPr>
            <p:grpSpPr bwMode="auto">
              <a:xfrm>
                <a:off x="3456" y="2160"/>
                <a:ext cx="720" cy="1872"/>
                <a:chOff x="4176" y="3888"/>
                <a:chExt cx="720" cy="1872"/>
              </a:xfrm>
            </p:grpSpPr>
            <p:sp>
              <p:nvSpPr>
                <p:cNvPr id="64571" name="Oval 118"/>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72" name="AutoShape 119"/>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49" name="Group 120" descr="Canvas"/>
              <p:cNvGrpSpPr>
                <a:grpSpLocks/>
              </p:cNvGrpSpPr>
              <p:nvPr/>
            </p:nvGrpSpPr>
            <p:grpSpPr bwMode="auto">
              <a:xfrm>
                <a:off x="2448" y="2304"/>
                <a:ext cx="720" cy="1872"/>
                <a:chOff x="4176" y="3888"/>
                <a:chExt cx="720" cy="1872"/>
              </a:xfrm>
            </p:grpSpPr>
            <p:sp>
              <p:nvSpPr>
                <p:cNvPr id="64569" name="Oval 121"/>
                <p:cNvSpPr>
                  <a:spLocks noChangeArrowheads="1"/>
                </p:cNvSpPr>
                <p:nvPr/>
              </p:nvSpPr>
              <p:spPr bwMode="auto">
                <a:xfrm>
                  <a:off x="4176"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70" name="AutoShape 122"/>
                <p:cNvSpPr>
                  <a:spLocks noChangeArrowheads="1"/>
                </p:cNvSpPr>
                <p:nvPr/>
              </p:nvSpPr>
              <p:spPr bwMode="auto">
                <a:xfrm rot="-5404296">
                  <a:off x="3960"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50" name="Group 123" descr="Canvas"/>
              <p:cNvGrpSpPr>
                <a:grpSpLocks/>
              </p:cNvGrpSpPr>
              <p:nvPr/>
            </p:nvGrpSpPr>
            <p:grpSpPr bwMode="auto">
              <a:xfrm>
                <a:off x="2304" y="3024"/>
                <a:ext cx="2448" cy="1872"/>
                <a:chOff x="2736" y="3312"/>
                <a:chExt cx="2448" cy="1872"/>
              </a:xfrm>
            </p:grpSpPr>
            <p:sp>
              <p:nvSpPr>
                <p:cNvPr id="64563" name="Oval 124"/>
                <p:cNvSpPr>
                  <a:spLocks noChangeArrowheads="1"/>
                </p:cNvSpPr>
                <p:nvPr/>
              </p:nvSpPr>
              <p:spPr bwMode="auto">
                <a:xfrm>
                  <a:off x="3600"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564" name="Oval 125"/>
                <p:cNvSpPr>
                  <a:spLocks noChangeArrowheads="1"/>
                </p:cNvSpPr>
                <p:nvPr/>
              </p:nvSpPr>
              <p:spPr bwMode="auto">
                <a:xfrm>
                  <a:off x="2736"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565" name="Oval 126"/>
                <p:cNvSpPr>
                  <a:spLocks noChangeArrowheads="1"/>
                </p:cNvSpPr>
                <p:nvPr/>
              </p:nvSpPr>
              <p:spPr bwMode="auto">
                <a:xfrm>
                  <a:off x="4464" y="3312"/>
                  <a:ext cx="720" cy="720"/>
                </a:xfrm>
                <a:prstGeom prst="ellipse">
                  <a:avLst/>
                </a:prstGeom>
                <a:solidFill>
                  <a:srgbClr val="993366"/>
                </a:solidFill>
                <a:ln w="9525">
                  <a:solidFill>
                    <a:srgbClr val="000000"/>
                  </a:solidFill>
                  <a:round/>
                  <a:headEnd/>
                  <a:tailEnd/>
                </a:ln>
              </p:spPr>
              <p:txBody>
                <a:bodyPr/>
                <a:lstStyle/>
                <a:p>
                  <a:endParaRPr lang="en-US"/>
                </a:p>
              </p:txBody>
            </p:sp>
            <p:sp>
              <p:nvSpPr>
                <p:cNvPr id="64566" name="AutoShape 127"/>
                <p:cNvSpPr>
                  <a:spLocks noChangeArrowheads="1"/>
                </p:cNvSpPr>
                <p:nvPr/>
              </p:nvSpPr>
              <p:spPr bwMode="auto">
                <a:xfrm rot="-5404296">
                  <a:off x="2520"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67" name="AutoShape 128"/>
                <p:cNvSpPr>
                  <a:spLocks noChangeArrowheads="1"/>
                </p:cNvSpPr>
                <p:nvPr/>
              </p:nvSpPr>
              <p:spPr bwMode="auto">
                <a:xfrm rot="-5404296">
                  <a:off x="4248"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68" name="AutoShape 129"/>
                <p:cNvSpPr>
                  <a:spLocks noChangeArrowheads="1"/>
                </p:cNvSpPr>
                <p:nvPr/>
              </p:nvSpPr>
              <p:spPr bwMode="auto">
                <a:xfrm rot="-5404296">
                  <a:off x="3384" y="4248"/>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51" name="Group 130" descr="Canvas"/>
              <p:cNvGrpSpPr>
                <a:grpSpLocks/>
              </p:cNvGrpSpPr>
              <p:nvPr/>
            </p:nvGrpSpPr>
            <p:grpSpPr bwMode="auto">
              <a:xfrm>
                <a:off x="3600" y="3744"/>
                <a:ext cx="720" cy="1872"/>
                <a:chOff x="3312" y="3888"/>
                <a:chExt cx="720" cy="1872"/>
              </a:xfrm>
            </p:grpSpPr>
            <p:sp>
              <p:nvSpPr>
                <p:cNvPr id="64561" name="Oval 131"/>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62" name="AutoShape 132"/>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52" name="Group 133" descr="Canvas"/>
              <p:cNvGrpSpPr>
                <a:grpSpLocks/>
              </p:cNvGrpSpPr>
              <p:nvPr/>
            </p:nvGrpSpPr>
            <p:grpSpPr bwMode="auto">
              <a:xfrm>
                <a:off x="4320" y="3456"/>
                <a:ext cx="720" cy="1872"/>
                <a:chOff x="3312" y="3888"/>
                <a:chExt cx="720" cy="1872"/>
              </a:xfrm>
            </p:grpSpPr>
            <p:sp>
              <p:nvSpPr>
                <p:cNvPr id="64559" name="Oval 134"/>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60" name="AutoShape 135"/>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53" name="Group 136" descr="Canvas"/>
              <p:cNvGrpSpPr>
                <a:grpSpLocks/>
              </p:cNvGrpSpPr>
              <p:nvPr/>
            </p:nvGrpSpPr>
            <p:grpSpPr bwMode="auto">
              <a:xfrm>
                <a:off x="2880" y="3888"/>
                <a:ext cx="720" cy="1872"/>
                <a:chOff x="3312" y="3888"/>
                <a:chExt cx="720" cy="1872"/>
              </a:xfrm>
            </p:grpSpPr>
            <p:sp>
              <p:nvSpPr>
                <p:cNvPr id="64557" name="Oval 137"/>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58" name="AutoShape 138"/>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nvGrpSpPr>
              <p:cNvPr id="64554" name="Group 139" descr="Canvas"/>
              <p:cNvGrpSpPr>
                <a:grpSpLocks/>
              </p:cNvGrpSpPr>
              <p:nvPr/>
            </p:nvGrpSpPr>
            <p:grpSpPr bwMode="auto">
              <a:xfrm>
                <a:off x="2160" y="3744"/>
                <a:ext cx="720" cy="1872"/>
                <a:chOff x="3312" y="3888"/>
                <a:chExt cx="720" cy="1872"/>
              </a:xfrm>
            </p:grpSpPr>
            <p:sp>
              <p:nvSpPr>
                <p:cNvPr id="64555" name="Oval 140"/>
                <p:cNvSpPr>
                  <a:spLocks noChangeArrowheads="1"/>
                </p:cNvSpPr>
                <p:nvPr/>
              </p:nvSpPr>
              <p:spPr bwMode="auto">
                <a:xfrm>
                  <a:off x="3312" y="3888"/>
                  <a:ext cx="720" cy="720"/>
                </a:xfrm>
                <a:prstGeom prst="ellipse">
                  <a:avLst/>
                </a:prstGeom>
                <a:solidFill>
                  <a:srgbClr val="993366"/>
                </a:solidFill>
                <a:ln w="9525">
                  <a:solidFill>
                    <a:srgbClr val="000000"/>
                  </a:solidFill>
                  <a:round/>
                  <a:headEnd/>
                  <a:tailEnd/>
                </a:ln>
              </p:spPr>
              <p:txBody>
                <a:bodyPr/>
                <a:lstStyle/>
                <a:p>
                  <a:endParaRPr lang="en-US"/>
                </a:p>
              </p:txBody>
            </p:sp>
            <p:sp>
              <p:nvSpPr>
                <p:cNvPr id="64556" name="AutoShape 141"/>
                <p:cNvSpPr>
                  <a:spLocks noChangeArrowheads="1"/>
                </p:cNvSpPr>
                <p:nvPr/>
              </p:nvSpPr>
              <p:spPr bwMode="auto">
                <a:xfrm rot="-5404296">
                  <a:off x="3096" y="4824"/>
                  <a:ext cx="1152" cy="720"/>
                </a:xfrm>
                <a:prstGeom prst="flowChartDelay">
                  <a:avLst/>
                </a:prstGeom>
                <a:solidFill>
                  <a:srgbClr val="993366"/>
                </a:solidFill>
                <a:ln w="9525">
                  <a:solidFill>
                    <a:srgbClr val="000000"/>
                  </a:solidFill>
                  <a:miter lim="800000"/>
                  <a:headEnd/>
                  <a:tailEnd/>
                </a:ln>
              </p:spPr>
              <p:txBody>
                <a:bodyPr/>
                <a:lstStyle/>
                <a:p>
                  <a:endParaRPr lang="en-US"/>
                </a:p>
              </p:txBody>
            </p:sp>
          </p:grpSp>
        </p:grpSp>
        <p:grpSp>
          <p:nvGrpSpPr>
            <p:cNvPr id="64528" name="Group 142"/>
            <p:cNvGrpSpPr>
              <a:grpSpLocks/>
            </p:cNvGrpSpPr>
            <p:nvPr/>
          </p:nvGrpSpPr>
          <p:grpSpPr bwMode="auto">
            <a:xfrm>
              <a:off x="2501" y="7299"/>
              <a:ext cx="718" cy="1018"/>
              <a:chOff x="2357" y="5427"/>
              <a:chExt cx="718" cy="1018"/>
            </a:xfrm>
          </p:grpSpPr>
          <p:sp>
            <p:nvSpPr>
              <p:cNvPr id="64529" name="Oval 143"/>
              <p:cNvSpPr>
                <a:spLocks noChangeArrowheads="1"/>
              </p:cNvSpPr>
              <p:nvPr/>
            </p:nvSpPr>
            <p:spPr bwMode="auto">
              <a:xfrm>
                <a:off x="2680" y="5427"/>
                <a:ext cx="180" cy="203"/>
              </a:xfrm>
              <a:prstGeom prst="ellipse">
                <a:avLst/>
              </a:prstGeom>
              <a:solidFill>
                <a:srgbClr val="993366"/>
              </a:solidFill>
              <a:ln w="9525">
                <a:solidFill>
                  <a:srgbClr val="000000"/>
                </a:solidFill>
                <a:round/>
                <a:headEnd/>
                <a:tailEnd/>
              </a:ln>
            </p:spPr>
            <p:txBody>
              <a:bodyPr/>
              <a:lstStyle/>
              <a:p>
                <a:endParaRPr lang="en-US"/>
              </a:p>
            </p:txBody>
          </p:sp>
          <p:sp>
            <p:nvSpPr>
              <p:cNvPr id="64530" name="AutoShape 144"/>
              <p:cNvSpPr>
                <a:spLocks noChangeArrowheads="1"/>
              </p:cNvSpPr>
              <p:nvPr/>
            </p:nvSpPr>
            <p:spPr bwMode="auto">
              <a:xfrm rot="-5404296">
                <a:off x="2607" y="5703"/>
                <a:ext cx="326" cy="18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31" name="Oval 145"/>
              <p:cNvSpPr>
                <a:spLocks noChangeArrowheads="1"/>
              </p:cNvSpPr>
              <p:nvPr/>
            </p:nvSpPr>
            <p:spPr bwMode="auto">
              <a:xfrm>
                <a:off x="2428" y="5468"/>
                <a:ext cx="180" cy="203"/>
              </a:xfrm>
              <a:prstGeom prst="ellipse">
                <a:avLst/>
              </a:prstGeom>
              <a:solidFill>
                <a:srgbClr val="993366"/>
              </a:solidFill>
              <a:ln w="9525">
                <a:solidFill>
                  <a:srgbClr val="000000"/>
                </a:solidFill>
                <a:round/>
                <a:headEnd/>
                <a:tailEnd/>
              </a:ln>
            </p:spPr>
            <p:txBody>
              <a:bodyPr/>
              <a:lstStyle/>
              <a:p>
                <a:endParaRPr lang="en-US"/>
              </a:p>
            </p:txBody>
          </p:sp>
          <p:sp>
            <p:nvSpPr>
              <p:cNvPr id="64532" name="AutoShape 146"/>
              <p:cNvSpPr>
                <a:spLocks noChangeArrowheads="1"/>
              </p:cNvSpPr>
              <p:nvPr/>
            </p:nvSpPr>
            <p:spPr bwMode="auto">
              <a:xfrm rot="-5404296">
                <a:off x="2355" y="5744"/>
                <a:ext cx="326" cy="18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33" name="Oval 147"/>
              <p:cNvSpPr>
                <a:spLocks noChangeArrowheads="1"/>
              </p:cNvSpPr>
              <p:nvPr/>
            </p:nvSpPr>
            <p:spPr bwMode="auto">
              <a:xfrm>
                <a:off x="2608" y="5671"/>
                <a:ext cx="180" cy="204"/>
              </a:xfrm>
              <a:prstGeom prst="ellipse">
                <a:avLst/>
              </a:prstGeom>
              <a:solidFill>
                <a:srgbClr val="993366"/>
              </a:solidFill>
              <a:ln w="9525">
                <a:solidFill>
                  <a:srgbClr val="000000"/>
                </a:solidFill>
                <a:round/>
                <a:headEnd/>
                <a:tailEnd/>
              </a:ln>
            </p:spPr>
            <p:txBody>
              <a:bodyPr/>
              <a:lstStyle/>
              <a:p>
                <a:endParaRPr lang="en-US"/>
              </a:p>
            </p:txBody>
          </p:sp>
          <p:sp>
            <p:nvSpPr>
              <p:cNvPr id="64534" name="Oval 148"/>
              <p:cNvSpPr>
                <a:spLocks noChangeArrowheads="1"/>
              </p:cNvSpPr>
              <p:nvPr/>
            </p:nvSpPr>
            <p:spPr bwMode="auto">
              <a:xfrm>
                <a:off x="2393" y="5671"/>
                <a:ext cx="180" cy="204"/>
              </a:xfrm>
              <a:prstGeom prst="ellipse">
                <a:avLst/>
              </a:prstGeom>
              <a:solidFill>
                <a:srgbClr val="993366"/>
              </a:solidFill>
              <a:ln w="9525">
                <a:solidFill>
                  <a:srgbClr val="000000"/>
                </a:solidFill>
                <a:round/>
                <a:headEnd/>
                <a:tailEnd/>
              </a:ln>
            </p:spPr>
            <p:txBody>
              <a:bodyPr/>
              <a:lstStyle/>
              <a:p>
                <a:endParaRPr lang="en-US"/>
              </a:p>
            </p:txBody>
          </p:sp>
          <p:sp>
            <p:nvSpPr>
              <p:cNvPr id="64535" name="Oval 149"/>
              <p:cNvSpPr>
                <a:spLocks noChangeArrowheads="1"/>
              </p:cNvSpPr>
              <p:nvPr/>
            </p:nvSpPr>
            <p:spPr bwMode="auto">
              <a:xfrm>
                <a:off x="2824" y="5671"/>
                <a:ext cx="180" cy="204"/>
              </a:xfrm>
              <a:prstGeom prst="ellipse">
                <a:avLst/>
              </a:prstGeom>
              <a:solidFill>
                <a:srgbClr val="993366"/>
              </a:solidFill>
              <a:ln w="9525">
                <a:solidFill>
                  <a:srgbClr val="000000"/>
                </a:solidFill>
                <a:round/>
                <a:headEnd/>
                <a:tailEnd/>
              </a:ln>
            </p:spPr>
            <p:txBody>
              <a:bodyPr/>
              <a:lstStyle/>
              <a:p>
                <a:endParaRPr lang="en-US"/>
              </a:p>
            </p:txBody>
          </p:sp>
          <p:sp>
            <p:nvSpPr>
              <p:cNvPr id="64536" name="AutoShape 150"/>
              <p:cNvSpPr>
                <a:spLocks noChangeArrowheads="1"/>
              </p:cNvSpPr>
              <p:nvPr/>
            </p:nvSpPr>
            <p:spPr bwMode="auto">
              <a:xfrm rot="-5404296">
                <a:off x="2320" y="5948"/>
                <a:ext cx="326" cy="18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37" name="AutoShape 151"/>
              <p:cNvSpPr>
                <a:spLocks noChangeArrowheads="1"/>
              </p:cNvSpPr>
              <p:nvPr/>
            </p:nvSpPr>
            <p:spPr bwMode="auto">
              <a:xfrm rot="-5404296">
                <a:off x="2751" y="5948"/>
                <a:ext cx="326" cy="18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38" name="AutoShape 152"/>
              <p:cNvSpPr>
                <a:spLocks noChangeArrowheads="1"/>
              </p:cNvSpPr>
              <p:nvPr/>
            </p:nvSpPr>
            <p:spPr bwMode="auto">
              <a:xfrm rot="-5404296">
                <a:off x="2535" y="5948"/>
                <a:ext cx="326" cy="18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39" name="Oval 153"/>
              <p:cNvSpPr>
                <a:spLocks noChangeArrowheads="1"/>
              </p:cNvSpPr>
              <p:nvPr/>
            </p:nvSpPr>
            <p:spPr bwMode="auto">
              <a:xfrm>
                <a:off x="2716" y="5875"/>
                <a:ext cx="180" cy="203"/>
              </a:xfrm>
              <a:prstGeom prst="ellipse">
                <a:avLst/>
              </a:prstGeom>
              <a:solidFill>
                <a:srgbClr val="993366"/>
              </a:solidFill>
              <a:ln w="9525">
                <a:solidFill>
                  <a:srgbClr val="000000"/>
                </a:solidFill>
                <a:round/>
                <a:headEnd/>
                <a:tailEnd/>
              </a:ln>
            </p:spPr>
            <p:txBody>
              <a:bodyPr/>
              <a:lstStyle/>
              <a:p>
                <a:endParaRPr lang="en-US"/>
              </a:p>
            </p:txBody>
          </p:sp>
          <p:sp>
            <p:nvSpPr>
              <p:cNvPr id="64540" name="AutoShape 154"/>
              <p:cNvSpPr>
                <a:spLocks noChangeArrowheads="1"/>
              </p:cNvSpPr>
              <p:nvPr/>
            </p:nvSpPr>
            <p:spPr bwMode="auto">
              <a:xfrm rot="-5404296">
                <a:off x="2643" y="6151"/>
                <a:ext cx="326" cy="180"/>
              </a:xfrm>
              <a:prstGeom prst="flowChartDelay">
                <a:avLst/>
              </a:prstGeom>
              <a:solidFill>
                <a:srgbClr val="993366"/>
              </a:solidFill>
              <a:ln w="9525">
                <a:solidFill>
                  <a:srgbClr val="000000"/>
                </a:solidFill>
                <a:miter lim="800000"/>
                <a:headEnd/>
                <a:tailEnd/>
              </a:ln>
            </p:spPr>
            <p:txBody>
              <a:bodyPr/>
              <a:lstStyle/>
              <a:p>
                <a:endParaRPr lang="en-US"/>
              </a:p>
            </p:txBody>
          </p:sp>
          <p:sp>
            <p:nvSpPr>
              <p:cNvPr id="64541" name="Oval 155"/>
              <p:cNvSpPr>
                <a:spLocks noChangeArrowheads="1"/>
              </p:cNvSpPr>
              <p:nvPr/>
            </p:nvSpPr>
            <p:spPr bwMode="auto">
              <a:xfrm>
                <a:off x="2896" y="5793"/>
                <a:ext cx="179" cy="204"/>
              </a:xfrm>
              <a:prstGeom prst="ellipse">
                <a:avLst/>
              </a:prstGeom>
              <a:solidFill>
                <a:srgbClr val="993366"/>
              </a:solidFill>
              <a:ln w="9525">
                <a:solidFill>
                  <a:srgbClr val="000000"/>
                </a:solidFill>
                <a:round/>
                <a:headEnd/>
                <a:tailEnd/>
              </a:ln>
            </p:spPr>
            <p:txBody>
              <a:bodyPr/>
              <a:lstStyle/>
              <a:p>
                <a:endParaRPr lang="en-US"/>
              </a:p>
            </p:txBody>
          </p:sp>
          <p:sp>
            <p:nvSpPr>
              <p:cNvPr id="64542" name="AutoShape 156"/>
              <p:cNvSpPr>
                <a:spLocks noChangeArrowheads="1"/>
              </p:cNvSpPr>
              <p:nvPr/>
            </p:nvSpPr>
            <p:spPr bwMode="auto">
              <a:xfrm rot="-5404296">
                <a:off x="2823" y="6070"/>
                <a:ext cx="326" cy="179"/>
              </a:xfrm>
              <a:prstGeom prst="flowChartDelay">
                <a:avLst/>
              </a:prstGeom>
              <a:solidFill>
                <a:srgbClr val="993366"/>
              </a:solidFill>
              <a:ln w="9525">
                <a:solidFill>
                  <a:srgbClr val="000000"/>
                </a:solidFill>
                <a:miter lim="800000"/>
                <a:headEnd/>
                <a:tailEnd/>
              </a:ln>
            </p:spPr>
            <p:txBody>
              <a:bodyPr/>
              <a:lstStyle/>
              <a:p>
                <a:endParaRPr lang="en-US"/>
              </a:p>
            </p:txBody>
          </p:sp>
          <p:sp>
            <p:nvSpPr>
              <p:cNvPr id="64543" name="Oval 157"/>
              <p:cNvSpPr>
                <a:spLocks noChangeArrowheads="1"/>
              </p:cNvSpPr>
              <p:nvPr/>
            </p:nvSpPr>
            <p:spPr bwMode="auto">
              <a:xfrm>
                <a:off x="2537" y="5916"/>
                <a:ext cx="179" cy="203"/>
              </a:xfrm>
              <a:prstGeom prst="ellipse">
                <a:avLst/>
              </a:prstGeom>
              <a:solidFill>
                <a:srgbClr val="993366"/>
              </a:solidFill>
              <a:ln w="9525">
                <a:solidFill>
                  <a:srgbClr val="000000"/>
                </a:solidFill>
                <a:round/>
                <a:headEnd/>
                <a:tailEnd/>
              </a:ln>
            </p:spPr>
            <p:txBody>
              <a:bodyPr/>
              <a:lstStyle/>
              <a:p>
                <a:endParaRPr lang="en-US"/>
              </a:p>
            </p:txBody>
          </p:sp>
          <p:sp>
            <p:nvSpPr>
              <p:cNvPr id="64544" name="AutoShape 158"/>
              <p:cNvSpPr>
                <a:spLocks noChangeArrowheads="1"/>
              </p:cNvSpPr>
              <p:nvPr/>
            </p:nvSpPr>
            <p:spPr bwMode="auto">
              <a:xfrm rot="-5404296">
                <a:off x="2464" y="6192"/>
                <a:ext cx="326" cy="179"/>
              </a:xfrm>
              <a:prstGeom prst="flowChartDelay">
                <a:avLst/>
              </a:prstGeom>
              <a:solidFill>
                <a:srgbClr val="993366"/>
              </a:solidFill>
              <a:ln w="9525">
                <a:solidFill>
                  <a:srgbClr val="000000"/>
                </a:solidFill>
                <a:miter lim="800000"/>
                <a:headEnd/>
                <a:tailEnd/>
              </a:ln>
            </p:spPr>
            <p:txBody>
              <a:bodyPr/>
              <a:lstStyle/>
              <a:p>
                <a:endParaRPr lang="en-US"/>
              </a:p>
            </p:txBody>
          </p:sp>
          <p:grpSp>
            <p:nvGrpSpPr>
              <p:cNvPr id="64545" name="Group 159"/>
              <p:cNvGrpSpPr>
                <a:grpSpLocks/>
              </p:cNvGrpSpPr>
              <p:nvPr/>
            </p:nvGrpSpPr>
            <p:grpSpPr bwMode="auto">
              <a:xfrm>
                <a:off x="2357" y="5875"/>
                <a:ext cx="180" cy="529"/>
                <a:chOff x="2369" y="5497"/>
                <a:chExt cx="214" cy="529"/>
              </a:xfrm>
            </p:grpSpPr>
            <p:sp>
              <p:nvSpPr>
                <p:cNvPr id="64546" name="Oval 160"/>
                <p:cNvSpPr>
                  <a:spLocks noChangeArrowheads="1"/>
                </p:cNvSpPr>
                <p:nvPr/>
              </p:nvSpPr>
              <p:spPr bwMode="auto">
                <a:xfrm>
                  <a:off x="2369" y="5497"/>
                  <a:ext cx="214" cy="203"/>
                </a:xfrm>
                <a:prstGeom prst="ellipse">
                  <a:avLst/>
                </a:prstGeom>
                <a:solidFill>
                  <a:srgbClr val="993366"/>
                </a:solidFill>
                <a:ln w="9525">
                  <a:solidFill>
                    <a:srgbClr val="000000"/>
                  </a:solidFill>
                  <a:round/>
                  <a:headEnd/>
                  <a:tailEnd/>
                </a:ln>
              </p:spPr>
              <p:txBody>
                <a:bodyPr/>
                <a:lstStyle/>
                <a:p>
                  <a:endParaRPr lang="en-US"/>
                </a:p>
              </p:txBody>
            </p:sp>
            <p:sp>
              <p:nvSpPr>
                <p:cNvPr id="64547" name="AutoShape 161"/>
                <p:cNvSpPr>
                  <a:spLocks noChangeArrowheads="1"/>
                </p:cNvSpPr>
                <p:nvPr/>
              </p:nvSpPr>
              <p:spPr bwMode="auto">
                <a:xfrm rot="-5404296">
                  <a:off x="2313" y="5756"/>
                  <a:ext cx="326" cy="214"/>
                </a:xfrm>
                <a:prstGeom prst="flowChartDelay">
                  <a:avLst/>
                </a:prstGeom>
                <a:solidFill>
                  <a:srgbClr val="993366"/>
                </a:solidFill>
                <a:ln w="9525">
                  <a:solidFill>
                    <a:srgbClr val="000000"/>
                  </a:solidFill>
                  <a:miter lim="800000"/>
                  <a:headEnd/>
                  <a:tailEnd/>
                </a:ln>
              </p:spPr>
              <p:txBody>
                <a:bodyPr/>
                <a:lstStyle/>
                <a:p>
                  <a:endParaRPr lang="en-US"/>
                </a:p>
              </p:txBody>
            </p:sp>
          </p:grpSp>
        </p:gr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09600" y="457200"/>
            <a:ext cx="7543800" cy="5181600"/>
          </a:xfrm>
        </p:spPr>
        <p:txBody>
          <a:bodyPr>
            <a:normAutofit/>
          </a:bodyPr>
          <a:lstStyle/>
          <a:p>
            <a:pPr algn="r" fontAlgn="auto">
              <a:spcAft>
                <a:spcPts val="0"/>
              </a:spcAft>
              <a:defRPr/>
            </a:pPr>
            <a:r>
              <a:rPr lang="en-US" b="1" dirty="0"/>
              <a:t> </a:t>
            </a:r>
            <a:r>
              <a:rPr lang="en-US" sz="4000" b="1" dirty="0" smtClean="0">
                <a:latin typeface="+mn-lt"/>
              </a:rPr>
              <a:t>The Legacy of Roland Allen</a:t>
            </a:r>
            <a:endParaRPr lang="en-US" sz="4000" b="1" dirty="0">
              <a:latin typeface="+mn-lt"/>
            </a:endParaRPr>
          </a:p>
        </p:txBody>
      </p:sp>
      <p:sp>
        <p:nvSpPr>
          <p:cNvPr id="9219" name="Rectangle 3"/>
          <p:cNvSpPr>
            <a:spLocks noGrp="1" noChangeArrowheads="1"/>
          </p:cNvSpPr>
          <p:nvPr>
            <p:ph type="subTitle" idx="1"/>
          </p:nvPr>
        </p:nvSpPr>
        <p:spPr>
          <a:xfrm>
            <a:off x="2438400" y="5981700"/>
            <a:ext cx="6400800" cy="952500"/>
          </a:xfrm>
        </p:spPr>
        <p:txBody>
          <a:bodyPr/>
          <a:lstStyle/>
          <a:p>
            <a:pPr>
              <a:lnSpc>
                <a:spcPct val="70000"/>
              </a:lnSpc>
              <a:spcBef>
                <a:spcPct val="0"/>
              </a:spcBef>
            </a:pPr>
            <a:r>
              <a:rPr lang="en-US" sz="2000" dirty="0" smtClean="0">
                <a:solidFill>
                  <a:schemeClr val="bg1"/>
                </a:solidFill>
              </a:rPr>
              <a:t>J</a:t>
            </a:r>
            <a:r>
              <a:rPr lang="en-US" sz="2000" dirty="0" smtClean="0">
                <a:solidFill>
                  <a:schemeClr val="bg1"/>
                </a:solidFill>
              </a:rPr>
              <a:t>. D. </a:t>
            </a:r>
            <a:r>
              <a:rPr lang="en-US" sz="2000" dirty="0" smtClean="0">
                <a:solidFill>
                  <a:schemeClr val="bg1"/>
                </a:solidFill>
              </a:rPr>
              <a:t>Payne</a:t>
            </a:r>
            <a:endParaRPr lang="en-US" sz="2000" dirty="0" smtClean="0">
              <a:solidFill>
                <a:schemeClr val="bg1"/>
              </a:solidFill>
            </a:endParaRPr>
          </a:p>
          <a:p>
            <a:pPr>
              <a:lnSpc>
                <a:spcPct val="70000"/>
              </a:lnSpc>
              <a:spcBef>
                <a:spcPct val="0"/>
              </a:spcBef>
            </a:pPr>
            <a:r>
              <a:rPr lang="en-US" sz="2000" dirty="0" smtClean="0">
                <a:solidFill>
                  <a:schemeClr val="bg1"/>
                </a:solidFill>
              </a:rPr>
              <a:t>Southeast Region, Evangelical </a:t>
            </a:r>
            <a:r>
              <a:rPr lang="en-US" sz="2000" dirty="0" err="1" smtClean="0">
                <a:solidFill>
                  <a:schemeClr val="bg1"/>
                </a:solidFill>
              </a:rPr>
              <a:t>Missiological</a:t>
            </a:r>
            <a:r>
              <a:rPr lang="en-US" sz="2000" dirty="0" smtClean="0">
                <a:solidFill>
                  <a:schemeClr val="bg1"/>
                </a:solidFill>
              </a:rPr>
              <a:t> Society</a:t>
            </a:r>
          </a:p>
          <a:p>
            <a:pPr>
              <a:lnSpc>
                <a:spcPct val="70000"/>
              </a:lnSpc>
              <a:spcBef>
                <a:spcPct val="0"/>
              </a:spcBef>
            </a:pPr>
            <a:r>
              <a:rPr lang="en-US" sz="2000" dirty="0" smtClean="0">
                <a:solidFill>
                  <a:schemeClr val="bg1"/>
                </a:solidFill>
              </a:rPr>
              <a:t>Wake Forest, North Carolina, March 23-24, 2012</a:t>
            </a: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2" cstate="print"/>
          <a:srcRect/>
          <a:stretch>
            <a:fillRect/>
          </a:stretch>
        </p:blipFill>
        <p:spPr bwMode="auto">
          <a:xfrm>
            <a:off x="3200400" y="914400"/>
            <a:ext cx="3076361" cy="4837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C:\Documents and Settings\alwalsh\My Documents\E-books Projects\Roland Allen\Screen shot 2012-03-21 at 4.07.53 PM.png"/>
          <p:cNvPicPr>
            <a:picLocks noChangeAspect="1" noChangeArrowheads="1"/>
          </p:cNvPicPr>
          <p:nvPr/>
        </p:nvPicPr>
        <p:blipFill>
          <a:blip r:embed="rId2" cstate="print"/>
          <a:srcRect/>
          <a:stretch>
            <a:fillRect/>
          </a:stretch>
        </p:blipFill>
        <p:spPr bwMode="auto">
          <a:xfrm>
            <a:off x="3276600" y="1066800"/>
            <a:ext cx="2949428"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15363" name="Rectangle 3"/>
          <p:cNvSpPr>
            <a:spLocks noGrp="1" noChangeArrowheads="1"/>
          </p:cNvSpPr>
          <p:nvPr>
            <p:ph sz="quarter" idx="1"/>
          </p:nvPr>
        </p:nvSpPr>
        <p:spPr>
          <a:xfrm>
            <a:off x="612775" y="1600200"/>
            <a:ext cx="8153400" cy="4495800"/>
          </a:xfrm>
        </p:spPr>
        <p:txBody>
          <a:bodyPr/>
          <a:lstStyle/>
          <a:p>
            <a:r>
              <a:rPr lang="en-US" sz="3600" smtClean="0"/>
              <a:t>Born to Charles Fletcher (1835-1873) and Priscilla Allen (1839-1935) in England, December 29, 1868</a:t>
            </a:r>
          </a:p>
          <a:p>
            <a:r>
              <a:rPr lang="en-US" sz="3600" smtClean="0"/>
              <a:t>6</a:t>
            </a:r>
            <a:r>
              <a:rPr lang="en-US" sz="3600" baseline="30000" smtClean="0"/>
              <a:t>th</a:t>
            </a:r>
            <a:r>
              <a:rPr lang="en-US" sz="3600" smtClean="0"/>
              <a:t> of 7 children (2 girls, 5 boys)</a:t>
            </a:r>
          </a:p>
          <a:p>
            <a:r>
              <a:rPr lang="en-US" sz="3600" smtClean="0"/>
              <a:t>Baptized at 4 weeks</a:t>
            </a:r>
          </a:p>
          <a:p>
            <a:r>
              <a:rPr lang="en-US" sz="3600" smtClean="0"/>
              <a:t>Charles died in 1873 while away from family ministering in Central America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2775" y="228600"/>
            <a:ext cx="8153400" cy="990600"/>
          </a:xfrm>
        </p:spPr>
        <p:txBody>
          <a:bodyPr/>
          <a:lstStyle/>
          <a:p>
            <a:r>
              <a:rPr lang="en-US" smtClean="0"/>
              <a:t>Biographical Sketch</a:t>
            </a:r>
          </a:p>
        </p:txBody>
      </p:sp>
      <p:sp>
        <p:nvSpPr>
          <p:cNvPr id="16387" name="Rectangle 3"/>
          <p:cNvSpPr>
            <a:spLocks noGrp="1" noChangeArrowheads="1"/>
          </p:cNvSpPr>
          <p:nvPr>
            <p:ph sz="quarter" idx="1"/>
          </p:nvPr>
        </p:nvSpPr>
        <p:spPr>
          <a:xfrm>
            <a:off x="685800" y="1676400"/>
            <a:ext cx="7772400" cy="4114800"/>
          </a:xfrm>
        </p:spPr>
        <p:txBody>
          <a:bodyPr/>
          <a:lstStyle/>
          <a:p>
            <a:r>
              <a:rPr lang="en-US" sz="3600" smtClean="0"/>
              <a:t>Roland won a scholarship to St. John’s College (Oxford)</a:t>
            </a:r>
          </a:p>
          <a:p>
            <a:r>
              <a:rPr lang="en-US" sz="3600" smtClean="0"/>
              <a:t>Won university’s Lothian Prize for essay on Pope Silvester II which was published in </a:t>
            </a:r>
            <a:r>
              <a:rPr lang="en-US" sz="3600" i="1" smtClean="0"/>
              <a:t>The English Historical Review</a:t>
            </a:r>
            <a:endParaRPr lang="en-US" sz="3600" smtClean="0"/>
          </a:p>
          <a:p>
            <a:pPr>
              <a:buFont typeface="Wingdings" pitchFamily="2" charset="2"/>
              <a:buNone/>
            </a:pPr>
            <a:endParaRPr lang="en-US"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emplate>Median</Template>
  <TotalTime>575</TotalTime>
  <Words>1202</Words>
  <Application>Microsoft Office PowerPoint</Application>
  <PresentationFormat>On-screen Show (4:3)</PresentationFormat>
  <Paragraphs>184</Paragraphs>
  <Slides>55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Times New Roman</vt:lpstr>
      <vt:lpstr>Arial</vt:lpstr>
      <vt:lpstr>Tw Cen MT</vt:lpstr>
      <vt:lpstr>Wingdings</vt:lpstr>
      <vt:lpstr>Wingdings 2</vt:lpstr>
      <vt:lpstr>Calibri</vt:lpstr>
      <vt:lpstr>Tahoma</vt:lpstr>
      <vt:lpstr>Gill Sans Condensed Bold</vt:lpstr>
      <vt:lpstr>Median</vt:lpstr>
      <vt:lpstr> The Legacy of Roland Allen</vt:lpstr>
      <vt:lpstr>Contact Information:    J. D. Payne jpayne@sbts.edu @jd_payne www.jdpayne.org www.northamericanmissions.org 502-897-4498</vt:lpstr>
      <vt:lpstr>  </vt:lpstr>
      <vt:lpstr>Slide 4</vt:lpstr>
      <vt:lpstr>  </vt:lpstr>
      <vt:lpstr>Slide 6</vt:lpstr>
      <vt:lpstr>Slide 7</vt:lpstr>
      <vt:lpstr>Biographical Sketch</vt:lpstr>
      <vt:lpstr>Biographical Sketch</vt:lpstr>
      <vt:lpstr>Biographical Sketch</vt:lpstr>
      <vt:lpstr>Biographical Sketch</vt:lpstr>
      <vt:lpstr>Biographical Sketch</vt:lpstr>
      <vt:lpstr>Slide 13</vt:lpstr>
      <vt:lpstr>Biographical Sketch</vt:lpstr>
      <vt:lpstr>Biographical Sketch</vt:lpstr>
      <vt:lpstr>Biographical Sketch</vt:lpstr>
      <vt:lpstr>Slide 17</vt:lpstr>
      <vt:lpstr>Biographical Sketch</vt:lpstr>
      <vt:lpstr>Biographical Sketch</vt:lpstr>
      <vt:lpstr>Biographical Sketch</vt:lpstr>
      <vt:lpstr>Slide 21</vt:lpstr>
      <vt:lpstr>Slide 22</vt:lpstr>
      <vt:lpstr>Biographical Sketch</vt:lpstr>
      <vt:lpstr>Slide 24</vt:lpstr>
      <vt:lpstr>Biographical Sketch</vt:lpstr>
      <vt:lpstr>Slide 26</vt:lpstr>
      <vt:lpstr>Biographical Sketch</vt:lpstr>
      <vt:lpstr>Biographical Sketch</vt:lpstr>
      <vt:lpstr>Biographical Sketch</vt:lpstr>
      <vt:lpstr>Biographical Sketch</vt:lpstr>
      <vt:lpstr>Biographical Sketch</vt:lpstr>
      <vt:lpstr>Biographical Sketch</vt:lpstr>
      <vt:lpstr>Biographical Sketch</vt:lpstr>
      <vt:lpstr>Biographical Sketch</vt:lpstr>
      <vt:lpstr>Biographical Sketch</vt:lpstr>
      <vt:lpstr>Biographical Sketch</vt:lpstr>
      <vt:lpstr>Slide 37</vt:lpstr>
      <vt:lpstr>Missiology </vt:lpstr>
      <vt:lpstr>The Issue of Theology</vt:lpstr>
      <vt:lpstr>Two Vital Areas</vt:lpstr>
      <vt:lpstr>Two Vital Areas</vt:lpstr>
      <vt:lpstr>Issue of Devolution</vt:lpstr>
      <vt:lpstr>Slide 43</vt:lpstr>
      <vt:lpstr>Slide 44</vt:lpstr>
      <vt:lpstr>The Role of the Missionary </vt:lpstr>
      <vt:lpstr>Slide 46</vt:lpstr>
      <vt:lpstr>Priority on Evangelism</vt:lpstr>
      <vt:lpstr>Slide 48</vt:lpstr>
      <vt:lpstr>Practice an Apostolic Approach</vt:lpstr>
      <vt:lpstr>Slide 50</vt:lpstr>
      <vt:lpstr>Practice an Apostolic Approach</vt:lpstr>
      <vt:lpstr>Ministration of the Spirit</vt:lpstr>
      <vt:lpstr>Manifest Missionary Faith</vt:lpstr>
      <vt:lpstr>Concept of Spontaneous Expansion</vt:lpstr>
      <vt:lpstr> The Legacy of Roland Allen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Legacy of Roland Allen</dc:title>
  <dc:creator>J. D. and Sarah Payne</dc:creator>
  <cp:lastModifiedBy>jpayne</cp:lastModifiedBy>
  <cp:revision>57</cp:revision>
  <dcterms:created xsi:type="dcterms:W3CDTF">2003-11-17T09:57:47Z</dcterms:created>
  <dcterms:modified xsi:type="dcterms:W3CDTF">2012-03-23T01:14:04Z</dcterms:modified>
</cp:coreProperties>
</file>