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1"/>
  </p:notesMasterIdLst>
  <p:sldIdLst>
    <p:sldId id="256" r:id="rId2"/>
    <p:sldId id="270" r:id="rId3"/>
    <p:sldId id="271" r:id="rId4"/>
    <p:sldId id="272" r:id="rId5"/>
    <p:sldId id="310" r:id="rId6"/>
    <p:sldId id="273" r:id="rId7"/>
    <p:sldId id="313" r:id="rId8"/>
    <p:sldId id="314" r:id="rId9"/>
    <p:sldId id="275" r:id="rId10"/>
    <p:sldId id="257" r:id="rId11"/>
    <p:sldId id="276" r:id="rId12"/>
    <p:sldId id="277" r:id="rId13"/>
    <p:sldId id="278" r:id="rId14"/>
    <p:sldId id="258" r:id="rId15"/>
    <p:sldId id="260" r:id="rId16"/>
    <p:sldId id="280" r:id="rId17"/>
    <p:sldId id="261" r:id="rId18"/>
    <p:sldId id="262" r:id="rId19"/>
    <p:sldId id="281" r:id="rId20"/>
    <p:sldId id="282" r:id="rId21"/>
    <p:sldId id="283" r:id="rId22"/>
    <p:sldId id="284" r:id="rId23"/>
    <p:sldId id="285" r:id="rId24"/>
    <p:sldId id="286" r:id="rId25"/>
    <p:sldId id="287" r:id="rId26"/>
    <p:sldId id="288" r:id="rId27"/>
    <p:sldId id="289" r:id="rId28"/>
    <p:sldId id="315" r:id="rId29"/>
    <p:sldId id="263" r:id="rId30"/>
    <p:sldId id="291" r:id="rId31"/>
    <p:sldId id="292" r:id="rId32"/>
    <p:sldId id="293" r:id="rId33"/>
    <p:sldId id="295" r:id="rId34"/>
    <p:sldId id="290" r:id="rId35"/>
    <p:sldId id="296" r:id="rId36"/>
    <p:sldId id="297" r:id="rId37"/>
    <p:sldId id="298" r:id="rId38"/>
    <p:sldId id="299" r:id="rId39"/>
    <p:sldId id="300" r:id="rId40"/>
    <p:sldId id="302" r:id="rId41"/>
    <p:sldId id="301" r:id="rId42"/>
    <p:sldId id="303" r:id="rId43"/>
    <p:sldId id="311" r:id="rId44"/>
    <p:sldId id="312" r:id="rId45"/>
    <p:sldId id="304" r:id="rId46"/>
    <p:sldId id="305" r:id="rId47"/>
    <p:sldId id="308" r:id="rId48"/>
    <p:sldId id="309" r:id="rId49"/>
    <p:sldId id="31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00" d="100"/>
          <a:sy n="100" d="100"/>
        </p:scale>
        <p:origin x="-7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F902D-249B-4B02-9ACB-0E2C9B934BC5}" type="datetimeFigureOut">
              <a:rPr lang="en-US" smtClean="0"/>
              <a:pPr/>
              <a:t>4/13/2012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BD932-A296-4CDF-A55D-F7F5ADB3E0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FBD932-A296-4CDF-A55D-F7F5ADB3E049}"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1  Pg 6-8</a:t>
            </a:r>
            <a:endParaRPr lang="en-US" dirty="0"/>
          </a:p>
        </p:txBody>
      </p:sp>
      <p:sp>
        <p:nvSpPr>
          <p:cNvPr id="4" name="Slide Number Placeholder 3"/>
          <p:cNvSpPr>
            <a:spLocks noGrp="1"/>
          </p:cNvSpPr>
          <p:nvPr>
            <p:ph type="sldNum" sz="quarter" idx="10"/>
          </p:nvPr>
        </p:nvSpPr>
        <p:spPr/>
        <p:txBody>
          <a:bodyPr/>
          <a:lstStyle/>
          <a:p>
            <a:fld id="{F0FBD932-A296-4CDF-A55D-F7F5ADB3E049}"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2 page 2</a:t>
            </a:r>
            <a:endParaRPr lang="en-US" dirty="0"/>
          </a:p>
        </p:txBody>
      </p:sp>
      <p:sp>
        <p:nvSpPr>
          <p:cNvPr id="4" name="Slide Number Placeholder 3"/>
          <p:cNvSpPr>
            <a:spLocks noGrp="1"/>
          </p:cNvSpPr>
          <p:nvPr>
            <p:ph type="sldNum" sz="quarter" idx="10"/>
          </p:nvPr>
        </p:nvSpPr>
        <p:spPr/>
        <p:txBody>
          <a:bodyPr/>
          <a:lstStyle/>
          <a:p>
            <a:fld id="{F0FBD932-A296-4CDF-A55D-F7F5ADB3E049}"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smtClean="0"/>
              <a:t>Joshua Project</a:t>
            </a:r>
            <a:endParaRPr lang="en-US"/>
          </a:p>
        </p:txBody>
      </p:sp>
      <p:sp>
        <p:nvSpPr>
          <p:cNvPr id="4" name="Slide Number Placeholder 3"/>
          <p:cNvSpPr>
            <a:spLocks noGrp="1"/>
          </p:cNvSpPr>
          <p:nvPr>
            <p:ph type="sldNum" sz="quarter" idx="10"/>
          </p:nvPr>
        </p:nvSpPr>
        <p:spPr/>
        <p:txBody>
          <a:bodyPr/>
          <a:lstStyle/>
          <a:p>
            <a:fld id="{F0FBD932-A296-4CDF-A55D-F7F5ADB3E049}" type="slidenum">
              <a:rPr lang="en-US" smtClean="0"/>
              <a:pPr/>
              <a:t>31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Global</a:t>
            </a:r>
            <a:r>
              <a:rPr lang="en-US" baseline="0" dirty="0" smtClean="0"/>
              <a:t> Research</a:t>
            </a:r>
            <a:endParaRPr lang="en-US" dirty="0"/>
          </a:p>
        </p:txBody>
      </p:sp>
      <p:sp>
        <p:nvSpPr>
          <p:cNvPr id="4" name="Slide Number Placeholder 3"/>
          <p:cNvSpPr>
            <a:spLocks noGrp="1"/>
          </p:cNvSpPr>
          <p:nvPr>
            <p:ph type="sldNum" sz="quarter" idx="10"/>
          </p:nvPr>
        </p:nvSpPr>
        <p:spPr/>
        <p:txBody>
          <a:bodyPr/>
          <a:lstStyle/>
          <a:p>
            <a:fld id="{F0FBD932-A296-4CDF-A55D-F7F5ADB3E049}"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55E80E2-4E54-4E11-A85B-5F76AF34EF9A}" type="datetimeFigureOut">
              <a:rPr lang="en-US" smtClean="0"/>
              <a:pPr/>
              <a:t>4/13/2012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64CDB1C-8DA3-4B88-9BE1-BCD18E7E4A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5E80E2-4E54-4E11-A85B-5F76AF34EF9A}"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CDB1C-8DA3-4B88-9BE1-BCD18E7E4A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55E80E2-4E54-4E11-A85B-5F76AF34EF9A}" type="datetimeFigureOut">
              <a:rPr lang="en-US" smtClean="0"/>
              <a:pPr/>
              <a:t>4/13/2012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64CDB1C-8DA3-4B88-9BE1-BCD18E7E4A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55E80E2-4E54-4E11-A85B-5F76AF34EF9A}"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64CDB1C-8DA3-4B88-9BE1-BCD18E7E4A6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55E80E2-4E54-4E11-A85B-5F76AF34EF9A}" type="datetimeFigureOut">
              <a:rPr lang="en-US" smtClean="0"/>
              <a:pPr/>
              <a:t>4/13/2012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64CDB1C-8DA3-4B88-9BE1-BCD18E7E4A6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55E80E2-4E54-4E11-A85B-5F76AF34EF9A}" type="datetimeFigureOut">
              <a:rPr lang="en-US" smtClean="0"/>
              <a:pPr/>
              <a:t>4/13/2012</a:t>
            </a:fld>
            <a:endParaRPr lang="en-US"/>
          </a:p>
        </p:txBody>
      </p:sp>
      <p:sp>
        <p:nvSpPr>
          <p:cNvPr id="10" name="Slide Number Placeholder 9"/>
          <p:cNvSpPr>
            <a:spLocks noGrp="1"/>
          </p:cNvSpPr>
          <p:nvPr>
            <p:ph type="sldNum" sz="quarter" idx="16"/>
          </p:nvPr>
        </p:nvSpPr>
        <p:spPr/>
        <p:txBody>
          <a:bodyPr rtlCol="0"/>
          <a:lstStyle/>
          <a:p>
            <a:fld id="{064CDB1C-8DA3-4B88-9BE1-BCD18E7E4A6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55E80E2-4E54-4E11-A85B-5F76AF34EF9A}" type="datetimeFigureOut">
              <a:rPr lang="en-US" smtClean="0"/>
              <a:pPr/>
              <a:t>4/13/2012</a:t>
            </a:fld>
            <a:endParaRPr lang="en-US"/>
          </a:p>
        </p:txBody>
      </p:sp>
      <p:sp>
        <p:nvSpPr>
          <p:cNvPr id="12" name="Slide Number Placeholder 11"/>
          <p:cNvSpPr>
            <a:spLocks noGrp="1"/>
          </p:cNvSpPr>
          <p:nvPr>
            <p:ph type="sldNum" sz="quarter" idx="16"/>
          </p:nvPr>
        </p:nvSpPr>
        <p:spPr/>
        <p:txBody>
          <a:bodyPr rtlCol="0"/>
          <a:lstStyle/>
          <a:p>
            <a:fld id="{064CDB1C-8DA3-4B88-9BE1-BCD18E7E4A6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5E80E2-4E54-4E11-A85B-5F76AF34EF9A}" type="datetimeFigureOut">
              <a:rPr lang="en-US" smtClean="0"/>
              <a:pPr/>
              <a:t>4/13/2012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64CDB1C-8DA3-4B88-9BE1-BCD18E7E4A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E80E2-4E54-4E11-A85B-5F76AF34EF9A}" type="datetimeFigureOut">
              <a:rPr lang="en-US" smtClean="0"/>
              <a:pPr/>
              <a:t>4/13/2012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64CDB1C-8DA3-4B88-9BE1-BCD18E7E4A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55E80E2-4E54-4E11-A85B-5F76AF34EF9A}"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64CDB1C-8DA3-4B88-9BE1-BCD18E7E4A6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55E80E2-4E54-4E11-A85B-5F76AF34EF9A}" type="datetimeFigureOut">
              <a:rPr lang="en-US" smtClean="0"/>
              <a:pPr/>
              <a:t>4/13/2012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64CDB1C-8DA3-4B88-9BE1-BCD18E7E4A6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55E80E2-4E54-4E11-A85B-5F76AF34EF9A}" type="datetimeFigureOut">
              <a:rPr lang="en-US" smtClean="0"/>
              <a:pPr/>
              <a:t>4/13/2012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64CDB1C-8DA3-4B88-9BE1-BCD18E7E4A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ideo" Target="file:///C:\Users\jpayne\Desktop\Presentation%20for%20UEGE\240p%20%20%20128%20kbit%20Videographic%20Migration.mp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4038600"/>
            <a:ext cx="6705600" cy="1828800"/>
          </a:xfrm>
        </p:spPr>
        <p:txBody>
          <a:bodyPr>
            <a:normAutofit/>
          </a:bodyPr>
          <a:lstStyle/>
          <a:p>
            <a:r>
              <a:rPr lang="en-US" sz="4000" b="1" dirty="0" smtClean="0"/>
              <a:t>The Strangers Next Door</a:t>
            </a:r>
            <a:endParaRPr lang="en-US" sz="4000" b="1" dirty="0"/>
          </a:p>
        </p:txBody>
      </p:sp>
      <p:sp>
        <p:nvSpPr>
          <p:cNvPr id="3" name="Subtitle 2"/>
          <p:cNvSpPr>
            <a:spLocks noGrp="1"/>
          </p:cNvSpPr>
          <p:nvPr>
            <p:ph type="subTitle" idx="1"/>
          </p:nvPr>
        </p:nvSpPr>
        <p:spPr>
          <a:xfrm>
            <a:off x="2209800" y="5943600"/>
            <a:ext cx="6858000" cy="914400"/>
          </a:xfrm>
        </p:spPr>
        <p:txBody>
          <a:bodyPr>
            <a:noAutofit/>
          </a:bodyPr>
          <a:lstStyle/>
          <a:p>
            <a:pPr algn="r">
              <a:spcBef>
                <a:spcPts val="0"/>
              </a:spcBef>
            </a:pPr>
            <a:r>
              <a:rPr lang="en-US" sz="1800" dirty="0" smtClean="0">
                <a:solidFill>
                  <a:schemeClr val="bg1"/>
                </a:solidFill>
                <a:latin typeface="Arial Rounded MT Bold" pitchFamily="34" charset="0"/>
              </a:rPr>
              <a:t>J. D. Payne</a:t>
            </a:r>
          </a:p>
          <a:p>
            <a:pPr algn="r">
              <a:spcBef>
                <a:spcPts val="0"/>
              </a:spcBef>
            </a:pPr>
            <a:r>
              <a:rPr lang="en-US" sz="1800" dirty="0" smtClean="0">
                <a:solidFill>
                  <a:schemeClr val="bg1"/>
                </a:solidFill>
                <a:latin typeface="Arial Rounded MT Bold" pitchFamily="34" charset="0"/>
              </a:rPr>
              <a:t>University Educators for Global Engagement</a:t>
            </a:r>
          </a:p>
          <a:p>
            <a:pPr algn="r">
              <a:spcBef>
                <a:spcPts val="0"/>
              </a:spcBef>
            </a:pPr>
            <a:r>
              <a:rPr lang="en-US" sz="1800" dirty="0" smtClean="0">
                <a:solidFill>
                  <a:schemeClr val="bg1"/>
                </a:solidFill>
                <a:latin typeface="Arial Rounded MT Bold" pitchFamily="34" charset="0"/>
              </a:rPr>
              <a:t>April 13-14, 2012</a:t>
            </a:r>
            <a:endParaRPr lang="en-US" sz="1800"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Terminology</a:t>
            </a:r>
            <a:endParaRPr lang="en-US" b="1" dirty="0"/>
          </a:p>
        </p:txBody>
      </p:sp>
      <p:sp>
        <p:nvSpPr>
          <p:cNvPr id="3" name="Content Placeholder 2"/>
          <p:cNvSpPr>
            <a:spLocks noGrp="1"/>
          </p:cNvSpPr>
          <p:nvPr>
            <p:ph sz="quarter" idx="1"/>
          </p:nvPr>
        </p:nvSpPr>
        <p:spPr/>
        <p:txBody>
          <a:bodyPr>
            <a:noAutofit/>
          </a:bodyPr>
          <a:lstStyle/>
          <a:p>
            <a:r>
              <a:rPr lang="en-US" sz="4800" dirty="0" smtClean="0"/>
              <a:t>Migration</a:t>
            </a:r>
          </a:p>
          <a:p>
            <a:r>
              <a:rPr lang="en-US" sz="4800" dirty="0" smtClean="0"/>
              <a:t>Migrant</a:t>
            </a:r>
          </a:p>
          <a:p>
            <a:r>
              <a:rPr lang="en-US" sz="4800" dirty="0" smtClean="0"/>
              <a:t>Immigration</a:t>
            </a:r>
          </a:p>
          <a:p>
            <a:r>
              <a:rPr lang="en-US" sz="4800" dirty="0" smtClean="0"/>
              <a:t>Emigration</a:t>
            </a:r>
          </a:p>
          <a:p>
            <a:r>
              <a:rPr lang="en-US" sz="4800" dirty="0" smtClean="0"/>
              <a:t>Refugee</a:t>
            </a:r>
          </a:p>
          <a:p>
            <a:r>
              <a:rPr lang="en-US" sz="4800" dirty="0" smtClean="0"/>
              <a:t>Asylum Seeker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3" name="240p   128 kbit Videographic Migration.mp4">
            <a:hlinkClick r:id="" action="ppaction://media"/>
          </p:cNvPr>
          <p:cNvPicPr>
            <a:picLocks noRot="1" noChangeAspect="1"/>
          </p:cNvPicPr>
          <p:nvPr>
            <a:videoFile r:link="rId1"/>
          </p:nvPr>
        </p:nvPicPr>
        <p:blipFill>
          <a:blip r:embed="rId3" cstate="print"/>
          <a:stretch>
            <a:fillRect/>
          </a:stretch>
        </p:blipFill>
        <p:spPr>
          <a:xfrm>
            <a:off x="2133600" y="2286000"/>
            <a:ext cx="5029200" cy="314157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normAutofit fontScale="90000"/>
          </a:bodyPr>
          <a:lstStyle/>
          <a:p>
            <a:r>
              <a:rPr lang="en-US" dirty="0" smtClean="0"/>
              <a:t>Migration and Kingdom Perspective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971800"/>
            <a:ext cx="8153400" cy="990600"/>
          </a:xfrm>
        </p:spPr>
        <p:txBody>
          <a:bodyPr>
            <a:noAutofit/>
          </a:bodyPr>
          <a:lstStyle/>
          <a:p>
            <a:pPr algn="ctr"/>
            <a:r>
              <a:rPr lang="en-US" sz="6000" b="1" dirty="0" smtClean="0"/>
              <a:t>The Divine </a:t>
            </a:r>
            <a:r>
              <a:rPr lang="en-US" sz="6000" b="1" i="1" dirty="0" smtClean="0"/>
              <a:t>Maestro</a:t>
            </a:r>
            <a:br>
              <a:rPr lang="en-US" sz="6000" b="1" i="1" dirty="0" smtClean="0"/>
            </a:br>
            <a:r>
              <a:rPr lang="en-US" sz="6000" b="1" dirty="0" smtClean="0"/>
              <a:t>and the Push-Pull Factors</a:t>
            </a:r>
            <a:endParaRPr lang="en-US" sz="6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743200"/>
            <a:ext cx="7123113" cy="3657600"/>
          </a:xfrm>
        </p:spPr>
        <p:txBody>
          <a:bodyPr/>
          <a:lstStyle/>
          <a:p>
            <a:endParaRPr lang="en-US" sz="4800" b="1" dirty="0" smtClean="0"/>
          </a:p>
          <a:p>
            <a:r>
              <a:rPr lang="en-US" sz="4800" b="1" dirty="0" smtClean="0"/>
              <a:t>Theological Assumption</a:t>
            </a:r>
          </a:p>
          <a:p>
            <a:endParaRPr lang="en-US" sz="4800" b="1" dirty="0" smtClean="0"/>
          </a:p>
          <a:p>
            <a:r>
              <a:rPr lang="en-US" sz="4800" b="1" dirty="0" err="1" smtClean="0"/>
              <a:t>Missiological</a:t>
            </a:r>
            <a:r>
              <a:rPr lang="en-US" sz="4800" b="1" dirty="0" smtClean="0"/>
              <a:t> Assumption</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endParaRPr lang="en-US" dirty="0"/>
          </a:p>
        </p:txBody>
      </p:sp>
      <p:sp>
        <p:nvSpPr>
          <p:cNvPr id="4" name="Title 3"/>
          <p:cNvSpPr>
            <a:spLocks noGrp="1"/>
          </p:cNvSpPr>
          <p:nvPr>
            <p:ph type="title"/>
          </p:nvPr>
        </p:nvSpPr>
        <p:spPr/>
        <p:txBody>
          <a:bodyPr>
            <a:noAutofit/>
          </a:bodyPr>
          <a:lstStyle/>
          <a:p>
            <a:r>
              <a:rPr lang="en-US" sz="4000" dirty="0" smtClean="0"/>
              <a:t>Migration and Kingdom Perspective </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What in the World is God Doing?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657600"/>
            <a:ext cx="8153400" cy="990600"/>
          </a:xfrm>
        </p:spPr>
        <p:txBody>
          <a:bodyPr>
            <a:noAutofit/>
          </a:bodyPr>
          <a:lstStyle/>
          <a:p>
            <a:r>
              <a:rPr lang="en-US" sz="3200" dirty="0" smtClean="0"/>
              <a:t>The largest nationalities granted British citizenship in 2010 were Indian (29,405), Pakistani (22,054), Filipino (9,429), Bangladeshi (7,966), and Chinese (7,581).</a:t>
            </a:r>
            <a:br>
              <a:rPr lang="en-US" sz="3200" dirty="0" smtClean="0"/>
            </a:br>
            <a:r>
              <a:rPr lang="en-US" sz="3100" dirty="0" smtClean="0"/>
              <a:t/>
            </a:r>
            <a:br>
              <a:rPr lang="en-US" sz="3100" dirty="0" smtClean="0"/>
            </a:br>
            <a:r>
              <a:rPr lang="en-US" sz="3100" dirty="0" smtClean="0"/>
              <a:t>The proportions of babies born to mothers from outside the UK recently reached a record high of 24.7%. In the </a:t>
            </a:r>
            <a:r>
              <a:rPr lang="en-US" sz="3100" dirty="0" err="1" smtClean="0"/>
              <a:t>Newham</a:t>
            </a:r>
            <a:r>
              <a:rPr lang="en-US" sz="3100" dirty="0" smtClean="0"/>
              <a:t> community in east London, the area with the highest proportion of such births exceeded 75% with Pakistan, Poland, and India topping the list for the mothers’ countries of origin.</a:t>
            </a:r>
            <a:endParaRPr lang="en-US" sz="31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2"/>
          <p:cNvSpPr txBox="1">
            <a:spLocks/>
          </p:cNvSpPr>
          <p:nvPr/>
        </p:nvSpPr>
        <p:spPr>
          <a:xfrm>
            <a:off x="612648" y="1600200"/>
            <a:ext cx="8153400" cy="4495800"/>
          </a:xfrm>
          <a:prstGeom prst="rect">
            <a:avLst/>
          </a:prstGeom>
        </p:spPr>
        <p:txBody>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r>
              <a:rPr kumimoji="0" lang="en-US" sz="5400" b="1" i="0" u="none" strike="noStrike" kern="1200" cap="none" spc="0" normalizeH="0" baseline="0" noProof="0" dirty="0" smtClean="0">
                <a:ln>
                  <a:noFill/>
                </a:ln>
                <a:solidFill>
                  <a:schemeClr val="tx1"/>
                </a:solidFill>
                <a:effectLst/>
                <a:uLnTx/>
                <a:uFillTx/>
                <a:latin typeface="+mn-lt"/>
                <a:ea typeface="+mn-ea"/>
                <a:cs typeface="+mn-cs"/>
              </a:rPr>
              <a:t>Are Mr. Singh and Auntie the Strangers</a:t>
            </a:r>
            <a:r>
              <a:rPr kumimoji="0" lang="en-US" sz="5400" b="1" i="0" u="none" strike="noStrike" kern="1200" cap="none" spc="0" normalizeH="0" noProof="0" dirty="0" smtClean="0">
                <a:ln>
                  <a:noFill/>
                </a:ln>
                <a:solidFill>
                  <a:schemeClr val="tx1"/>
                </a:solidFill>
                <a:effectLst/>
                <a:uLnTx/>
                <a:uFillTx/>
                <a:latin typeface="+mn-lt"/>
                <a:ea typeface="+mn-ea"/>
                <a:cs typeface="+mn-cs"/>
              </a:rPr>
              <a:t> Next Door to You?</a:t>
            </a:r>
            <a:endParaRPr kumimoji="0" lang="en-US" sz="5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Migration Trends</a:t>
            </a:r>
            <a:endParaRPr lang="en-US" dirty="0"/>
          </a:p>
        </p:txBody>
      </p:sp>
      <p:sp>
        <p:nvSpPr>
          <p:cNvPr id="8" name="Content Placeholder 7"/>
          <p:cNvSpPr>
            <a:spLocks noGrp="1"/>
          </p:cNvSpPr>
          <p:nvPr>
            <p:ph sz="quarter" idx="1"/>
          </p:nvPr>
        </p:nvSpPr>
        <p:spPr/>
        <p:txBody>
          <a:bodyPr>
            <a:normAutofit/>
          </a:bodyPr>
          <a:lstStyle/>
          <a:p>
            <a:pPr lvl="0"/>
            <a:r>
              <a:rPr lang="en-US" dirty="0" smtClean="0"/>
              <a:t>Between 1990-2010, the more developed countries gained 45 million international migrants, an increase of 55%.</a:t>
            </a:r>
          </a:p>
          <a:p>
            <a:pPr lvl="0"/>
            <a:endParaRPr lang="en-US" dirty="0" smtClean="0"/>
          </a:p>
          <a:p>
            <a:pPr lvl="0"/>
            <a:r>
              <a:rPr lang="en-US" dirty="0" smtClean="0"/>
              <a:t>By 2010, Europe </a:t>
            </a:r>
            <a:r>
              <a:rPr lang="en-US" dirty="0" smtClean="0"/>
              <a:t>hosted </a:t>
            </a:r>
            <a:r>
              <a:rPr lang="en-US" dirty="0" smtClean="0"/>
              <a:t>almost 70 million international migrants, 1/3 of the global total. Asia hosted 61 million.  Northern America hosted 50 million.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Migration Trends</a:t>
            </a:r>
            <a:endParaRPr lang="en-US" dirty="0"/>
          </a:p>
        </p:txBody>
      </p:sp>
      <p:sp>
        <p:nvSpPr>
          <p:cNvPr id="3" name="Content Placeholder 2"/>
          <p:cNvSpPr>
            <a:spLocks noGrp="1"/>
          </p:cNvSpPr>
          <p:nvPr>
            <p:ph sz="quarter" idx="1"/>
          </p:nvPr>
        </p:nvSpPr>
        <p:spPr/>
        <p:txBody>
          <a:bodyPr>
            <a:normAutofit fontScale="92500" lnSpcReduction="10000"/>
          </a:bodyPr>
          <a:lstStyle/>
          <a:p>
            <a:pPr lvl="0"/>
            <a:r>
              <a:rPr lang="en-US" dirty="0" smtClean="0"/>
              <a:t>The increase of migrant stock between 2000-2010 was the highest in Northern America (24%), Europe (21%), and Oceania (20%).</a:t>
            </a:r>
          </a:p>
          <a:p>
            <a:pPr lvl="0">
              <a:buNone/>
            </a:pPr>
            <a:endParaRPr lang="en-US" dirty="0" smtClean="0"/>
          </a:p>
          <a:p>
            <a:pPr lvl="0"/>
            <a:r>
              <a:rPr lang="en-US" dirty="0" smtClean="0"/>
              <a:t>Between 2000-2010, nine countries gained over a million international migrants:  United States (8.0 million), Spain (4.6 million), Italy (2.3 million), Saudi Arabia (2.2 million), the United Kingdom (1.7 million), Canada (1.6 million), the Syrian Arab Republic (1.3 million), Jordan (1 million), and the United Arab Emirates (1 million).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8073" y="3014002"/>
            <a:ext cx="8153400" cy="990600"/>
          </a:xfrm>
        </p:spPr>
        <p:txBody>
          <a:bodyPr>
            <a:normAutofit fontScale="90000"/>
          </a:bodyPr>
          <a:lstStyle/>
          <a:p>
            <a:r>
              <a:rPr lang="en-US" b="1" dirty="0" smtClean="0"/>
              <a:t>Contact Information:</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J. D. Payne</a:t>
            </a:r>
            <a:br>
              <a:rPr lang="en-US" b="1" dirty="0" smtClean="0"/>
            </a:br>
            <a:r>
              <a:rPr lang="en-US" b="1" dirty="0" smtClean="0"/>
              <a:t>jpayne@sbts.edu</a:t>
            </a:r>
            <a:br>
              <a:rPr lang="en-US" b="1" dirty="0" smtClean="0"/>
            </a:br>
            <a:r>
              <a:rPr lang="en-US" b="1" dirty="0" smtClean="0"/>
              <a:t>@</a:t>
            </a:r>
            <a:r>
              <a:rPr lang="en-US" b="1" dirty="0" err="1" smtClean="0"/>
              <a:t>jd_payne</a:t>
            </a:r>
            <a:r>
              <a:rPr lang="en-US" b="1" dirty="0" smtClean="0"/>
              <a:t/>
            </a:r>
            <a:br>
              <a:rPr lang="en-US" b="1" dirty="0" smtClean="0"/>
            </a:br>
            <a:r>
              <a:rPr lang="en-US" b="1" dirty="0" smtClean="0"/>
              <a:t>www.jdpayne.org</a:t>
            </a:r>
            <a:br>
              <a:rPr lang="en-US" b="1" dirty="0" smtClean="0"/>
            </a:br>
            <a:r>
              <a:rPr lang="en-US" b="1" dirty="0" smtClean="0"/>
              <a:t>www.northamericanmissions.org</a:t>
            </a:r>
            <a:br>
              <a:rPr lang="en-US" b="1" dirty="0" smtClean="0"/>
            </a:br>
            <a:r>
              <a:rPr lang="en-US" b="1" dirty="0" smtClean="0"/>
              <a:t>502-897-4498</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Migration Trends</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70000" lnSpcReduction="20000"/>
          </a:bodyPr>
          <a:lstStyle/>
          <a:p>
            <a:pPr lvl="0"/>
            <a:r>
              <a:rPr lang="en-US" sz="4000" dirty="0" smtClean="0"/>
              <a:t>In 2010, Asia hosted 10.9 million refugees, making up 66% of the global number of refugees. Africa with 2.6 million (16% of the global population); Europe with 1.6 million refugees (10%); Northern America with 730,000 refugees, and Latin America and the Caribbean hosting 530,000 refugees.</a:t>
            </a:r>
          </a:p>
          <a:p>
            <a:pPr lvl="0"/>
            <a:endParaRPr lang="en-US" sz="4000" dirty="0" smtClean="0"/>
          </a:p>
          <a:p>
            <a:pPr lvl="0"/>
            <a:r>
              <a:rPr lang="en-US" sz="4000" dirty="0" smtClean="0"/>
              <a:t>In 2005, countries with at least 20 million inhabitants where international migrants constituted high proportions of the population included Australia (20%), Canada (19%), France (11%), Germany (12%), Saudi Arabia (26%), Spain (11% ), Ukraine (15%), and the United States (13%).</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Migration Trends</a:t>
            </a:r>
            <a:endParaRPr lang="en-US" dirty="0"/>
          </a:p>
        </p:txBody>
      </p:sp>
      <p:sp>
        <p:nvSpPr>
          <p:cNvPr id="3" name="Content Placeholder 2"/>
          <p:cNvSpPr>
            <a:spLocks noGrp="1"/>
          </p:cNvSpPr>
          <p:nvPr>
            <p:ph sz="quarter" idx="1"/>
          </p:nvPr>
        </p:nvSpPr>
        <p:spPr>
          <a:xfrm>
            <a:off x="612648" y="1600200"/>
            <a:ext cx="8153400" cy="4876800"/>
          </a:xfrm>
        </p:spPr>
        <p:txBody>
          <a:bodyPr>
            <a:normAutofit fontScale="92500" lnSpcReduction="10000"/>
          </a:bodyPr>
          <a:lstStyle/>
          <a:p>
            <a:pPr lvl="0"/>
            <a:r>
              <a:rPr lang="en-US" sz="3000" dirty="0" smtClean="0"/>
              <a:t>Between 2000-2007, the number of international students more than doubled to over 2 million.  The main destination countries were the United States, the United Kingdom, Germany, France and Australia.  The greatest percent increases occurred in New Zealand, Korea, the Netherlands, Greece, Spain, Italy, and Ireland.</a:t>
            </a:r>
          </a:p>
          <a:p>
            <a:pPr lvl="0">
              <a:buNone/>
            </a:pPr>
            <a:endParaRPr lang="en-US" sz="3000" dirty="0" smtClean="0"/>
          </a:p>
          <a:p>
            <a:pPr lvl="0"/>
            <a:r>
              <a:rPr lang="en-US" sz="3000" dirty="0" smtClean="0"/>
              <a:t>In 2010, migrants comprised 14.2% of the total population of North America and 12.4% of Western Europe.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Migration Trends</a:t>
            </a:r>
            <a:endParaRPr lang="en-US" dirty="0"/>
          </a:p>
        </p:txBody>
      </p:sp>
      <p:sp>
        <p:nvSpPr>
          <p:cNvPr id="3" name="Content Placeholder 2"/>
          <p:cNvSpPr>
            <a:spLocks noGrp="1"/>
          </p:cNvSpPr>
          <p:nvPr>
            <p:ph sz="quarter" idx="1"/>
          </p:nvPr>
        </p:nvSpPr>
        <p:spPr/>
        <p:txBody>
          <a:bodyPr>
            <a:normAutofit fontScale="92500"/>
          </a:bodyPr>
          <a:lstStyle/>
          <a:p>
            <a:pPr lvl="0"/>
            <a:r>
              <a:rPr lang="en-US" sz="4000" dirty="0" smtClean="0"/>
              <a:t>In 2010, migrants comprised 22% of the total population in Australia, 21.3% of Canada, 13.5% of the United States, 10.4% of the United Kingdom</a:t>
            </a:r>
          </a:p>
          <a:p>
            <a:pPr lvl="0">
              <a:buNone/>
            </a:pPr>
            <a:endParaRPr lang="en-US" sz="4000" dirty="0" smtClean="0"/>
          </a:p>
          <a:p>
            <a:pPr lvl="0"/>
            <a:r>
              <a:rPr lang="en-US" sz="4000" dirty="0" smtClean="0"/>
              <a:t>By 2017, 1 Canadian in 5 could be a visible minority person.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UNHCR noted that in 2010:</a:t>
            </a:r>
            <a:endParaRPr lang="en-US" dirty="0"/>
          </a:p>
        </p:txBody>
      </p:sp>
      <p:sp>
        <p:nvSpPr>
          <p:cNvPr id="3" name="Content Placeholder 2"/>
          <p:cNvSpPr>
            <a:spLocks noGrp="1"/>
          </p:cNvSpPr>
          <p:nvPr>
            <p:ph sz="quarter" idx="1"/>
          </p:nvPr>
        </p:nvSpPr>
        <p:spPr/>
        <p:txBody>
          <a:bodyPr>
            <a:normAutofit/>
          </a:bodyPr>
          <a:lstStyle/>
          <a:p>
            <a:pPr lvl="0"/>
            <a:r>
              <a:rPr lang="en-US" sz="4000" dirty="0" smtClean="0"/>
              <a:t>There were 10.55 million refugees</a:t>
            </a:r>
          </a:p>
          <a:p>
            <a:pPr lvl="0">
              <a:buNone/>
            </a:pPr>
            <a:endParaRPr lang="en-US" sz="4000" dirty="0" smtClean="0"/>
          </a:p>
          <a:p>
            <a:pPr lvl="0"/>
            <a:r>
              <a:rPr lang="en-US" sz="4000" dirty="0" smtClean="0"/>
              <a:t>There were 14.7 million internally displaced persons</a:t>
            </a:r>
          </a:p>
          <a:p>
            <a:pPr lvl="0">
              <a:buNone/>
            </a:pPr>
            <a:endParaRPr lang="en-US" sz="4000" dirty="0" smtClean="0"/>
          </a:p>
          <a:p>
            <a:pPr lvl="0"/>
            <a:r>
              <a:rPr lang="en-US" sz="4000" dirty="0" smtClean="0"/>
              <a:t>There were 837,500 asylum seekers</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UNHCR noted that in 2010:</a:t>
            </a:r>
            <a:endParaRPr lang="en-US" dirty="0"/>
          </a:p>
        </p:txBody>
      </p:sp>
      <p:sp>
        <p:nvSpPr>
          <p:cNvPr id="3" name="Content Placeholder 2"/>
          <p:cNvSpPr>
            <a:spLocks noGrp="1"/>
          </p:cNvSpPr>
          <p:nvPr>
            <p:ph sz="quarter" idx="1"/>
          </p:nvPr>
        </p:nvSpPr>
        <p:spPr>
          <a:xfrm>
            <a:off x="612648" y="1600200"/>
            <a:ext cx="8153400" cy="4876800"/>
          </a:xfrm>
        </p:spPr>
        <p:txBody>
          <a:bodyPr>
            <a:noAutofit/>
          </a:bodyPr>
          <a:lstStyle/>
          <a:p>
            <a:pPr lvl="0"/>
            <a:r>
              <a:rPr lang="en-US" sz="3600" dirty="0" smtClean="0"/>
              <a:t>Pakistan hosted the largest number of refugees (1.9 million), followed by the Islamic Republic of Iran (1.1 million), the Syrian Arab Republic (1 million), and Germany (594,000)</a:t>
            </a:r>
          </a:p>
          <a:p>
            <a:pPr lvl="0">
              <a:buNone/>
            </a:pPr>
            <a:endParaRPr lang="en-US" sz="3600" dirty="0" smtClean="0"/>
          </a:p>
          <a:p>
            <a:pPr lvl="0"/>
            <a:r>
              <a:rPr lang="en-US" sz="3600" dirty="0" smtClean="0"/>
              <a:t>Developing countries hosted 80% of the global refugee population</a:t>
            </a:r>
          </a:p>
          <a:p>
            <a:pPr lvl="0">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UNHCR noted that in 2010:</a:t>
            </a:r>
            <a:endParaRPr lang="en-US" dirty="0"/>
          </a:p>
        </p:txBody>
      </p:sp>
      <p:sp>
        <p:nvSpPr>
          <p:cNvPr id="3" name="Content Placeholder 2"/>
          <p:cNvSpPr>
            <a:spLocks noGrp="1"/>
          </p:cNvSpPr>
          <p:nvPr>
            <p:ph sz="quarter" idx="1"/>
          </p:nvPr>
        </p:nvSpPr>
        <p:spPr>
          <a:xfrm>
            <a:off x="612648" y="1600200"/>
            <a:ext cx="8153400" cy="4953000"/>
          </a:xfrm>
        </p:spPr>
        <p:txBody>
          <a:bodyPr>
            <a:noAutofit/>
          </a:bodyPr>
          <a:lstStyle/>
          <a:p>
            <a:r>
              <a:rPr lang="en-US" sz="3200" dirty="0" smtClean="0"/>
              <a:t>Asia had 54% of the global refugee population, followed by Africa (23%), Europe (15%), and North America (4%)</a:t>
            </a:r>
          </a:p>
          <a:p>
            <a:pPr lvl="0"/>
            <a:endParaRPr lang="en-US" sz="3200" dirty="0" smtClean="0"/>
          </a:p>
          <a:p>
            <a:pPr lvl="0"/>
            <a:r>
              <a:rPr lang="en-US" sz="3200" dirty="0" smtClean="0"/>
              <a:t>Afghanistan was the largest country of origin of refugees (3 million), followed by Iraq (1.7 million), Somalia (770,000), the Democratic Republic of the Congo (477,000), and Myanmar (416,000)</a:t>
            </a:r>
          </a:p>
          <a:p>
            <a:pPr lvl="0">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UNHCR noted that in 2010:</a:t>
            </a:r>
            <a:endParaRPr lang="en-US" dirty="0"/>
          </a:p>
        </p:txBody>
      </p:sp>
      <p:sp>
        <p:nvSpPr>
          <p:cNvPr id="3" name="Content Placeholder 2"/>
          <p:cNvSpPr>
            <a:spLocks noGrp="1"/>
          </p:cNvSpPr>
          <p:nvPr>
            <p:ph sz="quarter" idx="1"/>
          </p:nvPr>
        </p:nvSpPr>
        <p:spPr>
          <a:xfrm>
            <a:off x="612648" y="1600200"/>
            <a:ext cx="8153400" cy="5029200"/>
          </a:xfrm>
        </p:spPr>
        <p:txBody>
          <a:bodyPr>
            <a:normAutofit/>
          </a:bodyPr>
          <a:lstStyle/>
          <a:p>
            <a:pPr lvl="0"/>
            <a:r>
              <a:rPr lang="en-US" sz="3200" dirty="0" smtClean="0"/>
              <a:t>Among the top Western refugee hosting countries, Germany hosted 594,300 refugees, followed by the United States (264,600) and the United Kingdom (238,100) </a:t>
            </a:r>
          </a:p>
          <a:p>
            <a:pPr lvl="0">
              <a:buNone/>
            </a:pPr>
            <a:endParaRPr lang="en-US" sz="3200" dirty="0" smtClean="0"/>
          </a:p>
          <a:p>
            <a:pPr lvl="0"/>
            <a:r>
              <a:rPr lang="en-US" sz="3200" dirty="0" smtClean="0"/>
              <a:t>The countries resettling the most refugees were the United States (71,400), Canada (12,100), Australia (8,500), Sweden (1,800), and Norway (1,100)</a:t>
            </a:r>
          </a:p>
          <a:p>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UNHCR noted that in 2010:</a:t>
            </a:r>
            <a:endParaRPr lang="en-US" dirty="0"/>
          </a:p>
        </p:txBody>
      </p:sp>
      <p:sp>
        <p:nvSpPr>
          <p:cNvPr id="3" name="Content Placeholder 2"/>
          <p:cNvSpPr>
            <a:spLocks noGrp="1"/>
          </p:cNvSpPr>
          <p:nvPr>
            <p:ph sz="quarter" idx="1"/>
          </p:nvPr>
        </p:nvSpPr>
        <p:spPr>
          <a:xfrm>
            <a:off x="612648" y="1600200"/>
            <a:ext cx="8153400" cy="4953000"/>
          </a:xfrm>
        </p:spPr>
        <p:txBody>
          <a:bodyPr>
            <a:normAutofit lnSpcReduction="10000"/>
          </a:bodyPr>
          <a:lstStyle/>
          <a:p>
            <a:pPr lvl="0"/>
            <a:r>
              <a:rPr lang="en-US" sz="3200" dirty="0" smtClean="0"/>
              <a:t>The most sought-after destination for asylum-seekers was South Africa, followed by the United States, France, Germany, and Sweden</a:t>
            </a:r>
          </a:p>
          <a:p>
            <a:pPr lvl="0">
              <a:buNone/>
            </a:pPr>
            <a:endParaRPr lang="en-US" sz="3200" dirty="0" smtClean="0"/>
          </a:p>
          <a:p>
            <a:pPr lvl="0"/>
            <a:r>
              <a:rPr lang="en-US" sz="3200" dirty="0" smtClean="0"/>
              <a:t>Refugee and asylum-seekers were more often established in urban contexts</a:t>
            </a:r>
          </a:p>
          <a:p>
            <a:pPr lvl="0">
              <a:buNone/>
            </a:pPr>
            <a:endParaRPr lang="en-US" sz="3200" dirty="0" smtClean="0"/>
          </a:p>
          <a:p>
            <a:pPr lvl="0"/>
            <a:r>
              <a:rPr lang="en-US" sz="3200" dirty="0" smtClean="0"/>
              <a:t>Among refugees and people in refugee-like situations, children comprised 44% of the population</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2010 Refugee Arrivals to the U. S. by Country of Nationality</a:t>
            </a:r>
            <a:endParaRPr lang="en-US" sz="3600" dirty="0"/>
          </a:p>
        </p:txBody>
      </p:sp>
      <p:graphicFrame>
        <p:nvGraphicFramePr>
          <p:cNvPr id="4" name="Content Placeholder 3"/>
          <p:cNvGraphicFramePr>
            <a:graphicFrameLocks noGrp="1"/>
          </p:cNvGraphicFramePr>
          <p:nvPr>
            <p:ph sz="quarter" idx="1"/>
          </p:nvPr>
        </p:nvGraphicFramePr>
        <p:xfrm>
          <a:off x="228597" y="1600200"/>
          <a:ext cx="8763002" cy="5059680"/>
        </p:xfrm>
        <a:graphic>
          <a:graphicData uri="http://schemas.openxmlformats.org/drawingml/2006/table">
            <a:tbl>
              <a:tblPr firstRow="1" bandRow="1">
                <a:tableStyleId>{5C22544A-7EE6-4342-B048-85BDC9FD1C3A}</a:tableStyleId>
              </a:tblPr>
              <a:tblGrid>
                <a:gridCol w="4381501"/>
                <a:gridCol w="4381501"/>
              </a:tblGrid>
              <a:tr h="370840">
                <a:tc>
                  <a:txBody>
                    <a:bodyPr/>
                    <a:lstStyle/>
                    <a:p>
                      <a:pPr marL="0" marR="0">
                        <a:lnSpc>
                          <a:spcPts val="2400"/>
                        </a:lnSpc>
                        <a:spcBef>
                          <a:spcPts val="0"/>
                        </a:spcBef>
                        <a:spcAft>
                          <a:spcPts val="0"/>
                        </a:spcAft>
                      </a:pPr>
                      <a:endParaRPr lang="en-US" sz="2400" b="1" dirty="0">
                        <a:latin typeface="Times New Roman" pitchFamily="18" charset="0"/>
                        <a:ea typeface="Calibri"/>
                        <a:cs typeface="Times New Roman" pitchFamily="18" charset="0"/>
                      </a:endParaRPr>
                    </a:p>
                  </a:txBody>
                  <a:tcPr marL="68580" marR="68580" marT="0" marB="0"/>
                </a:tc>
                <a:tc>
                  <a:txBody>
                    <a:bodyPr/>
                    <a:lstStyle/>
                    <a:p>
                      <a:pPr marL="0" marR="0">
                        <a:lnSpc>
                          <a:spcPts val="2400"/>
                        </a:lnSpc>
                        <a:spcBef>
                          <a:spcPts val="0"/>
                        </a:spcBef>
                        <a:spcAft>
                          <a:spcPts val="0"/>
                        </a:spcAft>
                      </a:pPr>
                      <a:endParaRPr lang="en-US" sz="2400" b="1" dirty="0">
                        <a:latin typeface="Times New Roman" pitchFamily="18" charset="0"/>
                        <a:ea typeface="Calibri"/>
                        <a:cs typeface="Times New Roman" pitchFamily="18" charset="0"/>
                      </a:endParaRPr>
                    </a:p>
                  </a:txBody>
                  <a:tcPr marL="68580" marR="68580" marT="0" marB="0"/>
                </a:tc>
              </a:tr>
              <a:tr h="370840">
                <a:tc>
                  <a:txBody>
                    <a:bodyPr/>
                    <a:lstStyle/>
                    <a:p>
                      <a:pPr marL="0" marR="0">
                        <a:lnSpc>
                          <a:spcPts val="2400"/>
                        </a:lnSpc>
                        <a:spcBef>
                          <a:spcPts val="0"/>
                        </a:spcBef>
                        <a:spcAft>
                          <a:spcPts val="0"/>
                        </a:spcAft>
                      </a:pPr>
                      <a:r>
                        <a:rPr lang="en-US" sz="2400" b="1" dirty="0">
                          <a:latin typeface="Times New Roman" pitchFamily="18" charset="0"/>
                          <a:ea typeface="Calibri"/>
                          <a:cs typeface="Times New Roman" pitchFamily="18" charset="0"/>
                        </a:rPr>
                        <a:t>Iraq</a:t>
                      </a:r>
                    </a:p>
                  </a:txBody>
                  <a:tcPr marL="68580" marR="68580" marT="0" marB="0"/>
                </a:tc>
                <a:tc>
                  <a:txBody>
                    <a:bodyPr/>
                    <a:lstStyle/>
                    <a:p>
                      <a:pPr marL="0" marR="0">
                        <a:lnSpc>
                          <a:spcPts val="2400"/>
                        </a:lnSpc>
                        <a:spcBef>
                          <a:spcPts val="0"/>
                        </a:spcBef>
                        <a:spcAft>
                          <a:spcPts val="0"/>
                        </a:spcAft>
                      </a:pPr>
                      <a:r>
                        <a:rPr lang="en-US" sz="2400" b="1" dirty="0">
                          <a:latin typeface="Times New Roman" pitchFamily="18" charset="0"/>
                          <a:ea typeface="Calibri"/>
                          <a:cs typeface="Times New Roman" pitchFamily="18" charset="0"/>
                        </a:rPr>
                        <a:t>18,016</a:t>
                      </a:r>
                    </a:p>
                  </a:txBody>
                  <a:tcPr marL="68580" marR="68580" marT="0" marB="0"/>
                </a:tc>
              </a:tr>
              <a:tr h="370840">
                <a:tc>
                  <a:txBody>
                    <a:bodyPr/>
                    <a:lstStyle/>
                    <a:p>
                      <a:pPr marL="0" marR="0">
                        <a:lnSpc>
                          <a:spcPts val="2400"/>
                        </a:lnSpc>
                        <a:spcBef>
                          <a:spcPts val="0"/>
                        </a:spcBef>
                        <a:spcAft>
                          <a:spcPts val="0"/>
                        </a:spcAft>
                      </a:pPr>
                      <a:r>
                        <a:rPr lang="en-US" sz="2400" b="1" dirty="0">
                          <a:latin typeface="Times New Roman" pitchFamily="18" charset="0"/>
                          <a:ea typeface="Calibri"/>
                          <a:cs typeface="Times New Roman" pitchFamily="18" charset="0"/>
                        </a:rPr>
                        <a:t>Burma</a:t>
                      </a:r>
                    </a:p>
                  </a:txBody>
                  <a:tcPr marL="68580" marR="68580" marT="0" marB="0"/>
                </a:tc>
                <a:tc>
                  <a:txBody>
                    <a:bodyPr/>
                    <a:lstStyle/>
                    <a:p>
                      <a:pPr marL="0" marR="0">
                        <a:lnSpc>
                          <a:spcPts val="2400"/>
                        </a:lnSpc>
                        <a:spcBef>
                          <a:spcPts val="0"/>
                        </a:spcBef>
                        <a:spcAft>
                          <a:spcPts val="0"/>
                        </a:spcAft>
                      </a:pPr>
                      <a:r>
                        <a:rPr lang="en-US" sz="2400" b="1" dirty="0">
                          <a:latin typeface="Times New Roman" pitchFamily="18" charset="0"/>
                          <a:ea typeface="Calibri"/>
                          <a:cs typeface="Times New Roman" pitchFamily="18" charset="0"/>
                        </a:rPr>
                        <a:t>16,693          </a:t>
                      </a:r>
                    </a:p>
                  </a:txBody>
                  <a:tcPr marL="68580" marR="68580" marT="0" marB="0"/>
                </a:tc>
              </a:tr>
              <a:tr h="370840">
                <a:tc>
                  <a:txBody>
                    <a:bodyPr/>
                    <a:lstStyle/>
                    <a:p>
                      <a:pPr marL="0" marR="0">
                        <a:lnSpc>
                          <a:spcPts val="2400"/>
                        </a:lnSpc>
                        <a:spcBef>
                          <a:spcPts val="0"/>
                        </a:spcBef>
                        <a:spcAft>
                          <a:spcPts val="0"/>
                        </a:spcAft>
                      </a:pPr>
                      <a:r>
                        <a:rPr lang="en-US" sz="2400" b="1" dirty="0">
                          <a:latin typeface="Times New Roman" pitchFamily="18" charset="0"/>
                          <a:ea typeface="Calibri"/>
                          <a:cs typeface="Times New Roman" pitchFamily="18" charset="0"/>
                        </a:rPr>
                        <a:t>Bhutan</a:t>
                      </a:r>
                    </a:p>
                  </a:txBody>
                  <a:tcPr marL="68580" marR="68580" marT="0" marB="0"/>
                </a:tc>
                <a:tc>
                  <a:txBody>
                    <a:bodyPr/>
                    <a:lstStyle/>
                    <a:p>
                      <a:pPr marL="0" marR="0">
                        <a:lnSpc>
                          <a:spcPts val="2400"/>
                        </a:lnSpc>
                        <a:spcBef>
                          <a:spcPts val="0"/>
                        </a:spcBef>
                        <a:spcAft>
                          <a:spcPts val="0"/>
                        </a:spcAft>
                      </a:pPr>
                      <a:r>
                        <a:rPr lang="en-US" sz="2400" b="1">
                          <a:latin typeface="Times New Roman" pitchFamily="18" charset="0"/>
                          <a:ea typeface="Calibri"/>
                          <a:cs typeface="Times New Roman" pitchFamily="18" charset="0"/>
                        </a:rPr>
                        <a:t>12,363          </a:t>
                      </a:r>
                    </a:p>
                  </a:txBody>
                  <a:tcPr marL="68580" marR="68580" marT="0" marB="0"/>
                </a:tc>
              </a:tr>
              <a:tr h="370840">
                <a:tc>
                  <a:txBody>
                    <a:bodyPr/>
                    <a:lstStyle/>
                    <a:p>
                      <a:pPr marL="0" marR="0">
                        <a:lnSpc>
                          <a:spcPts val="2400"/>
                        </a:lnSpc>
                        <a:spcBef>
                          <a:spcPts val="0"/>
                        </a:spcBef>
                        <a:spcAft>
                          <a:spcPts val="0"/>
                        </a:spcAft>
                      </a:pPr>
                      <a:r>
                        <a:rPr lang="en-US" sz="2400" b="1" dirty="0">
                          <a:latin typeface="Times New Roman" pitchFamily="18" charset="0"/>
                          <a:ea typeface="Calibri"/>
                          <a:cs typeface="Times New Roman" pitchFamily="18" charset="0"/>
                        </a:rPr>
                        <a:t>Somalia</a:t>
                      </a:r>
                    </a:p>
                  </a:txBody>
                  <a:tcPr marL="68580" marR="68580" marT="0" marB="0"/>
                </a:tc>
                <a:tc>
                  <a:txBody>
                    <a:bodyPr/>
                    <a:lstStyle/>
                    <a:p>
                      <a:pPr marL="0" marR="0">
                        <a:lnSpc>
                          <a:spcPts val="2400"/>
                        </a:lnSpc>
                        <a:spcBef>
                          <a:spcPts val="0"/>
                        </a:spcBef>
                        <a:spcAft>
                          <a:spcPts val="0"/>
                        </a:spcAft>
                      </a:pPr>
                      <a:r>
                        <a:rPr lang="en-US" sz="2400" b="1" dirty="0" smtClean="0">
                          <a:latin typeface="Times New Roman" pitchFamily="18" charset="0"/>
                          <a:ea typeface="Calibri"/>
                          <a:cs typeface="Times New Roman" pitchFamily="18" charset="0"/>
                        </a:rPr>
                        <a:t>  4,884              </a:t>
                      </a:r>
                      <a:endParaRPr lang="en-US" sz="2400" b="1" dirty="0">
                        <a:latin typeface="Times New Roman" pitchFamily="18" charset="0"/>
                        <a:ea typeface="Calibri"/>
                        <a:cs typeface="Times New Roman" pitchFamily="18" charset="0"/>
                      </a:endParaRPr>
                    </a:p>
                  </a:txBody>
                  <a:tcPr marL="68580" marR="68580" marT="0" marB="0"/>
                </a:tc>
              </a:tr>
              <a:tr h="370840">
                <a:tc>
                  <a:txBody>
                    <a:bodyPr/>
                    <a:lstStyle/>
                    <a:p>
                      <a:pPr marL="0" marR="0">
                        <a:lnSpc>
                          <a:spcPts val="2400"/>
                        </a:lnSpc>
                        <a:spcBef>
                          <a:spcPts val="0"/>
                        </a:spcBef>
                        <a:spcAft>
                          <a:spcPts val="0"/>
                        </a:spcAft>
                      </a:pPr>
                      <a:r>
                        <a:rPr lang="en-US" sz="2400" b="1">
                          <a:latin typeface="Times New Roman" pitchFamily="18" charset="0"/>
                          <a:ea typeface="Calibri"/>
                          <a:cs typeface="Times New Roman" pitchFamily="18" charset="0"/>
                        </a:rPr>
                        <a:t>Cuba</a:t>
                      </a:r>
                    </a:p>
                  </a:txBody>
                  <a:tcPr marL="68580" marR="68580" marT="0" marB="0"/>
                </a:tc>
                <a:tc>
                  <a:txBody>
                    <a:bodyPr/>
                    <a:lstStyle/>
                    <a:p>
                      <a:pPr marL="0" marR="0">
                        <a:lnSpc>
                          <a:spcPts val="2400"/>
                        </a:lnSpc>
                        <a:spcBef>
                          <a:spcPts val="0"/>
                        </a:spcBef>
                        <a:spcAft>
                          <a:spcPts val="0"/>
                        </a:spcAft>
                      </a:pPr>
                      <a:r>
                        <a:rPr lang="en-US" sz="2400" b="1" dirty="0" smtClean="0">
                          <a:latin typeface="Times New Roman" pitchFamily="18" charset="0"/>
                          <a:ea typeface="Calibri"/>
                          <a:cs typeface="Times New Roman" pitchFamily="18" charset="0"/>
                        </a:rPr>
                        <a:t>  4,818              </a:t>
                      </a:r>
                      <a:endParaRPr lang="en-US" sz="2400" b="1" dirty="0">
                        <a:latin typeface="Times New Roman" pitchFamily="18" charset="0"/>
                        <a:ea typeface="Calibri"/>
                        <a:cs typeface="Times New Roman" pitchFamily="18" charset="0"/>
                      </a:endParaRPr>
                    </a:p>
                  </a:txBody>
                  <a:tcPr marL="68580" marR="68580" marT="0" marB="0"/>
                </a:tc>
              </a:tr>
              <a:tr h="370840">
                <a:tc>
                  <a:txBody>
                    <a:bodyPr/>
                    <a:lstStyle/>
                    <a:p>
                      <a:pPr marL="0" marR="0">
                        <a:lnSpc>
                          <a:spcPts val="2400"/>
                        </a:lnSpc>
                        <a:spcBef>
                          <a:spcPts val="0"/>
                        </a:spcBef>
                        <a:spcAft>
                          <a:spcPts val="0"/>
                        </a:spcAft>
                      </a:pPr>
                      <a:r>
                        <a:rPr lang="en-US" sz="2400" b="1">
                          <a:latin typeface="Times New Roman" pitchFamily="18" charset="0"/>
                          <a:ea typeface="Calibri"/>
                          <a:cs typeface="Times New Roman" pitchFamily="18" charset="0"/>
                        </a:rPr>
                        <a:t>Iran</a:t>
                      </a:r>
                    </a:p>
                  </a:txBody>
                  <a:tcPr marL="68580" marR="68580" marT="0" marB="0"/>
                </a:tc>
                <a:tc>
                  <a:txBody>
                    <a:bodyPr/>
                    <a:lstStyle/>
                    <a:p>
                      <a:pPr marL="0" marR="0">
                        <a:lnSpc>
                          <a:spcPts val="2400"/>
                        </a:lnSpc>
                        <a:spcBef>
                          <a:spcPts val="0"/>
                        </a:spcBef>
                        <a:spcAft>
                          <a:spcPts val="0"/>
                        </a:spcAft>
                      </a:pPr>
                      <a:r>
                        <a:rPr lang="en-US" sz="2400" b="1" dirty="0" smtClean="0">
                          <a:latin typeface="Times New Roman" pitchFamily="18" charset="0"/>
                          <a:ea typeface="Calibri"/>
                          <a:cs typeface="Times New Roman" pitchFamily="18" charset="0"/>
                        </a:rPr>
                        <a:t>  3,543              </a:t>
                      </a:r>
                      <a:endParaRPr lang="en-US" sz="2400" b="1" dirty="0">
                        <a:latin typeface="Times New Roman" pitchFamily="18" charset="0"/>
                        <a:ea typeface="Calibri"/>
                        <a:cs typeface="Times New Roman" pitchFamily="18" charset="0"/>
                      </a:endParaRPr>
                    </a:p>
                  </a:txBody>
                  <a:tcPr marL="68580" marR="68580" marT="0" marB="0"/>
                </a:tc>
              </a:tr>
              <a:tr h="370840">
                <a:tc>
                  <a:txBody>
                    <a:bodyPr/>
                    <a:lstStyle/>
                    <a:p>
                      <a:pPr marL="0" marR="0">
                        <a:lnSpc>
                          <a:spcPts val="2400"/>
                        </a:lnSpc>
                        <a:spcBef>
                          <a:spcPts val="0"/>
                        </a:spcBef>
                        <a:spcAft>
                          <a:spcPts val="0"/>
                        </a:spcAft>
                      </a:pPr>
                      <a:r>
                        <a:rPr lang="en-US" sz="2400" b="1">
                          <a:latin typeface="Times New Roman" pitchFamily="18" charset="0"/>
                          <a:ea typeface="Calibri"/>
                          <a:cs typeface="Times New Roman" pitchFamily="18" charset="0"/>
                        </a:rPr>
                        <a:t>Congo, Democratic Republic</a:t>
                      </a:r>
                    </a:p>
                  </a:txBody>
                  <a:tcPr marL="68580" marR="68580" marT="0" marB="0"/>
                </a:tc>
                <a:tc>
                  <a:txBody>
                    <a:bodyPr/>
                    <a:lstStyle/>
                    <a:p>
                      <a:pPr marL="0" marR="0">
                        <a:lnSpc>
                          <a:spcPts val="2400"/>
                        </a:lnSpc>
                        <a:spcBef>
                          <a:spcPts val="0"/>
                        </a:spcBef>
                        <a:spcAft>
                          <a:spcPts val="0"/>
                        </a:spcAft>
                      </a:pPr>
                      <a:r>
                        <a:rPr lang="en-US" sz="2400" b="1" dirty="0" smtClean="0">
                          <a:latin typeface="Times New Roman" pitchFamily="18" charset="0"/>
                          <a:ea typeface="Calibri"/>
                          <a:cs typeface="Times New Roman" pitchFamily="18" charset="0"/>
                        </a:rPr>
                        <a:t>  3,174              </a:t>
                      </a:r>
                      <a:endParaRPr lang="en-US" sz="2400" b="1" dirty="0">
                        <a:latin typeface="Times New Roman" pitchFamily="18" charset="0"/>
                        <a:ea typeface="Calibri"/>
                        <a:cs typeface="Times New Roman" pitchFamily="18" charset="0"/>
                      </a:endParaRPr>
                    </a:p>
                  </a:txBody>
                  <a:tcPr marL="68580" marR="68580" marT="0" marB="0"/>
                </a:tc>
              </a:tr>
              <a:tr h="370840">
                <a:tc>
                  <a:txBody>
                    <a:bodyPr/>
                    <a:lstStyle/>
                    <a:p>
                      <a:pPr marL="0" marR="0">
                        <a:lnSpc>
                          <a:spcPts val="2400"/>
                        </a:lnSpc>
                        <a:spcBef>
                          <a:spcPts val="0"/>
                        </a:spcBef>
                        <a:spcAft>
                          <a:spcPts val="0"/>
                        </a:spcAft>
                      </a:pPr>
                      <a:r>
                        <a:rPr lang="en-US" sz="2400" b="1">
                          <a:latin typeface="Times New Roman" pitchFamily="18" charset="0"/>
                          <a:ea typeface="Calibri"/>
                          <a:cs typeface="Times New Roman" pitchFamily="18" charset="0"/>
                        </a:rPr>
                        <a:t>Eritrea</a:t>
                      </a:r>
                    </a:p>
                  </a:txBody>
                  <a:tcPr marL="68580" marR="68580" marT="0" marB="0"/>
                </a:tc>
                <a:tc>
                  <a:txBody>
                    <a:bodyPr/>
                    <a:lstStyle/>
                    <a:p>
                      <a:pPr marL="0" marR="0">
                        <a:lnSpc>
                          <a:spcPts val="2400"/>
                        </a:lnSpc>
                        <a:spcBef>
                          <a:spcPts val="0"/>
                        </a:spcBef>
                        <a:spcAft>
                          <a:spcPts val="0"/>
                        </a:spcAft>
                      </a:pPr>
                      <a:r>
                        <a:rPr lang="en-US" sz="2400" b="1" dirty="0" smtClean="0">
                          <a:latin typeface="Times New Roman" pitchFamily="18" charset="0"/>
                          <a:ea typeface="Calibri"/>
                          <a:cs typeface="Times New Roman" pitchFamily="18" charset="0"/>
                        </a:rPr>
                        <a:t>  2,570              </a:t>
                      </a:r>
                      <a:endParaRPr lang="en-US" sz="2400" b="1" dirty="0">
                        <a:latin typeface="Times New Roman" pitchFamily="18" charset="0"/>
                        <a:ea typeface="Calibri"/>
                        <a:cs typeface="Times New Roman" pitchFamily="18" charset="0"/>
                      </a:endParaRPr>
                    </a:p>
                  </a:txBody>
                  <a:tcPr marL="68580" marR="68580" marT="0" marB="0"/>
                </a:tc>
              </a:tr>
              <a:tr h="370840">
                <a:tc>
                  <a:txBody>
                    <a:bodyPr/>
                    <a:lstStyle/>
                    <a:p>
                      <a:pPr marL="0" marR="0">
                        <a:lnSpc>
                          <a:spcPts val="2400"/>
                        </a:lnSpc>
                        <a:spcBef>
                          <a:spcPts val="0"/>
                        </a:spcBef>
                        <a:spcAft>
                          <a:spcPts val="0"/>
                        </a:spcAft>
                      </a:pPr>
                      <a:r>
                        <a:rPr lang="en-US" sz="2400" b="1">
                          <a:latin typeface="Times New Roman" pitchFamily="18" charset="0"/>
                          <a:ea typeface="Calibri"/>
                          <a:cs typeface="Times New Roman" pitchFamily="18" charset="0"/>
                        </a:rPr>
                        <a:t>Vietnam</a:t>
                      </a:r>
                    </a:p>
                  </a:txBody>
                  <a:tcPr marL="68580" marR="68580" marT="0" marB="0"/>
                </a:tc>
                <a:tc>
                  <a:txBody>
                    <a:bodyPr/>
                    <a:lstStyle/>
                    <a:p>
                      <a:pPr marL="0" marR="0">
                        <a:lnSpc>
                          <a:spcPts val="2400"/>
                        </a:lnSpc>
                        <a:spcBef>
                          <a:spcPts val="0"/>
                        </a:spcBef>
                        <a:spcAft>
                          <a:spcPts val="0"/>
                        </a:spcAft>
                      </a:pPr>
                      <a:r>
                        <a:rPr lang="en-US" sz="2400" b="1" dirty="0" smtClean="0">
                          <a:latin typeface="Times New Roman" pitchFamily="18" charset="0"/>
                          <a:ea typeface="Calibri"/>
                          <a:cs typeface="Times New Roman" pitchFamily="18" charset="0"/>
                        </a:rPr>
                        <a:t>     873  </a:t>
                      </a:r>
                      <a:endParaRPr lang="en-US" sz="2400" b="1" dirty="0">
                        <a:latin typeface="Times New Roman" pitchFamily="18" charset="0"/>
                        <a:ea typeface="Calibri"/>
                        <a:cs typeface="Times New Roman" pitchFamily="18" charset="0"/>
                      </a:endParaRPr>
                    </a:p>
                  </a:txBody>
                  <a:tcPr marL="68580" marR="68580" marT="0" marB="0"/>
                </a:tc>
              </a:tr>
              <a:tr h="370840">
                <a:tc>
                  <a:txBody>
                    <a:bodyPr/>
                    <a:lstStyle/>
                    <a:p>
                      <a:pPr marL="0" marR="0">
                        <a:lnSpc>
                          <a:spcPts val="2400"/>
                        </a:lnSpc>
                        <a:spcBef>
                          <a:spcPts val="0"/>
                        </a:spcBef>
                        <a:spcAft>
                          <a:spcPts val="0"/>
                        </a:spcAft>
                      </a:pPr>
                      <a:r>
                        <a:rPr lang="en-US" sz="2400" b="1">
                          <a:latin typeface="Times New Roman" pitchFamily="18" charset="0"/>
                          <a:ea typeface="Calibri"/>
                          <a:cs typeface="Times New Roman" pitchFamily="18" charset="0"/>
                        </a:rPr>
                        <a:t>Ethiopia</a:t>
                      </a:r>
                    </a:p>
                  </a:txBody>
                  <a:tcPr marL="68580" marR="68580" marT="0" marB="0"/>
                </a:tc>
                <a:tc>
                  <a:txBody>
                    <a:bodyPr/>
                    <a:lstStyle/>
                    <a:p>
                      <a:pPr marL="0" marR="0">
                        <a:lnSpc>
                          <a:spcPts val="2400"/>
                        </a:lnSpc>
                        <a:spcBef>
                          <a:spcPts val="0"/>
                        </a:spcBef>
                        <a:spcAft>
                          <a:spcPts val="0"/>
                        </a:spcAft>
                      </a:pPr>
                      <a:r>
                        <a:rPr lang="en-US" sz="2400" b="1" dirty="0" smtClean="0">
                          <a:latin typeface="Times New Roman" pitchFamily="18" charset="0"/>
                          <a:ea typeface="Calibri"/>
                          <a:cs typeface="Times New Roman" pitchFamily="18" charset="0"/>
                        </a:rPr>
                        <a:t>     668</a:t>
                      </a:r>
                      <a:endParaRPr lang="en-US" sz="2400" b="1" dirty="0">
                        <a:latin typeface="Times New Roman" pitchFamily="18" charset="0"/>
                        <a:ea typeface="Calibri"/>
                        <a:cs typeface="Times New Roman" pitchFamily="18" charset="0"/>
                      </a:endParaRPr>
                    </a:p>
                  </a:txBody>
                  <a:tcPr marL="68580" marR="68580" marT="0" marB="0"/>
                </a:tc>
              </a:tr>
              <a:tr h="370840">
                <a:tc>
                  <a:txBody>
                    <a:bodyPr/>
                    <a:lstStyle/>
                    <a:p>
                      <a:pPr marL="0" marR="0">
                        <a:lnSpc>
                          <a:spcPts val="2400"/>
                        </a:lnSpc>
                        <a:spcBef>
                          <a:spcPts val="0"/>
                        </a:spcBef>
                        <a:spcAft>
                          <a:spcPts val="0"/>
                        </a:spcAft>
                      </a:pPr>
                      <a:r>
                        <a:rPr lang="en-US" sz="2400" b="1" dirty="0">
                          <a:latin typeface="Times New Roman" pitchFamily="18" charset="0"/>
                          <a:ea typeface="Calibri"/>
                          <a:cs typeface="Times New Roman" pitchFamily="18" charset="0"/>
                        </a:rPr>
                        <a:t>All other countries, including unknown</a:t>
                      </a:r>
                    </a:p>
                  </a:txBody>
                  <a:tcPr marL="68580" marR="68580" marT="0" marB="0"/>
                </a:tc>
                <a:tc>
                  <a:txBody>
                    <a:bodyPr/>
                    <a:lstStyle/>
                    <a:p>
                      <a:pPr marL="0" marR="0">
                        <a:lnSpc>
                          <a:spcPts val="2400"/>
                        </a:lnSpc>
                        <a:spcBef>
                          <a:spcPts val="0"/>
                        </a:spcBef>
                        <a:spcAft>
                          <a:spcPts val="0"/>
                        </a:spcAft>
                      </a:pPr>
                      <a:r>
                        <a:rPr lang="en-US" sz="2400" b="1" dirty="0" smtClean="0">
                          <a:latin typeface="Times New Roman" pitchFamily="18" charset="0"/>
                          <a:ea typeface="Calibri"/>
                          <a:cs typeface="Times New Roman" pitchFamily="18" charset="0"/>
                        </a:rPr>
                        <a:t>   5,691              </a:t>
                      </a:r>
                      <a:endParaRPr lang="en-US" sz="2400" b="1" dirty="0">
                        <a:latin typeface="Times New Roman" pitchFamily="18" charset="0"/>
                        <a:ea typeface="Calibri"/>
                        <a:cs typeface="Times New Roman" pitchFamily="18" charset="0"/>
                      </a:endParaRPr>
                    </a:p>
                  </a:txBody>
                  <a:tcPr marL="68580" marR="68580" marT="0" marB="0"/>
                </a:tc>
              </a:tr>
              <a:tr h="370840">
                <a:tc>
                  <a:txBody>
                    <a:bodyPr/>
                    <a:lstStyle/>
                    <a:p>
                      <a:pPr marL="0" marR="0">
                        <a:lnSpc>
                          <a:spcPts val="2400"/>
                        </a:lnSpc>
                        <a:spcBef>
                          <a:spcPts val="0"/>
                        </a:spcBef>
                        <a:spcAft>
                          <a:spcPts val="0"/>
                        </a:spcAft>
                      </a:pPr>
                      <a:r>
                        <a:rPr lang="en-US" sz="2400" b="1" u="sng" dirty="0">
                          <a:latin typeface="Times New Roman" pitchFamily="18" charset="0"/>
                          <a:ea typeface="Calibri"/>
                          <a:cs typeface="Times New Roman" pitchFamily="18" charset="0"/>
                        </a:rPr>
                        <a:t>Total</a:t>
                      </a:r>
                    </a:p>
                  </a:txBody>
                  <a:tcPr marL="68580" marR="68580" marT="0" marB="0"/>
                </a:tc>
                <a:tc>
                  <a:txBody>
                    <a:bodyPr/>
                    <a:lstStyle/>
                    <a:p>
                      <a:pPr marL="0" marR="0">
                        <a:lnSpc>
                          <a:spcPts val="2400"/>
                        </a:lnSpc>
                        <a:spcBef>
                          <a:spcPts val="0"/>
                        </a:spcBef>
                        <a:spcAft>
                          <a:spcPts val="0"/>
                        </a:spcAft>
                      </a:pPr>
                      <a:r>
                        <a:rPr lang="en-US" sz="2400" b="1" u="sng" dirty="0">
                          <a:latin typeface="Times New Roman" pitchFamily="18" charset="0"/>
                          <a:ea typeface="Calibri"/>
                          <a:cs typeface="Times New Roman" pitchFamily="18" charset="0"/>
                        </a:rPr>
                        <a:t>73,293        </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Countries with the Highest Numbers of International Migrants, 2005</a:t>
            </a:r>
            <a:endParaRPr lang="en-US" sz="3600" dirty="0"/>
          </a:p>
        </p:txBody>
      </p:sp>
      <p:graphicFrame>
        <p:nvGraphicFramePr>
          <p:cNvPr id="7" name="Content Placeholder 6"/>
          <p:cNvGraphicFramePr>
            <a:graphicFrameLocks noGrp="1"/>
          </p:cNvGraphicFramePr>
          <p:nvPr>
            <p:ph sz="quarter" idx="1"/>
          </p:nvPr>
        </p:nvGraphicFramePr>
        <p:xfrm>
          <a:off x="612775" y="1600200"/>
          <a:ext cx="8153400" cy="4887310"/>
        </p:xfrm>
        <a:graphic>
          <a:graphicData uri="http://schemas.openxmlformats.org/drawingml/2006/table">
            <a:tbl>
              <a:tblPr firstRow="1" bandRow="1">
                <a:tableStyleId>{5C22544A-7EE6-4342-B048-85BDC9FD1C3A}</a:tableStyleId>
              </a:tblPr>
              <a:tblGrid>
                <a:gridCol w="2717800"/>
                <a:gridCol w="2717800"/>
                <a:gridCol w="2717800"/>
              </a:tblGrid>
              <a:tr h="772510">
                <a:tc>
                  <a:txBody>
                    <a:bodyPr/>
                    <a:lstStyle/>
                    <a:p>
                      <a:r>
                        <a:rPr lang="en-US" dirty="0" smtClean="0"/>
                        <a:t>Country</a:t>
                      </a:r>
                      <a:endParaRPr lang="en-US" dirty="0"/>
                    </a:p>
                  </a:txBody>
                  <a:tcPr/>
                </a:tc>
                <a:tc>
                  <a:txBody>
                    <a:bodyPr/>
                    <a:lstStyle/>
                    <a:p>
                      <a:r>
                        <a:rPr lang="en-US" dirty="0" smtClean="0"/>
                        <a:t>Number of Migrants (millions)</a:t>
                      </a:r>
                      <a:endParaRPr lang="en-US" dirty="0"/>
                    </a:p>
                  </a:txBody>
                  <a:tcPr/>
                </a:tc>
                <a:tc>
                  <a:txBody>
                    <a:bodyPr/>
                    <a:lstStyle/>
                    <a:p>
                      <a:r>
                        <a:rPr lang="en-US" dirty="0" smtClean="0"/>
                        <a:t>Percentage of Total</a:t>
                      </a:r>
                      <a:endParaRPr lang="en-US" dirty="0"/>
                    </a:p>
                  </a:txBody>
                  <a:tcPr/>
                </a:tc>
              </a:tr>
              <a:tr h="447566">
                <a:tc>
                  <a:txBody>
                    <a:bodyPr/>
                    <a:lstStyle/>
                    <a:p>
                      <a:r>
                        <a:rPr lang="en-US" sz="2400" dirty="0" smtClean="0"/>
                        <a:t>United States</a:t>
                      </a:r>
                      <a:endParaRPr lang="en-US" sz="2400" dirty="0"/>
                    </a:p>
                  </a:txBody>
                  <a:tcPr/>
                </a:tc>
                <a:tc>
                  <a:txBody>
                    <a:bodyPr/>
                    <a:lstStyle/>
                    <a:p>
                      <a:r>
                        <a:rPr lang="en-US" sz="2400" dirty="0" smtClean="0"/>
                        <a:t>38.4</a:t>
                      </a:r>
                      <a:endParaRPr lang="en-US" sz="2400" dirty="0"/>
                    </a:p>
                  </a:txBody>
                  <a:tcPr/>
                </a:tc>
                <a:tc>
                  <a:txBody>
                    <a:bodyPr/>
                    <a:lstStyle/>
                    <a:p>
                      <a:r>
                        <a:rPr lang="en-US" sz="2400" dirty="0" smtClean="0"/>
                        <a:t>20.2</a:t>
                      </a:r>
                      <a:endParaRPr lang="en-US" sz="2400" dirty="0"/>
                    </a:p>
                  </a:txBody>
                  <a:tcPr/>
                </a:tc>
              </a:tr>
              <a:tr h="447566">
                <a:tc>
                  <a:txBody>
                    <a:bodyPr/>
                    <a:lstStyle/>
                    <a:p>
                      <a:r>
                        <a:rPr lang="en-US" sz="2400" dirty="0" smtClean="0"/>
                        <a:t>Russian Federation</a:t>
                      </a:r>
                      <a:endParaRPr lang="en-US" sz="2400" dirty="0"/>
                    </a:p>
                  </a:txBody>
                  <a:tcPr/>
                </a:tc>
                <a:tc>
                  <a:txBody>
                    <a:bodyPr/>
                    <a:lstStyle/>
                    <a:p>
                      <a:r>
                        <a:rPr lang="en-US" sz="2400" dirty="0" smtClean="0"/>
                        <a:t>12.1</a:t>
                      </a:r>
                      <a:endParaRPr lang="en-US" sz="2400" dirty="0"/>
                    </a:p>
                  </a:txBody>
                  <a:tcPr/>
                </a:tc>
                <a:tc>
                  <a:txBody>
                    <a:bodyPr/>
                    <a:lstStyle/>
                    <a:p>
                      <a:r>
                        <a:rPr lang="en-US" sz="2400" dirty="0" smtClean="0"/>
                        <a:t>6.4</a:t>
                      </a:r>
                      <a:endParaRPr lang="en-US" sz="2400" dirty="0"/>
                    </a:p>
                  </a:txBody>
                  <a:tcPr/>
                </a:tc>
              </a:tr>
              <a:tr h="447566">
                <a:tc>
                  <a:txBody>
                    <a:bodyPr/>
                    <a:lstStyle/>
                    <a:p>
                      <a:r>
                        <a:rPr lang="en-US" sz="2400" dirty="0" smtClean="0"/>
                        <a:t>Germany</a:t>
                      </a:r>
                      <a:endParaRPr lang="en-US" sz="2400" dirty="0"/>
                    </a:p>
                  </a:txBody>
                  <a:tcPr/>
                </a:tc>
                <a:tc>
                  <a:txBody>
                    <a:bodyPr/>
                    <a:lstStyle/>
                    <a:p>
                      <a:r>
                        <a:rPr lang="en-US" sz="2400" dirty="0" smtClean="0"/>
                        <a:t>10.1</a:t>
                      </a:r>
                      <a:endParaRPr lang="en-US" sz="2400" dirty="0"/>
                    </a:p>
                  </a:txBody>
                  <a:tcPr/>
                </a:tc>
                <a:tc>
                  <a:txBody>
                    <a:bodyPr/>
                    <a:lstStyle/>
                    <a:p>
                      <a:r>
                        <a:rPr lang="en-US" sz="2400" dirty="0" smtClean="0"/>
                        <a:t>5.3</a:t>
                      </a:r>
                      <a:endParaRPr lang="en-US" sz="2400" dirty="0"/>
                    </a:p>
                  </a:txBody>
                  <a:tcPr/>
                </a:tc>
              </a:tr>
              <a:tr h="447566">
                <a:tc>
                  <a:txBody>
                    <a:bodyPr/>
                    <a:lstStyle/>
                    <a:p>
                      <a:r>
                        <a:rPr lang="en-US" sz="2400" dirty="0" smtClean="0"/>
                        <a:t>Ukraine</a:t>
                      </a:r>
                      <a:endParaRPr lang="en-US" sz="2400" dirty="0"/>
                    </a:p>
                  </a:txBody>
                  <a:tcPr/>
                </a:tc>
                <a:tc>
                  <a:txBody>
                    <a:bodyPr/>
                    <a:lstStyle/>
                    <a:p>
                      <a:r>
                        <a:rPr lang="en-US" sz="2400" dirty="0" smtClean="0"/>
                        <a:t>6.8</a:t>
                      </a:r>
                      <a:endParaRPr lang="en-US" sz="2400" dirty="0"/>
                    </a:p>
                  </a:txBody>
                  <a:tcPr/>
                </a:tc>
                <a:tc>
                  <a:txBody>
                    <a:bodyPr/>
                    <a:lstStyle/>
                    <a:p>
                      <a:r>
                        <a:rPr lang="en-US" sz="2400" dirty="0" smtClean="0"/>
                        <a:t>3.6</a:t>
                      </a:r>
                      <a:endParaRPr lang="en-US" sz="2400" dirty="0"/>
                    </a:p>
                  </a:txBody>
                  <a:tcPr/>
                </a:tc>
              </a:tr>
              <a:tr h="447566">
                <a:tc>
                  <a:txBody>
                    <a:bodyPr/>
                    <a:lstStyle/>
                    <a:p>
                      <a:r>
                        <a:rPr lang="en-US" sz="2400" dirty="0" smtClean="0"/>
                        <a:t>France</a:t>
                      </a:r>
                      <a:endParaRPr lang="en-US" sz="2400" dirty="0"/>
                    </a:p>
                  </a:txBody>
                  <a:tcPr/>
                </a:tc>
                <a:tc>
                  <a:txBody>
                    <a:bodyPr/>
                    <a:lstStyle/>
                    <a:p>
                      <a:r>
                        <a:rPr lang="en-US" sz="2400" dirty="0" smtClean="0"/>
                        <a:t>6.5</a:t>
                      </a:r>
                      <a:endParaRPr lang="en-US" sz="2400" dirty="0"/>
                    </a:p>
                  </a:txBody>
                  <a:tcPr/>
                </a:tc>
                <a:tc>
                  <a:txBody>
                    <a:bodyPr/>
                    <a:lstStyle/>
                    <a:p>
                      <a:r>
                        <a:rPr lang="en-US" sz="2400" dirty="0" smtClean="0"/>
                        <a:t>3.4</a:t>
                      </a:r>
                      <a:endParaRPr lang="en-US" sz="2400" dirty="0"/>
                    </a:p>
                  </a:txBody>
                  <a:tcPr/>
                </a:tc>
              </a:tr>
              <a:tr h="447566">
                <a:tc>
                  <a:txBody>
                    <a:bodyPr/>
                    <a:lstStyle/>
                    <a:p>
                      <a:r>
                        <a:rPr lang="en-US" sz="2400" dirty="0" smtClean="0"/>
                        <a:t>Saudi Arabia</a:t>
                      </a:r>
                      <a:endParaRPr lang="en-US" sz="2400" dirty="0"/>
                    </a:p>
                  </a:txBody>
                  <a:tcPr/>
                </a:tc>
                <a:tc>
                  <a:txBody>
                    <a:bodyPr/>
                    <a:lstStyle/>
                    <a:p>
                      <a:r>
                        <a:rPr lang="en-US" sz="2400" dirty="0" smtClean="0"/>
                        <a:t>6.4</a:t>
                      </a:r>
                      <a:endParaRPr lang="en-US" sz="2400" dirty="0"/>
                    </a:p>
                  </a:txBody>
                  <a:tcPr/>
                </a:tc>
                <a:tc>
                  <a:txBody>
                    <a:bodyPr/>
                    <a:lstStyle/>
                    <a:p>
                      <a:r>
                        <a:rPr lang="en-US" sz="2400" dirty="0" smtClean="0"/>
                        <a:t>3.3</a:t>
                      </a:r>
                      <a:endParaRPr lang="en-US" sz="2400" dirty="0"/>
                    </a:p>
                  </a:txBody>
                  <a:tcPr/>
                </a:tc>
              </a:tr>
              <a:tr h="447566">
                <a:tc>
                  <a:txBody>
                    <a:bodyPr/>
                    <a:lstStyle/>
                    <a:p>
                      <a:r>
                        <a:rPr lang="en-US" sz="2400" dirty="0" smtClean="0"/>
                        <a:t>Canada</a:t>
                      </a:r>
                      <a:endParaRPr lang="en-US" sz="2400" dirty="0"/>
                    </a:p>
                  </a:txBody>
                  <a:tcPr/>
                </a:tc>
                <a:tc>
                  <a:txBody>
                    <a:bodyPr/>
                    <a:lstStyle/>
                    <a:p>
                      <a:r>
                        <a:rPr lang="en-US" sz="2400" dirty="0" smtClean="0"/>
                        <a:t>6.1</a:t>
                      </a:r>
                      <a:endParaRPr lang="en-US" sz="2400" dirty="0"/>
                    </a:p>
                  </a:txBody>
                  <a:tcPr/>
                </a:tc>
                <a:tc>
                  <a:txBody>
                    <a:bodyPr/>
                    <a:lstStyle/>
                    <a:p>
                      <a:r>
                        <a:rPr lang="en-US" sz="2400" dirty="0" smtClean="0"/>
                        <a:t>3.2</a:t>
                      </a:r>
                      <a:endParaRPr lang="en-US" sz="2400" dirty="0"/>
                    </a:p>
                  </a:txBody>
                  <a:tcPr/>
                </a:tc>
              </a:tr>
              <a:tr h="447566">
                <a:tc>
                  <a:txBody>
                    <a:bodyPr/>
                    <a:lstStyle/>
                    <a:p>
                      <a:r>
                        <a:rPr lang="en-US" sz="2400" dirty="0" smtClean="0"/>
                        <a:t>India</a:t>
                      </a:r>
                      <a:endParaRPr lang="en-US" sz="2400" dirty="0"/>
                    </a:p>
                  </a:txBody>
                  <a:tcPr/>
                </a:tc>
                <a:tc>
                  <a:txBody>
                    <a:bodyPr/>
                    <a:lstStyle/>
                    <a:p>
                      <a:r>
                        <a:rPr lang="en-US" sz="2400" dirty="0" smtClean="0"/>
                        <a:t>5.7</a:t>
                      </a:r>
                      <a:endParaRPr lang="en-US" sz="2400" dirty="0"/>
                    </a:p>
                  </a:txBody>
                  <a:tcPr/>
                </a:tc>
                <a:tc>
                  <a:txBody>
                    <a:bodyPr/>
                    <a:lstStyle/>
                    <a:p>
                      <a:r>
                        <a:rPr lang="en-US" sz="2400" dirty="0" smtClean="0"/>
                        <a:t>3.0</a:t>
                      </a:r>
                      <a:endParaRPr lang="en-US" sz="2400" dirty="0"/>
                    </a:p>
                  </a:txBody>
                  <a:tcPr/>
                </a:tc>
              </a:tr>
              <a:tr h="447566">
                <a:tc>
                  <a:txBody>
                    <a:bodyPr/>
                    <a:lstStyle/>
                    <a:p>
                      <a:r>
                        <a:rPr lang="en-US" sz="2400" dirty="0" smtClean="0"/>
                        <a:t>United Kingdom</a:t>
                      </a:r>
                      <a:endParaRPr lang="en-US" sz="2400" dirty="0"/>
                    </a:p>
                  </a:txBody>
                  <a:tcPr/>
                </a:tc>
                <a:tc>
                  <a:txBody>
                    <a:bodyPr/>
                    <a:lstStyle/>
                    <a:p>
                      <a:r>
                        <a:rPr lang="en-US" sz="2400" dirty="0" smtClean="0"/>
                        <a:t>5.4</a:t>
                      </a:r>
                      <a:endParaRPr lang="en-US" sz="2400" dirty="0"/>
                    </a:p>
                  </a:txBody>
                  <a:tcPr/>
                </a:tc>
                <a:tc>
                  <a:txBody>
                    <a:bodyPr/>
                    <a:lstStyle/>
                    <a:p>
                      <a:r>
                        <a:rPr lang="en-US" sz="2400" dirty="0" smtClean="0"/>
                        <a:t>2.8</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1027" name="Picture 3" descr="C:\Users\jpayne\Desktop\Connor.jpg"/>
          <p:cNvPicPr>
            <a:picLocks noChangeAspect="1" noChangeArrowheads="1"/>
          </p:cNvPicPr>
          <p:nvPr/>
        </p:nvPicPr>
        <p:blipFill>
          <a:blip r:embed="rId2" cstate="print"/>
          <a:srcRect/>
          <a:stretch>
            <a:fillRect/>
          </a:stretch>
        </p:blipFill>
        <p:spPr bwMode="auto">
          <a:xfrm>
            <a:off x="3581400" y="1219200"/>
            <a:ext cx="1919446" cy="2870200"/>
          </a:xfrm>
          <a:prstGeom prst="rect">
            <a:avLst/>
          </a:prstGeom>
          <a:noFill/>
          <a:ln>
            <a:solidFill>
              <a:schemeClr val="tx1"/>
            </a:solidFill>
          </a:ln>
        </p:spPr>
      </p:pic>
      <p:pic>
        <p:nvPicPr>
          <p:cNvPr id="1028" name="Picture 4" descr="C:\Users\jpayne\Desktop\Boyd.jpg"/>
          <p:cNvPicPr>
            <a:picLocks noChangeAspect="1" noChangeArrowheads="1"/>
          </p:cNvPicPr>
          <p:nvPr/>
        </p:nvPicPr>
        <p:blipFill>
          <a:blip r:embed="rId3" cstate="print"/>
          <a:srcRect/>
          <a:stretch>
            <a:fillRect/>
          </a:stretch>
        </p:blipFill>
        <p:spPr bwMode="auto">
          <a:xfrm>
            <a:off x="457200" y="1219200"/>
            <a:ext cx="1724025" cy="2895600"/>
          </a:xfrm>
          <a:prstGeom prst="rect">
            <a:avLst/>
          </a:prstGeom>
          <a:noFill/>
        </p:spPr>
      </p:pic>
      <p:pic>
        <p:nvPicPr>
          <p:cNvPr id="1029" name="Picture 5" descr="C:\Users\jpayne\Desktop\lau.jpg"/>
          <p:cNvPicPr>
            <a:picLocks noChangeAspect="1" noChangeArrowheads="1"/>
          </p:cNvPicPr>
          <p:nvPr/>
        </p:nvPicPr>
        <p:blipFill>
          <a:blip r:embed="rId4" cstate="print"/>
          <a:srcRect/>
          <a:stretch>
            <a:fillRect/>
          </a:stretch>
        </p:blipFill>
        <p:spPr bwMode="auto">
          <a:xfrm>
            <a:off x="5105400" y="4191000"/>
            <a:ext cx="2143125" cy="2438400"/>
          </a:xfrm>
          <a:prstGeom prst="rect">
            <a:avLst/>
          </a:prstGeom>
          <a:noFill/>
        </p:spPr>
      </p:pic>
      <p:pic>
        <p:nvPicPr>
          <p:cNvPr id="1030" name="Picture 6" descr="C:\Users\jpayne\Desktop\Phillips.jpg"/>
          <p:cNvPicPr>
            <a:picLocks noChangeAspect="1" noChangeArrowheads="1"/>
          </p:cNvPicPr>
          <p:nvPr/>
        </p:nvPicPr>
        <p:blipFill>
          <a:blip r:embed="rId5" cstate="print"/>
          <a:srcRect/>
          <a:stretch>
            <a:fillRect/>
          </a:stretch>
        </p:blipFill>
        <p:spPr bwMode="auto">
          <a:xfrm>
            <a:off x="6477000" y="1219200"/>
            <a:ext cx="1743075" cy="2819400"/>
          </a:xfrm>
          <a:prstGeom prst="rect">
            <a:avLst/>
          </a:prstGeom>
          <a:noFill/>
        </p:spPr>
      </p:pic>
      <p:pic>
        <p:nvPicPr>
          <p:cNvPr id="1032" name="Picture 8" descr="C:\Users\jpayne\Desktop\Thomas.jpg"/>
          <p:cNvPicPr>
            <a:picLocks noChangeAspect="1" noChangeArrowheads="1"/>
          </p:cNvPicPr>
          <p:nvPr/>
        </p:nvPicPr>
        <p:blipFill>
          <a:blip r:embed="rId6" cstate="print"/>
          <a:srcRect/>
          <a:stretch>
            <a:fillRect/>
          </a:stretch>
        </p:blipFill>
        <p:spPr bwMode="auto">
          <a:xfrm>
            <a:off x="1752600" y="4191000"/>
            <a:ext cx="1524000" cy="24193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Countries with the Highest Numbers of International Migrants, 2010</a:t>
            </a:r>
            <a:endParaRPr lang="en-US" dirty="0"/>
          </a:p>
        </p:txBody>
      </p:sp>
      <p:graphicFrame>
        <p:nvGraphicFramePr>
          <p:cNvPr id="4" name="Content Placeholder 3"/>
          <p:cNvGraphicFramePr>
            <a:graphicFrameLocks noGrp="1"/>
          </p:cNvGraphicFramePr>
          <p:nvPr>
            <p:ph sz="quarter" idx="1"/>
          </p:nvPr>
        </p:nvGraphicFramePr>
        <p:xfrm>
          <a:off x="612775" y="1600200"/>
          <a:ext cx="8153400" cy="5257800"/>
        </p:xfrm>
        <a:graphic>
          <a:graphicData uri="http://schemas.openxmlformats.org/drawingml/2006/table">
            <a:tbl>
              <a:tblPr firstRow="1" bandRow="1">
                <a:tableStyleId>{5C22544A-7EE6-4342-B048-85BDC9FD1C3A}</a:tableStyleId>
              </a:tblPr>
              <a:tblGrid>
                <a:gridCol w="2717800"/>
                <a:gridCol w="2717800"/>
                <a:gridCol w="2717800"/>
              </a:tblGrid>
              <a:tr h="370840">
                <a:tc>
                  <a:txBody>
                    <a:bodyPr/>
                    <a:lstStyle/>
                    <a:p>
                      <a:pPr marL="0" marR="0" algn="ctr">
                        <a:lnSpc>
                          <a:spcPct val="115000"/>
                        </a:lnSpc>
                        <a:spcBef>
                          <a:spcPts val="0"/>
                        </a:spcBef>
                        <a:spcAft>
                          <a:spcPts val="0"/>
                        </a:spcAft>
                      </a:pPr>
                      <a:r>
                        <a:rPr lang="en-US" sz="2000" b="0" dirty="0">
                          <a:latin typeface="+mn-lt"/>
                          <a:ea typeface="Times New Roman"/>
                          <a:cs typeface="Times New Roman"/>
                        </a:rPr>
                        <a:t>Country</a:t>
                      </a:r>
                    </a:p>
                  </a:txBody>
                  <a:tcPr marL="68580" marR="68580" marT="0" marB="0"/>
                </a:tc>
                <a:tc>
                  <a:txBody>
                    <a:bodyPr/>
                    <a:lstStyle/>
                    <a:p>
                      <a:pPr marL="0" marR="0" algn="ctr">
                        <a:lnSpc>
                          <a:spcPct val="115000"/>
                        </a:lnSpc>
                        <a:spcBef>
                          <a:spcPts val="0"/>
                        </a:spcBef>
                        <a:spcAft>
                          <a:spcPts val="0"/>
                        </a:spcAft>
                      </a:pPr>
                      <a:r>
                        <a:rPr lang="en-US" sz="2000" b="0" dirty="0">
                          <a:latin typeface="+mn-lt"/>
                          <a:ea typeface="Times New Roman"/>
                          <a:cs typeface="Times New Roman"/>
                        </a:rPr>
                        <a:t>Estimated number of international migrants at mid-year,  2010</a:t>
                      </a:r>
                    </a:p>
                  </a:txBody>
                  <a:tcPr marL="68580" marR="68580" marT="0" marB="0"/>
                </a:tc>
                <a:tc>
                  <a:txBody>
                    <a:bodyPr/>
                    <a:lstStyle/>
                    <a:p>
                      <a:pPr marL="0" marR="0" algn="ctr">
                        <a:lnSpc>
                          <a:spcPct val="115000"/>
                        </a:lnSpc>
                        <a:spcBef>
                          <a:spcPts val="0"/>
                        </a:spcBef>
                        <a:spcAft>
                          <a:spcPts val="0"/>
                        </a:spcAft>
                      </a:pPr>
                      <a:r>
                        <a:rPr lang="en-US" sz="2000" b="0" dirty="0">
                          <a:latin typeface="+mn-lt"/>
                          <a:ea typeface="Times New Roman"/>
                          <a:cs typeface="Times New Roman"/>
                        </a:rPr>
                        <a:t>As Percentage of Global Total</a:t>
                      </a:r>
                    </a:p>
                  </a:txBody>
                  <a:tcPr marL="68580" marR="68580" marT="0" marB="0"/>
                </a:tc>
              </a:tr>
              <a:tr h="370840">
                <a:tc>
                  <a:txBody>
                    <a:bodyPr/>
                    <a:lstStyle/>
                    <a:p>
                      <a:pPr marL="0" marR="0">
                        <a:lnSpc>
                          <a:spcPct val="115000"/>
                        </a:lnSpc>
                        <a:spcBef>
                          <a:spcPts val="0"/>
                        </a:spcBef>
                        <a:spcAft>
                          <a:spcPts val="0"/>
                        </a:spcAft>
                      </a:pPr>
                      <a:r>
                        <a:rPr lang="en-US" sz="2400" b="0" dirty="0">
                          <a:latin typeface="+mn-lt"/>
                          <a:ea typeface="Times New Roman"/>
                          <a:cs typeface="Times New Roman"/>
                        </a:rPr>
                        <a:t>United States</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42,813,281</a:t>
                      </a:r>
                      <a:endParaRPr lang="en-US" sz="2400" b="0" dirty="0">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b="0">
                          <a:solidFill>
                            <a:srgbClr val="000000"/>
                          </a:solidFill>
                          <a:latin typeface="+mn-lt"/>
                          <a:ea typeface="Times New Roman"/>
                          <a:cs typeface="Times New Roman"/>
                        </a:rPr>
                        <a:t>20</a:t>
                      </a:r>
                      <a:endParaRPr lang="en-US" sz="2400" b="0">
                        <a:latin typeface="+mn-lt"/>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2400" b="0">
                          <a:latin typeface="+mn-lt"/>
                          <a:ea typeface="Times New Roman"/>
                          <a:cs typeface="Times New Roman"/>
                        </a:rPr>
                        <a:t>Russian Federation</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12,270,388</a:t>
                      </a:r>
                      <a:endParaRPr lang="en-US" sz="2400" b="0" dirty="0">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b="0">
                          <a:solidFill>
                            <a:srgbClr val="000000"/>
                          </a:solidFill>
                          <a:latin typeface="+mn-lt"/>
                          <a:ea typeface="Times New Roman"/>
                          <a:cs typeface="Times New Roman"/>
                        </a:rPr>
                        <a:t>5.7</a:t>
                      </a:r>
                      <a:endParaRPr lang="en-US" sz="2400" b="0">
                        <a:latin typeface="+mn-lt"/>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2400" b="0">
                          <a:latin typeface="+mn-lt"/>
                          <a:ea typeface="Times New Roman"/>
                          <a:cs typeface="Times New Roman"/>
                        </a:rPr>
                        <a:t>Germany</a:t>
                      </a:r>
                    </a:p>
                  </a:txBody>
                  <a:tcPr marL="68580" marR="68580" marT="0" marB="0"/>
                </a:tc>
                <a:tc>
                  <a:txBody>
                    <a:bodyPr/>
                    <a:lstStyle/>
                    <a:p>
                      <a:pPr marL="0" marR="0">
                        <a:lnSpc>
                          <a:spcPct val="115000"/>
                        </a:lnSpc>
                        <a:spcBef>
                          <a:spcPts val="0"/>
                        </a:spcBef>
                        <a:spcAft>
                          <a:spcPts val="0"/>
                        </a:spcAft>
                      </a:pPr>
                      <a:r>
                        <a:rPr lang="en-US" sz="2400" b="0">
                          <a:solidFill>
                            <a:srgbClr val="000000"/>
                          </a:solidFill>
                          <a:latin typeface="+mn-lt"/>
                          <a:ea typeface="Times New Roman"/>
                          <a:cs typeface="Times New Roman"/>
                        </a:rPr>
                        <a:t>10,758,061</a:t>
                      </a:r>
                      <a:endParaRPr lang="en-US" sz="2400" b="0">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b="0">
                          <a:solidFill>
                            <a:srgbClr val="000000"/>
                          </a:solidFill>
                          <a:latin typeface="+mn-lt"/>
                          <a:ea typeface="Times New Roman"/>
                          <a:cs typeface="Times New Roman"/>
                        </a:rPr>
                        <a:t>5</a:t>
                      </a:r>
                      <a:endParaRPr lang="en-US" sz="2400" b="0">
                        <a:latin typeface="+mn-lt"/>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2400" b="0">
                          <a:latin typeface="+mn-lt"/>
                          <a:ea typeface="Times New Roman"/>
                          <a:cs typeface="Times New Roman"/>
                        </a:rPr>
                        <a:t>Saudi Arabia</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7,288,900</a:t>
                      </a:r>
                      <a:endParaRPr lang="en-US" sz="2400" b="0" dirty="0">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b="0">
                          <a:solidFill>
                            <a:srgbClr val="000000"/>
                          </a:solidFill>
                          <a:latin typeface="+mn-lt"/>
                          <a:ea typeface="Times New Roman"/>
                          <a:cs typeface="Times New Roman"/>
                        </a:rPr>
                        <a:t>3.4</a:t>
                      </a:r>
                      <a:endParaRPr lang="en-US" sz="2400" b="0">
                        <a:latin typeface="+mn-lt"/>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2400" b="0">
                          <a:latin typeface="+mn-lt"/>
                          <a:ea typeface="Times New Roman"/>
                          <a:cs typeface="Times New Roman"/>
                        </a:rPr>
                        <a:t>Canada</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7,202,340</a:t>
                      </a:r>
                      <a:endParaRPr lang="en-US" sz="2400" b="0" dirty="0">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b="0">
                          <a:solidFill>
                            <a:srgbClr val="000000"/>
                          </a:solidFill>
                          <a:latin typeface="+mn-lt"/>
                          <a:ea typeface="Times New Roman"/>
                          <a:cs typeface="Times New Roman"/>
                        </a:rPr>
                        <a:t>3.4</a:t>
                      </a:r>
                      <a:endParaRPr lang="en-US" sz="2400" b="0">
                        <a:latin typeface="+mn-lt"/>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2400" b="0">
                          <a:latin typeface="+mn-lt"/>
                          <a:ea typeface="Times New Roman"/>
                          <a:cs typeface="Times New Roman"/>
                        </a:rPr>
                        <a:t>France</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6,684,842</a:t>
                      </a:r>
                      <a:endParaRPr lang="en-US" sz="2400" b="0" dirty="0">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b="0">
                          <a:solidFill>
                            <a:srgbClr val="000000"/>
                          </a:solidFill>
                          <a:latin typeface="+mn-lt"/>
                          <a:ea typeface="Times New Roman"/>
                          <a:cs typeface="Times New Roman"/>
                        </a:rPr>
                        <a:t>3.1</a:t>
                      </a:r>
                      <a:endParaRPr lang="en-US" sz="2400" b="0">
                        <a:latin typeface="+mn-lt"/>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2400" b="0">
                          <a:latin typeface="+mn-lt"/>
                          <a:ea typeface="Times New Roman"/>
                          <a:cs typeface="Times New Roman"/>
                        </a:rPr>
                        <a:t>United Kingdom</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6,451,711</a:t>
                      </a:r>
                      <a:endParaRPr lang="en-US" sz="2400" b="0" dirty="0">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b="0">
                          <a:solidFill>
                            <a:srgbClr val="000000"/>
                          </a:solidFill>
                          <a:latin typeface="+mn-lt"/>
                          <a:ea typeface="Times New Roman"/>
                          <a:cs typeface="Times New Roman"/>
                        </a:rPr>
                        <a:t>3</a:t>
                      </a:r>
                      <a:endParaRPr lang="en-US" sz="2400" b="0">
                        <a:latin typeface="+mn-lt"/>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2400" b="0">
                          <a:latin typeface="+mn-lt"/>
                          <a:ea typeface="Times New Roman"/>
                          <a:cs typeface="Times New Roman"/>
                        </a:rPr>
                        <a:t>Spain </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6,377,524</a:t>
                      </a:r>
                      <a:endParaRPr lang="en-US" sz="2400" b="0" dirty="0">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b="0">
                          <a:solidFill>
                            <a:srgbClr val="000000"/>
                          </a:solidFill>
                          <a:latin typeface="+mn-lt"/>
                          <a:ea typeface="Times New Roman"/>
                          <a:cs typeface="Times New Roman"/>
                        </a:rPr>
                        <a:t>3</a:t>
                      </a:r>
                      <a:endParaRPr lang="en-US" sz="2400" b="0">
                        <a:latin typeface="+mn-lt"/>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2400" b="0">
                          <a:latin typeface="+mn-lt"/>
                          <a:ea typeface="Times New Roman"/>
                          <a:cs typeface="Times New Roman"/>
                        </a:rPr>
                        <a:t>India</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5,436,012</a:t>
                      </a:r>
                      <a:endParaRPr lang="en-US" sz="2400" b="0" dirty="0">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2.5</a:t>
                      </a:r>
                      <a:endParaRPr lang="en-US" sz="2400" b="0" dirty="0">
                        <a:latin typeface="+mn-lt"/>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2400" b="0">
                          <a:latin typeface="+mn-lt"/>
                          <a:ea typeface="Times New Roman"/>
                          <a:cs typeface="Times New Roman"/>
                        </a:rPr>
                        <a:t>Ukraine</a:t>
                      </a:r>
                    </a:p>
                  </a:txBody>
                  <a:tcPr marL="68580" marR="68580" marT="0" marB="0"/>
                </a:tc>
                <a:tc>
                  <a:txBody>
                    <a:bodyPr/>
                    <a:lstStyle/>
                    <a:p>
                      <a:pPr marL="0" marR="0">
                        <a:lnSpc>
                          <a:spcPct val="115000"/>
                        </a:lnSpc>
                        <a:spcBef>
                          <a:spcPts val="0"/>
                        </a:spcBef>
                        <a:spcAft>
                          <a:spcPts val="0"/>
                        </a:spcAft>
                      </a:pPr>
                      <a:r>
                        <a:rPr lang="en-US" sz="2400" b="0">
                          <a:solidFill>
                            <a:srgbClr val="000000"/>
                          </a:solidFill>
                          <a:latin typeface="+mn-lt"/>
                          <a:ea typeface="Times New Roman"/>
                          <a:cs typeface="Times New Roman"/>
                        </a:rPr>
                        <a:t>5,257,527</a:t>
                      </a:r>
                      <a:endParaRPr lang="en-US" sz="2400" b="0">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2.5</a:t>
                      </a:r>
                      <a:endParaRPr lang="en-US" sz="2400" b="0" dirty="0">
                        <a:latin typeface="+mn-lt"/>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payne\Desktop\Joshua Project Map.JPG"/>
          <p:cNvPicPr>
            <a:picLocks noChangeAspect="1" noChangeArrowheads="1"/>
          </p:cNvPicPr>
          <p:nvPr/>
        </p:nvPicPr>
        <p:blipFill>
          <a:blip r:embed="rId3" cstate="print"/>
          <a:srcRect/>
          <a:stretch>
            <a:fillRect/>
          </a:stretch>
        </p:blipFill>
        <p:spPr bwMode="auto">
          <a:xfrm>
            <a:off x="0" y="228600"/>
            <a:ext cx="9144000" cy="6629400"/>
          </a:xfrm>
          <a:prstGeom prst="rect">
            <a:avLst/>
          </a:prstGeom>
          <a:noFill/>
        </p:spPr>
      </p:pic>
      <p:sp>
        <p:nvSpPr>
          <p:cNvPr id="5" name="Title 4"/>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The Strangers Next Door are from Where?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391160"/>
          <a:ext cx="8382000" cy="6304280"/>
        </p:xfrm>
        <a:graphic>
          <a:graphicData uri="http://schemas.openxmlformats.org/drawingml/2006/table">
            <a:tbl>
              <a:tblPr firstRow="1" bandRow="1">
                <a:tableStyleId>{5C22544A-7EE6-4342-B048-85BDC9FD1C3A}</a:tableStyleId>
              </a:tblPr>
              <a:tblGrid>
                <a:gridCol w="4191000"/>
                <a:gridCol w="4191000"/>
              </a:tblGrid>
              <a:tr h="370840">
                <a:tc>
                  <a:txBody>
                    <a:bodyPr/>
                    <a:lstStyle/>
                    <a:p>
                      <a:pPr marL="0" marR="0">
                        <a:lnSpc>
                          <a:spcPts val="2400"/>
                        </a:lnSpc>
                        <a:spcBef>
                          <a:spcPts val="0"/>
                        </a:spcBef>
                        <a:spcAft>
                          <a:spcPts val="0"/>
                        </a:spcAft>
                      </a:pPr>
                      <a:r>
                        <a:rPr lang="en-US" sz="2400" dirty="0" smtClean="0">
                          <a:latin typeface="Times New Roman"/>
                          <a:ea typeface="Calibri"/>
                        </a:rPr>
                        <a:t>Country of Birth</a:t>
                      </a:r>
                      <a:endParaRPr lang="en-US" sz="2400" dirty="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300" dirty="0" smtClean="0">
                          <a:latin typeface="Times New Roman"/>
                          <a:ea typeface="Calibri"/>
                        </a:rPr>
                        <a:t>Legal</a:t>
                      </a:r>
                      <a:r>
                        <a:rPr lang="en-US" sz="2300" baseline="0" dirty="0" smtClean="0">
                          <a:latin typeface="Times New Roman"/>
                          <a:ea typeface="Calibri"/>
                        </a:rPr>
                        <a:t> </a:t>
                      </a:r>
                      <a:r>
                        <a:rPr lang="en-US" sz="2300" baseline="0" dirty="0" smtClean="0">
                          <a:latin typeface="Times New Roman"/>
                          <a:ea typeface="Calibri"/>
                        </a:rPr>
                        <a:t>Perm. </a:t>
                      </a:r>
                      <a:r>
                        <a:rPr lang="en-US" sz="2300" baseline="0" dirty="0" smtClean="0">
                          <a:latin typeface="Times New Roman"/>
                          <a:ea typeface="Calibri"/>
                        </a:rPr>
                        <a:t>U.S. Residents, ’10</a:t>
                      </a:r>
                      <a:endParaRPr lang="en-US" sz="2300" dirty="0">
                        <a:latin typeface="Times New Roman"/>
                        <a:ea typeface="Calibri"/>
                      </a:endParaRPr>
                    </a:p>
                  </a:txBody>
                  <a:tcPr marL="68580" marR="68580" marT="0" marB="0"/>
                </a:tc>
              </a:tr>
              <a:tr h="370840">
                <a:tc>
                  <a:txBody>
                    <a:bodyPr/>
                    <a:lstStyle/>
                    <a:p>
                      <a:pPr marL="0" marR="0">
                        <a:lnSpc>
                          <a:spcPts val="2400"/>
                        </a:lnSpc>
                        <a:spcBef>
                          <a:spcPts val="0"/>
                        </a:spcBef>
                        <a:spcAft>
                          <a:spcPts val="0"/>
                        </a:spcAft>
                      </a:pPr>
                      <a:r>
                        <a:rPr lang="en-US" sz="2400" dirty="0">
                          <a:latin typeface="Times New Roman"/>
                          <a:ea typeface="Calibri"/>
                        </a:rPr>
                        <a:t>Mexico</a:t>
                      </a:r>
                    </a:p>
                  </a:txBody>
                  <a:tcPr marL="68580" marR="68580" marT="0" marB="0"/>
                </a:tc>
                <a:tc>
                  <a:txBody>
                    <a:bodyPr/>
                    <a:lstStyle/>
                    <a:p>
                      <a:pPr marL="0" marR="0">
                        <a:lnSpc>
                          <a:spcPts val="2400"/>
                        </a:lnSpc>
                        <a:spcBef>
                          <a:spcPts val="0"/>
                        </a:spcBef>
                        <a:spcAft>
                          <a:spcPts val="0"/>
                        </a:spcAft>
                      </a:pPr>
                      <a:r>
                        <a:rPr lang="en-US" sz="2400" dirty="0">
                          <a:latin typeface="Times New Roman"/>
                          <a:ea typeface="Calibri"/>
                        </a:rPr>
                        <a:t>139,120</a:t>
                      </a:r>
                    </a:p>
                  </a:txBody>
                  <a:tcPr marL="68580" marR="68580" marT="0" marB="0"/>
                </a:tc>
              </a:tr>
              <a:tr h="370840">
                <a:tc>
                  <a:txBody>
                    <a:bodyPr/>
                    <a:lstStyle/>
                    <a:p>
                      <a:pPr marL="0" marR="0">
                        <a:lnSpc>
                          <a:spcPts val="2400"/>
                        </a:lnSpc>
                        <a:spcBef>
                          <a:spcPts val="0"/>
                        </a:spcBef>
                        <a:spcAft>
                          <a:spcPts val="0"/>
                        </a:spcAft>
                      </a:pPr>
                      <a:r>
                        <a:rPr lang="en-US" sz="2400" dirty="0">
                          <a:latin typeface="Times New Roman"/>
                          <a:ea typeface="Calibri"/>
                        </a:rPr>
                        <a:t>China, People’s Republic</a:t>
                      </a:r>
                    </a:p>
                  </a:txBody>
                  <a:tcPr marL="68580" marR="68580" marT="0" marB="0"/>
                </a:tc>
                <a:tc>
                  <a:txBody>
                    <a:bodyPr/>
                    <a:lstStyle/>
                    <a:p>
                      <a:pPr marL="0" marR="0">
                        <a:lnSpc>
                          <a:spcPts val="2400"/>
                        </a:lnSpc>
                        <a:spcBef>
                          <a:spcPts val="0"/>
                        </a:spcBef>
                        <a:spcAft>
                          <a:spcPts val="0"/>
                        </a:spcAft>
                      </a:pPr>
                      <a:r>
                        <a:rPr lang="en-US" sz="2400" dirty="0">
                          <a:latin typeface="Times New Roman"/>
                          <a:ea typeface="Calibri"/>
                        </a:rPr>
                        <a:t>70,863</a:t>
                      </a:r>
                    </a:p>
                  </a:txBody>
                  <a:tcPr marL="68580" marR="68580" marT="0" marB="0"/>
                </a:tc>
              </a:tr>
              <a:tr h="370840">
                <a:tc>
                  <a:txBody>
                    <a:bodyPr/>
                    <a:lstStyle/>
                    <a:p>
                      <a:pPr marL="0" marR="0">
                        <a:lnSpc>
                          <a:spcPts val="2400"/>
                        </a:lnSpc>
                        <a:spcBef>
                          <a:spcPts val="0"/>
                        </a:spcBef>
                        <a:spcAft>
                          <a:spcPts val="0"/>
                        </a:spcAft>
                      </a:pPr>
                      <a:r>
                        <a:rPr lang="en-US" sz="2400">
                          <a:latin typeface="Times New Roman"/>
                          <a:ea typeface="Calibri"/>
                        </a:rPr>
                        <a:t>India</a:t>
                      </a:r>
                    </a:p>
                  </a:txBody>
                  <a:tcPr marL="68580" marR="68580" marT="0" marB="0"/>
                </a:tc>
                <a:tc>
                  <a:txBody>
                    <a:bodyPr/>
                    <a:lstStyle/>
                    <a:p>
                      <a:pPr marL="0" marR="0">
                        <a:lnSpc>
                          <a:spcPts val="2400"/>
                        </a:lnSpc>
                        <a:spcBef>
                          <a:spcPts val="0"/>
                        </a:spcBef>
                        <a:spcAft>
                          <a:spcPts val="0"/>
                        </a:spcAft>
                      </a:pPr>
                      <a:r>
                        <a:rPr lang="en-US" sz="2400">
                          <a:latin typeface="Times New Roman"/>
                          <a:ea typeface="Calibri"/>
                        </a:rPr>
                        <a:t>69,162</a:t>
                      </a:r>
                    </a:p>
                  </a:txBody>
                  <a:tcPr marL="68580" marR="68580" marT="0" marB="0"/>
                </a:tc>
              </a:tr>
              <a:tr h="370840">
                <a:tc>
                  <a:txBody>
                    <a:bodyPr/>
                    <a:lstStyle/>
                    <a:p>
                      <a:pPr marL="0" marR="0">
                        <a:lnSpc>
                          <a:spcPts val="2400"/>
                        </a:lnSpc>
                        <a:spcBef>
                          <a:spcPts val="0"/>
                        </a:spcBef>
                        <a:spcAft>
                          <a:spcPts val="0"/>
                        </a:spcAft>
                      </a:pPr>
                      <a:r>
                        <a:rPr lang="en-US" sz="2400">
                          <a:latin typeface="Times New Roman"/>
                          <a:ea typeface="Calibri"/>
                        </a:rPr>
                        <a:t>Philippines</a:t>
                      </a:r>
                    </a:p>
                  </a:txBody>
                  <a:tcPr marL="68580" marR="68580" marT="0" marB="0"/>
                </a:tc>
                <a:tc>
                  <a:txBody>
                    <a:bodyPr/>
                    <a:lstStyle/>
                    <a:p>
                      <a:pPr marL="0" marR="0">
                        <a:lnSpc>
                          <a:spcPts val="2400"/>
                        </a:lnSpc>
                        <a:spcBef>
                          <a:spcPts val="0"/>
                        </a:spcBef>
                        <a:spcAft>
                          <a:spcPts val="0"/>
                        </a:spcAft>
                      </a:pPr>
                      <a:r>
                        <a:rPr lang="en-US" sz="2400">
                          <a:latin typeface="Times New Roman"/>
                          <a:ea typeface="Calibri"/>
                        </a:rPr>
                        <a:t>58,173</a:t>
                      </a:r>
                    </a:p>
                  </a:txBody>
                  <a:tcPr marL="68580" marR="68580" marT="0" marB="0"/>
                </a:tc>
              </a:tr>
              <a:tr h="370840">
                <a:tc>
                  <a:txBody>
                    <a:bodyPr/>
                    <a:lstStyle/>
                    <a:p>
                      <a:pPr marL="0" marR="0">
                        <a:lnSpc>
                          <a:spcPts val="2400"/>
                        </a:lnSpc>
                        <a:spcBef>
                          <a:spcPts val="0"/>
                        </a:spcBef>
                        <a:spcAft>
                          <a:spcPts val="0"/>
                        </a:spcAft>
                      </a:pPr>
                      <a:r>
                        <a:rPr lang="en-US" sz="2400">
                          <a:latin typeface="Times New Roman"/>
                          <a:ea typeface="Calibri"/>
                        </a:rPr>
                        <a:t>Dominican Republic</a:t>
                      </a:r>
                    </a:p>
                  </a:txBody>
                  <a:tcPr marL="68580" marR="68580" marT="0" marB="0"/>
                </a:tc>
                <a:tc>
                  <a:txBody>
                    <a:bodyPr/>
                    <a:lstStyle/>
                    <a:p>
                      <a:pPr marL="0" marR="0">
                        <a:lnSpc>
                          <a:spcPts val="2400"/>
                        </a:lnSpc>
                        <a:spcBef>
                          <a:spcPts val="0"/>
                        </a:spcBef>
                        <a:spcAft>
                          <a:spcPts val="0"/>
                        </a:spcAft>
                      </a:pPr>
                      <a:r>
                        <a:rPr lang="en-US" sz="2400">
                          <a:latin typeface="Times New Roman"/>
                          <a:ea typeface="Calibri"/>
                        </a:rPr>
                        <a:t>53,870</a:t>
                      </a:r>
                    </a:p>
                  </a:txBody>
                  <a:tcPr marL="68580" marR="68580" marT="0" marB="0"/>
                </a:tc>
              </a:tr>
              <a:tr h="370840">
                <a:tc>
                  <a:txBody>
                    <a:bodyPr/>
                    <a:lstStyle/>
                    <a:p>
                      <a:pPr marL="0" marR="0">
                        <a:lnSpc>
                          <a:spcPts val="2400"/>
                        </a:lnSpc>
                        <a:spcBef>
                          <a:spcPts val="0"/>
                        </a:spcBef>
                        <a:spcAft>
                          <a:spcPts val="0"/>
                        </a:spcAft>
                      </a:pPr>
                      <a:r>
                        <a:rPr lang="en-US" sz="2400" dirty="0">
                          <a:latin typeface="Times New Roman"/>
                          <a:ea typeface="Calibri"/>
                        </a:rPr>
                        <a:t>Cuba</a:t>
                      </a:r>
                    </a:p>
                  </a:txBody>
                  <a:tcPr marL="68580" marR="68580" marT="0" marB="0"/>
                </a:tc>
                <a:tc>
                  <a:txBody>
                    <a:bodyPr/>
                    <a:lstStyle/>
                    <a:p>
                      <a:pPr marL="0" marR="0">
                        <a:lnSpc>
                          <a:spcPts val="2400"/>
                        </a:lnSpc>
                        <a:spcBef>
                          <a:spcPts val="0"/>
                        </a:spcBef>
                        <a:spcAft>
                          <a:spcPts val="0"/>
                        </a:spcAft>
                      </a:pPr>
                      <a:r>
                        <a:rPr lang="en-US" sz="2400">
                          <a:latin typeface="Times New Roman"/>
                          <a:ea typeface="Calibri"/>
                        </a:rPr>
                        <a:t>33,573</a:t>
                      </a:r>
                    </a:p>
                  </a:txBody>
                  <a:tcPr marL="68580" marR="68580" marT="0" marB="0"/>
                </a:tc>
              </a:tr>
              <a:tr h="370840">
                <a:tc>
                  <a:txBody>
                    <a:bodyPr/>
                    <a:lstStyle/>
                    <a:p>
                      <a:pPr marL="0" marR="0">
                        <a:lnSpc>
                          <a:spcPts val="2400"/>
                        </a:lnSpc>
                        <a:spcBef>
                          <a:spcPts val="0"/>
                        </a:spcBef>
                        <a:spcAft>
                          <a:spcPts val="0"/>
                        </a:spcAft>
                      </a:pPr>
                      <a:r>
                        <a:rPr lang="en-US" sz="2400">
                          <a:latin typeface="Times New Roman"/>
                          <a:ea typeface="Calibri"/>
                        </a:rPr>
                        <a:t>Vietnam</a:t>
                      </a:r>
                    </a:p>
                  </a:txBody>
                  <a:tcPr marL="68580" marR="68580" marT="0" marB="0"/>
                </a:tc>
                <a:tc>
                  <a:txBody>
                    <a:bodyPr/>
                    <a:lstStyle/>
                    <a:p>
                      <a:pPr marL="0" marR="0">
                        <a:lnSpc>
                          <a:spcPts val="2400"/>
                        </a:lnSpc>
                        <a:spcBef>
                          <a:spcPts val="0"/>
                        </a:spcBef>
                        <a:spcAft>
                          <a:spcPts val="0"/>
                        </a:spcAft>
                      </a:pPr>
                      <a:r>
                        <a:rPr lang="en-US" sz="2400">
                          <a:latin typeface="Times New Roman"/>
                          <a:ea typeface="Calibri"/>
                        </a:rPr>
                        <a:t>30,632</a:t>
                      </a:r>
                    </a:p>
                  </a:txBody>
                  <a:tcPr marL="68580" marR="68580" marT="0" marB="0"/>
                </a:tc>
              </a:tr>
              <a:tr h="370840">
                <a:tc>
                  <a:txBody>
                    <a:bodyPr/>
                    <a:lstStyle/>
                    <a:p>
                      <a:pPr marL="0" marR="0">
                        <a:lnSpc>
                          <a:spcPts val="2400"/>
                        </a:lnSpc>
                        <a:spcBef>
                          <a:spcPts val="0"/>
                        </a:spcBef>
                        <a:spcAft>
                          <a:spcPts val="0"/>
                        </a:spcAft>
                      </a:pPr>
                      <a:r>
                        <a:rPr lang="en-US" sz="2400">
                          <a:latin typeface="Times New Roman"/>
                          <a:ea typeface="Calibri"/>
                        </a:rPr>
                        <a:t>Haiti</a:t>
                      </a:r>
                    </a:p>
                  </a:txBody>
                  <a:tcPr marL="68580" marR="68580" marT="0" marB="0"/>
                </a:tc>
                <a:tc>
                  <a:txBody>
                    <a:bodyPr/>
                    <a:lstStyle/>
                    <a:p>
                      <a:pPr marL="0" marR="0">
                        <a:lnSpc>
                          <a:spcPts val="2400"/>
                        </a:lnSpc>
                        <a:spcBef>
                          <a:spcPts val="0"/>
                        </a:spcBef>
                        <a:spcAft>
                          <a:spcPts val="0"/>
                        </a:spcAft>
                      </a:pPr>
                      <a:r>
                        <a:rPr lang="en-US" sz="2400">
                          <a:latin typeface="Times New Roman"/>
                          <a:ea typeface="Calibri"/>
                        </a:rPr>
                        <a:t>22,582</a:t>
                      </a:r>
                    </a:p>
                  </a:txBody>
                  <a:tcPr marL="68580" marR="68580" marT="0" marB="0"/>
                </a:tc>
              </a:tr>
              <a:tr h="370840">
                <a:tc>
                  <a:txBody>
                    <a:bodyPr/>
                    <a:lstStyle/>
                    <a:p>
                      <a:pPr marL="0" marR="0">
                        <a:lnSpc>
                          <a:spcPts val="2400"/>
                        </a:lnSpc>
                        <a:spcBef>
                          <a:spcPts val="0"/>
                        </a:spcBef>
                        <a:spcAft>
                          <a:spcPts val="0"/>
                        </a:spcAft>
                      </a:pPr>
                      <a:r>
                        <a:rPr lang="en-US" sz="2400">
                          <a:latin typeface="Times New Roman"/>
                          <a:ea typeface="Calibri"/>
                        </a:rPr>
                        <a:t>Columbia</a:t>
                      </a:r>
                    </a:p>
                  </a:txBody>
                  <a:tcPr marL="68580" marR="68580" marT="0" marB="0"/>
                </a:tc>
                <a:tc>
                  <a:txBody>
                    <a:bodyPr/>
                    <a:lstStyle/>
                    <a:p>
                      <a:pPr marL="0" marR="0">
                        <a:lnSpc>
                          <a:spcPts val="2400"/>
                        </a:lnSpc>
                        <a:spcBef>
                          <a:spcPts val="0"/>
                        </a:spcBef>
                        <a:spcAft>
                          <a:spcPts val="0"/>
                        </a:spcAft>
                      </a:pPr>
                      <a:r>
                        <a:rPr lang="en-US" sz="2400">
                          <a:latin typeface="Times New Roman"/>
                          <a:ea typeface="Calibri"/>
                        </a:rPr>
                        <a:t>22,406</a:t>
                      </a:r>
                    </a:p>
                  </a:txBody>
                  <a:tcPr marL="68580" marR="68580" marT="0" marB="0"/>
                </a:tc>
              </a:tr>
              <a:tr h="370840">
                <a:tc>
                  <a:txBody>
                    <a:bodyPr/>
                    <a:lstStyle/>
                    <a:p>
                      <a:pPr marL="0" marR="0">
                        <a:lnSpc>
                          <a:spcPts val="2400"/>
                        </a:lnSpc>
                        <a:spcBef>
                          <a:spcPts val="0"/>
                        </a:spcBef>
                        <a:spcAft>
                          <a:spcPts val="0"/>
                        </a:spcAft>
                      </a:pPr>
                      <a:r>
                        <a:rPr lang="en-US" sz="2400">
                          <a:latin typeface="Times New Roman"/>
                          <a:ea typeface="Calibri"/>
                        </a:rPr>
                        <a:t>Korea, South</a:t>
                      </a:r>
                    </a:p>
                  </a:txBody>
                  <a:tcPr marL="68580" marR="68580" marT="0" marB="0"/>
                </a:tc>
                <a:tc>
                  <a:txBody>
                    <a:bodyPr/>
                    <a:lstStyle/>
                    <a:p>
                      <a:pPr marL="0" marR="0">
                        <a:lnSpc>
                          <a:spcPts val="2400"/>
                        </a:lnSpc>
                        <a:spcBef>
                          <a:spcPts val="0"/>
                        </a:spcBef>
                        <a:spcAft>
                          <a:spcPts val="0"/>
                        </a:spcAft>
                      </a:pPr>
                      <a:r>
                        <a:rPr lang="en-US" sz="2400">
                          <a:latin typeface="Times New Roman"/>
                          <a:ea typeface="Calibri"/>
                        </a:rPr>
                        <a:t>22,227</a:t>
                      </a:r>
                    </a:p>
                  </a:txBody>
                  <a:tcPr marL="68580" marR="68580" marT="0" marB="0"/>
                </a:tc>
              </a:tr>
              <a:tr h="370840">
                <a:tc>
                  <a:txBody>
                    <a:bodyPr/>
                    <a:lstStyle/>
                    <a:p>
                      <a:pPr marL="0" marR="0">
                        <a:lnSpc>
                          <a:spcPts val="2400"/>
                        </a:lnSpc>
                        <a:spcBef>
                          <a:spcPts val="0"/>
                        </a:spcBef>
                        <a:spcAft>
                          <a:spcPts val="0"/>
                        </a:spcAft>
                      </a:pPr>
                      <a:r>
                        <a:rPr lang="en-US" sz="2400">
                          <a:latin typeface="Times New Roman"/>
                          <a:ea typeface="Calibri"/>
                        </a:rPr>
                        <a:t>Iraq</a:t>
                      </a:r>
                    </a:p>
                  </a:txBody>
                  <a:tcPr marL="68580" marR="68580" marT="0" marB="0"/>
                </a:tc>
                <a:tc>
                  <a:txBody>
                    <a:bodyPr/>
                    <a:lstStyle/>
                    <a:p>
                      <a:pPr marL="0" marR="0">
                        <a:lnSpc>
                          <a:spcPts val="2400"/>
                        </a:lnSpc>
                        <a:spcBef>
                          <a:spcPts val="0"/>
                        </a:spcBef>
                        <a:spcAft>
                          <a:spcPts val="0"/>
                        </a:spcAft>
                      </a:pPr>
                      <a:r>
                        <a:rPr lang="en-US" sz="2400">
                          <a:latin typeface="Times New Roman"/>
                          <a:ea typeface="Calibri"/>
                        </a:rPr>
                        <a:t>19,855</a:t>
                      </a:r>
                    </a:p>
                  </a:txBody>
                  <a:tcPr marL="68580" marR="68580" marT="0" marB="0"/>
                </a:tc>
              </a:tr>
              <a:tr h="370840">
                <a:tc>
                  <a:txBody>
                    <a:bodyPr/>
                    <a:lstStyle/>
                    <a:p>
                      <a:pPr marL="0" marR="0">
                        <a:lnSpc>
                          <a:spcPts val="2400"/>
                        </a:lnSpc>
                        <a:spcBef>
                          <a:spcPts val="0"/>
                        </a:spcBef>
                        <a:spcAft>
                          <a:spcPts val="0"/>
                        </a:spcAft>
                      </a:pPr>
                      <a:r>
                        <a:rPr lang="en-US" sz="2400">
                          <a:latin typeface="Times New Roman"/>
                          <a:ea typeface="Calibri"/>
                        </a:rPr>
                        <a:t>Jamaica</a:t>
                      </a:r>
                    </a:p>
                  </a:txBody>
                  <a:tcPr marL="68580" marR="68580" marT="0" marB="0"/>
                </a:tc>
                <a:tc>
                  <a:txBody>
                    <a:bodyPr/>
                    <a:lstStyle/>
                    <a:p>
                      <a:pPr marL="0" marR="0">
                        <a:lnSpc>
                          <a:spcPts val="2400"/>
                        </a:lnSpc>
                        <a:spcBef>
                          <a:spcPts val="0"/>
                        </a:spcBef>
                        <a:spcAft>
                          <a:spcPts val="0"/>
                        </a:spcAft>
                      </a:pPr>
                      <a:r>
                        <a:rPr lang="en-US" sz="2400">
                          <a:latin typeface="Times New Roman"/>
                          <a:ea typeface="Calibri"/>
                        </a:rPr>
                        <a:t>19,825</a:t>
                      </a:r>
                    </a:p>
                  </a:txBody>
                  <a:tcPr marL="68580" marR="68580" marT="0" marB="0"/>
                </a:tc>
              </a:tr>
              <a:tr h="370840">
                <a:tc>
                  <a:txBody>
                    <a:bodyPr/>
                    <a:lstStyle/>
                    <a:p>
                      <a:pPr marL="0" marR="0">
                        <a:lnSpc>
                          <a:spcPts val="2400"/>
                        </a:lnSpc>
                        <a:spcBef>
                          <a:spcPts val="0"/>
                        </a:spcBef>
                        <a:spcAft>
                          <a:spcPts val="0"/>
                        </a:spcAft>
                      </a:pPr>
                      <a:r>
                        <a:rPr lang="en-US" sz="2400">
                          <a:latin typeface="Times New Roman"/>
                          <a:ea typeface="Calibri"/>
                        </a:rPr>
                        <a:t>El Salvador</a:t>
                      </a:r>
                    </a:p>
                  </a:txBody>
                  <a:tcPr marL="68580" marR="68580" marT="0" marB="0"/>
                </a:tc>
                <a:tc>
                  <a:txBody>
                    <a:bodyPr/>
                    <a:lstStyle/>
                    <a:p>
                      <a:pPr marL="0" marR="0">
                        <a:lnSpc>
                          <a:spcPts val="2400"/>
                        </a:lnSpc>
                        <a:spcBef>
                          <a:spcPts val="0"/>
                        </a:spcBef>
                        <a:spcAft>
                          <a:spcPts val="0"/>
                        </a:spcAft>
                      </a:pPr>
                      <a:r>
                        <a:rPr lang="en-US" sz="2400">
                          <a:latin typeface="Times New Roman"/>
                          <a:ea typeface="Calibri"/>
                        </a:rPr>
                        <a:t>18,806</a:t>
                      </a:r>
                    </a:p>
                  </a:txBody>
                  <a:tcPr marL="68580" marR="68580" marT="0" marB="0"/>
                </a:tc>
              </a:tr>
              <a:tr h="370840">
                <a:tc>
                  <a:txBody>
                    <a:bodyPr/>
                    <a:lstStyle/>
                    <a:p>
                      <a:pPr marL="0" marR="0">
                        <a:lnSpc>
                          <a:spcPts val="2400"/>
                        </a:lnSpc>
                        <a:spcBef>
                          <a:spcPts val="0"/>
                        </a:spcBef>
                        <a:spcAft>
                          <a:spcPts val="0"/>
                        </a:spcAft>
                      </a:pPr>
                      <a:r>
                        <a:rPr lang="en-US" sz="2400">
                          <a:latin typeface="Times New Roman"/>
                          <a:ea typeface="Calibri"/>
                        </a:rPr>
                        <a:t>Pakistan</a:t>
                      </a:r>
                    </a:p>
                  </a:txBody>
                  <a:tcPr marL="68580" marR="68580" marT="0" marB="0"/>
                </a:tc>
                <a:tc>
                  <a:txBody>
                    <a:bodyPr/>
                    <a:lstStyle/>
                    <a:p>
                      <a:pPr marL="0" marR="0">
                        <a:lnSpc>
                          <a:spcPts val="2400"/>
                        </a:lnSpc>
                        <a:spcBef>
                          <a:spcPts val="0"/>
                        </a:spcBef>
                        <a:spcAft>
                          <a:spcPts val="0"/>
                        </a:spcAft>
                      </a:pPr>
                      <a:r>
                        <a:rPr lang="en-US" sz="2400">
                          <a:latin typeface="Times New Roman"/>
                          <a:ea typeface="Calibri"/>
                        </a:rPr>
                        <a:t>18,258</a:t>
                      </a:r>
                    </a:p>
                  </a:txBody>
                  <a:tcPr marL="68580" marR="68580" marT="0" marB="0"/>
                </a:tc>
              </a:tr>
              <a:tr h="370840">
                <a:tc>
                  <a:txBody>
                    <a:bodyPr/>
                    <a:lstStyle/>
                    <a:p>
                      <a:pPr marL="0" marR="0">
                        <a:lnSpc>
                          <a:spcPts val="2400"/>
                        </a:lnSpc>
                        <a:spcBef>
                          <a:spcPts val="0"/>
                        </a:spcBef>
                        <a:spcAft>
                          <a:spcPts val="0"/>
                        </a:spcAft>
                      </a:pPr>
                      <a:r>
                        <a:rPr lang="en-US" sz="2400">
                          <a:latin typeface="Times New Roman"/>
                          <a:ea typeface="Calibri"/>
                        </a:rPr>
                        <a:t>Bangladesh</a:t>
                      </a:r>
                    </a:p>
                  </a:txBody>
                  <a:tcPr marL="68580" marR="68580" marT="0" marB="0"/>
                </a:tc>
                <a:tc>
                  <a:txBody>
                    <a:bodyPr/>
                    <a:lstStyle/>
                    <a:p>
                      <a:pPr marL="0" marR="0">
                        <a:lnSpc>
                          <a:spcPts val="2400"/>
                        </a:lnSpc>
                        <a:spcBef>
                          <a:spcPts val="0"/>
                        </a:spcBef>
                        <a:spcAft>
                          <a:spcPts val="0"/>
                        </a:spcAft>
                      </a:pPr>
                      <a:r>
                        <a:rPr lang="en-US" sz="2400">
                          <a:latin typeface="Times New Roman"/>
                          <a:ea typeface="Calibri"/>
                        </a:rPr>
                        <a:t>14,819</a:t>
                      </a:r>
                    </a:p>
                  </a:txBody>
                  <a:tcPr marL="68580" marR="68580" marT="0" marB="0"/>
                </a:tc>
              </a:tr>
              <a:tr h="370840">
                <a:tc>
                  <a:txBody>
                    <a:bodyPr/>
                    <a:lstStyle/>
                    <a:p>
                      <a:pPr marL="0" marR="0">
                        <a:lnSpc>
                          <a:spcPts val="2400"/>
                        </a:lnSpc>
                        <a:spcBef>
                          <a:spcPts val="0"/>
                        </a:spcBef>
                        <a:spcAft>
                          <a:spcPts val="0"/>
                        </a:spcAft>
                      </a:pPr>
                      <a:r>
                        <a:rPr lang="en-US" sz="2400">
                          <a:latin typeface="Times New Roman"/>
                          <a:ea typeface="Calibri"/>
                        </a:rPr>
                        <a:t>Ethiopia</a:t>
                      </a:r>
                    </a:p>
                  </a:txBody>
                  <a:tcPr marL="68580" marR="68580" marT="0" marB="0"/>
                </a:tc>
                <a:tc>
                  <a:txBody>
                    <a:bodyPr/>
                    <a:lstStyle/>
                    <a:p>
                      <a:pPr marL="0" marR="0">
                        <a:lnSpc>
                          <a:spcPts val="2400"/>
                        </a:lnSpc>
                        <a:spcBef>
                          <a:spcPts val="0"/>
                        </a:spcBef>
                        <a:spcAft>
                          <a:spcPts val="0"/>
                        </a:spcAft>
                      </a:pPr>
                      <a:r>
                        <a:rPr lang="en-US" sz="2400" dirty="0">
                          <a:latin typeface="Times New Roman"/>
                          <a:ea typeface="Calibri"/>
                        </a:rPr>
                        <a:t>14,266</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Top Places of Origin, International Students in the United States</a:t>
            </a:r>
            <a:endParaRPr lang="en-US" dirty="0"/>
          </a:p>
        </p:txBody>
      </p:sp>
      <p:graphicFrame>
        <p:nvGraphicFramePr>
          <p:cNvPr id="9" name="Content Placeholder 8"/>
          <p:cNvGraphicFramePr>
            <a:graphicFrameLocks noGrp="1"/>
          </p:cNvGraphicFramePr>
          <p:nvPr>
            <p:ph sz="quarter" idx="1"/>
          </p:nvPr>
        </p:nvGraphicFramePr>
        <p:xfrm>
          <a:off x="612775" y="1600200"/>
          <a:ext cx="8153400" cy="5219700"/>
        </p:xfrm>
        <a:graphic>
          <a:graphicData uri="http://schemas.openxmlformats.org/drawingml/2006/table">
            <a:tbl>
              <a:tblPr firstRow="1" bandRow="1">
                <a:tableStyleId>{5C22544A-7EE6-4342-B048-85BDC9FD1C3A}</a:tableStyleId>
              </a:tblPr>
              <a:tblGrid>
                <a:gridCol w="2038350"/>
                <a:gridCol w="2038350"/>
                <a:gridCol w="2038350"/>
                <a:gridCol w="2038350"/>
              </a:tblGrid>
              <a:tr h="419100">
                <a:tc>
                  <a:txBody>
                    <a:bodyPr/>
                    <a:lstStyle/>
                    <a:p>
                      <a:pPr marL="0" marR="0">
                        <a:lnSpc>
                          <a:spcPts val="2400"/>
                        </a:lnSpc>
                        <a:spcBef>
                          <a:spcPts val="0"/>
                        </a:spcBef>
                        <a:spcAft>
                          <a:spcPts val="0"/>
                        </a:spcAft>
                      </a:pPr>
                      <a:r>
                        <a:rPr lang="en-US" sz="2400" b="1" dirty="0">
                          <a:latin typeface="Times New Roman"/>
                          <a:ea typeface="Calibri"/>
                        </a:rPr>
                        <a:t>Rank</a:t>
                      </a:r>
                      <a:endParaRPr lang="en-US" sz="2400" dirty="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Country</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2010/11</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Percentage of Total</a:t>
                      </a:r>
                      <a:endParaRPr lang="en-US" sz="2400">
                        <a:latin typeface="Times New Roman"/>
                        <a:ea typeface="Calibri"/>
                      </a:endParaRPr>
                    </a:p>
                  </a:txBody>
                  <a:tcPr marL="68580" marR="68580" marT="0" marB="0"/>
                </a:tc>
              </a:tr>
              <a:tr h="419100">
                <a:tc>
                  <a:txBody>
                    <a:bodyPr/>
                    <a:lstStyle/>
                    <a:p>
                      <a:pPr marL="0" marR="0">
                        <a:lnSpc>
                          <a:spcPts val="2400"/>
                        </a:lnSpc>
                        <a:spcBef>
                          <a:spcPts val="0"/>
                        </a:spcBef>
                        <a:spcAft>
                          <a:spcPts val="0"/>
                        </a:spcAft>
                      </a:pPr>
                      <a:endParaRPr lang="en-US" sz="2400" dirty="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u="sng" dirty="0">
                          <a:latin typeface="Times New Roman"/>
                          <a:ea typeface="Calibri"/>
                        </a:rPr>
                        <a:t>World Total</a:t>
                      </a:r>
                      <a:endParaRPr lang="en-US" sz="2400" u="sng" dirty="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723,277</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100</a:t>
                      </a:r>
                      <a:endParaRPr lang="en-US" sz="2400">
                        <a:latin typeface="Times New Roman"/>
                        <a:ea typeface="Calibri"/>
                      </a:endParaRPr>
                    </a:p>
                  </a:txBody>
                  <a:tcPr marL="68580" marR="68580" marT="0" marB="0"/>
                </a:tc>
              </a:tr>
              <a:tr h="419100">
                <a:tc>
                  <a:txBody>
                    <a:bodyPr/>
                    <a:lstStyle/>
                    <a:p>
                      <a:pPr marL="0" marR="0">
                        <a:lnSpc>
                          <a:spcPts val="2400"/>
                        </a:lnSpc>
                        <a:spcBef>
                          <a:spcPts val="0"/>
                        </a:spcBef>
                        <a:spcAft>
                          <a:spcPts val="0"/>
                        </a:spcAft>
                      </a:pPr>
                      <a:r>
                        <a:rPr lang="en-US" sz="2400" b="1">
                          <a:latin typeface="Times New Roman"/>
                          <a:ea typeface="Calibri"/>
                        </a:rPr>
                        <a:t>1</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China</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157,558</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21.8</a:t>
                      </a:r>
                      <a:endParaRPr lang="en-US" sz="2400">
                        <a:latin typeface="Times New Roman"/>
                        <a:ea typeface="Calibri"/>
                      </a:endParaRPr>
                    </a:p>
                  </a:txBody>
                  <a:tcPr marL="68580" marR="68580" marT="0" marB="0"/>
                </a:tc>
              </a:tr>
              <a:tr h="419100">
                <a:tc>
                  <a:txBody>
                    <a:bodyPr/>
                    <a:lstStyle/>
                    <a:p>
                      <a:pPr marL="0" marR="0">
                        <a:lnSpc>
                          <a:spcPts val="2400"/>
                        </a:lnSpc>
                        <a:spcBef>
                          <a:spcPts val="0"/>
                        </a:spcBef>
                        <a:spcAft>
                          <a:spcPts val="0"/>
                        </a:spcAft>
                      </a:pPr>
                      <a:r>
                        <a:rPr lang="en-US" sz="2400" b="1">
                          <a:latin typeface="Times New Roman"/>
                          <a:ea typeface="Calibri"/>
                        </a:rPr>
                        <a:t>2</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India</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103,895</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14.4</a:t>
                      </a:r>
                      <a:endParaRPr lang="en-US" sz="2400">
                        <a:latin typeface="Times New Roman"/>
                        <a:ea typeface="Calibri"/>
                      </a:endParaRPr>
                    </a:p>
                  </a:txBody>
                  <a:tcPr marL="68580" marR="68580" marT="0" marB="0"/>
                </a:tc>
              </a:tr>
              <a:tr h="419100">
                <a:tc>
                  <a:txBody>
                    <a:bodyPr/>
                    <a:lstStyle/>
                    <a:p>
                      <a:pPr marL="0" marR="0">
                        <a:lnSpc>
                          <a:spcPts val="2400"/>
                        </a:lnSpc>
                        <a:spcBef>
                          <a:spcPts val="0"/>
                        </a:spcBef>
                        <a:spcAft>
                          <a:spcPts val="0"/>
                        </a:spcAft>
                      </a:pPr>
                      <a:r>
                        <a:rPr lang="en-US" sz="2400" b="1">
                          <a:latin typeface="Times New Roman"/>
                          <a:ea typeface="Calibri"/>
                        </a:rPr>
                        <a:t>3</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South Korea</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dirty="0">
                          <a:latin typeface="Times New Roman"/>
                          <a:ea typeface="Calibri"/>
                        </a:rPr>
                        <a:t>73,351</a:t>
                      </a:r>
                      <a:endParaRPr lang="en-US" sz="2400" dirty="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10.1</a:t>
                      </a:r>
                      <a:endParaRPr lang="en-US" sz="2400">
                        <a:latin typeface="Times New Roman"/>
                        <a:ea typeface="Calibri"/>
                      </a:endParaRPr>
                    </a:p>
                  </a:txBody>
                  <a:tcPr marL="68580" marR="68580" marT="0" marB="0"/>
                </a:tc>
              </a:tr>
              <a:tr h="419100">
                <a:tc>
                  <a:txBody>
                    <a:bodyPr/>
                    <a:lstStyle/>
                    <a:p>
                      <a:pPr marL="0" marR="0">
                        <a:lnSpc>
                          <a:spcPts val="2400"/>
                        </a:lnSpc>
                        <a:spcBef>
                          <a:spcPts val="0"/>
                        </a:spcBef>
                        <a:spcAft>
                          <a:spcPts val="0"/>
                        </a:spcAft>
                      </a:pPr>
                      <a:r>
                        <a:rPr lang="en-US" sz="2400" b="1">
                          <a:latin typeface="Times New Roman"/>
                          <a:ea typeface="Calibri"/>
                        </a:rPr>
                        <a:t>4</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Canada</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27,546</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3.8</a:t>
                      </a:r>
                      <a:endParaRPr lang="en-US" sz="2400">
                        <a:latin typeface="Times New Roman"/>
                        <a:ea typeface="Calibri"/>
                      </a:endParaRPr>
                    </a:p>
                  </a:txBody>
                  <a:tcPr marL="68580" marR="68580" marT="0" marB="0"/>
                </a:tc>
              </a:tr>
              <a:tr h="419100">
                <a:tc>
                  <a:txBody>
                    <a:bodyPr/>
                    <a:lstStyle/>
                    <a:p>
                      <a:pPr marL="0" marR="0">
                        <a:lnSpc>
                          <a:spcPts val="2400"/>
                        </a:lnSpc>
                        <a:spcBef>
                          <a:spcPts val="0"/>
                        </a:spcBef>
                        <a:spcAft>
                          <a:spcPts val="0"/>
                        </a:spcAft>
                      </a:pPr>
                      <a:r>
                        <a:rPr lang="en-US" sz="2400" b="1">
                          <a:latin typeface="Times New Roman"/>
                          <a:ea typeface="Calibri"/>
                        </a:rPr>
                        <a:t>5</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Taiwan</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24,818</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3.4</a:t>
                      </a:r>
                      <a:endParaRPr lang="en-US" sz="2400">
                        <a:latin typeface="Times New Roman"/>
                        <a:ea typeface="Calibri"/>
                      </a:endParaRPr>
                    </a:p>
                  </a:txBody>
                  <a:tcPr marL="68580" marR="68580" marT="0" marB="0"/>
                </a:tc>
              </a:tr>
              <a:tr h="419100">
                <a:tc>
                  <a:txBody>
                    <a:bodyPr/>
                    <a:lstStyle/>
                    <a:p>
                      <a:pPr marL="0" marR="0">
                        <a:lnSpc>
                          <a:spcPts val="2400"/>
                        </a:lnSpc>
                        <a:spcBef>
                          <a:spcPts val="0"/>
                        </a:spcBef>
                        <a:spcAft>
                          <a:spcPts val="0"/>
                        </a:spcAft>
                      </a:pPr>
                      <a:r>
                        <a:rPr lang="en-US" sz="2400" b="1">
                          <a:latin typeface="Times New Roman"/>
                          <a:ea typeface="Calibri"/>
                        </a:rPr>
                        <a:t>6</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Saudi Arabia</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22,704</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3.1</a:t>
                      </a:r>
                      <a:endParaRPr lang="en-US" sz="2400">
                        <a:latin typeface="Times New Roman"/>
                        <a:ea typeface="Calibri"/>
                      </a:endParaRPr>
                    </a:p>
                  </a:txBody>
                  <a:tcPr marL="68580" marR="68580" marT="0" marB="0"/>
                </a:tc>
              </a:tr>
              <a:tr h="419100">
                <a:tc>
                  <a:txBody>
                    <a:bodyPr/>
                    <a:lstStyle/>
                    <a:p>
                      <a:pPr marL="0" marR="0">
                        <a:lnSpc>
                          <a:spcPts val="2400"/>
                        </a:lnSpc>
                        <a:spcBef>
                          <a:spcPts val="0"/>
                        </a:spcBef>
                        <a:spcAft>
                          <a:spcPts val="0"/>
                        </a:spcAft>
                      </a:pPr>
                      <a:r>
                        <a:rPr lang="en-US" sz="2400" b="1">
                          <a:latin typeface="Times New Roman"/>
                          <a:ea typeface="Calibri"/>
                        </a:rPr>
                        <a:t>7</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Japan</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21,290</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2.9</a:t>
                      </a:r>
                      <a:endParaRPr lang="en-US" sz="2400">
                        <a:latin typeface="Times New Roman"/>
                        <a:ea typeface="Calibri"/>
                      </a:endParaRPr>
                    </a:p>
                  </a:txBody>
                  <a:tcPr marL="68580" marR="68580" marT="0" marB="0"/>
                </a:tc>
              </a:tr>
              <a:tr h="419100">
                <a:tc>
                  <a:txBody>
                    <a:bodyPr/>
                    <a:lstStyle/>
                    <a:p>
                      <a:pPr marL="0" marR="0">
                        <a:lnSpc>
                          <a:spcPts val="2400"/>
                        </a:lnSpc>
                        <a:spcBef>
                          <a:spcPts val="0"/>
                        </a:spcBef>
                        <a:spcAft>
                          <a:spcPts val="0"/>
                        </a:spcAft>
                      </a:pPr>
                      <a:r>
                        <a:rPr lang="en-US" sz="2400" b="1">
                          <a:latin typeface="Times New Roman"/>
                          <a:ea typeface="Calibri"/>
                        </a:rPr>
                        <a:t>8</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Vietnam</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14,888</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2.1</a:t>
                      </a:r>
                      <a:endParaRPr lang="en-US" sz="2400">
                        <a:latin typeface="Times New Roman"/>
                        <a:ea typeface="Calibri"/>
                      </a:endParaRPr>
                    </a:p>
                  </a:txBody>
                  <a:tcPr marL="68580" marR="68580" marT="0" marB="0"/>
                </a:tc>
              </a:tr>
              <a:tr h="419100">
                <a:tc>
                  <a:txBody>
                    <a:bodyPr/>
                    <a:lstStyle/>
                    <a:p>
                      <a:pPr marL="0" marR="0">
                        <a:lnSpc>
                          <a:spcPts val="2400"/>
                        </a:lnSpc>
                        <a:spcBef>
                          <a:spcPts val="0"/>
                        </a:spcBef>
                        <a:spcAft>
                          <a:spcPts val="0"/>
                        </a:spcAft>
                      </a:pPr>
                      <a:r>
                        <a:rPr lang="en-US" sz="2400" b="1">
                          <a:latin typeface="Times New Roman"/>
                          <a:ea typeface="Calibri"/>
                        </a:rPr>
                        <a:t>9</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Mexico</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13,713</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1.9</a:t>
                      </a:r>
                      <a:endParaRPr lang="en-US" sz="2400">
                        <a:latin typeface="Times New Roman"/>
                        <a:ea typeface="Calibri"/>
                      </a:endParaRPr>
                    </a:p>
                  </a:txBody>
                  <a:tcPr marL="68580" marR="68580" marT="0" marB="0"/>
                </a:tc>
              </a:tr>
              <a:tr h="419100">
                <a:tc>
                  <a:txBody>
                    <a:bodyPr/>
                    <a:lstStyle/>
                    <a:p>
                      <a:pPr marL="0" marR="0">
                        <a:lnSpc>
                          <a:spcPts val="2400"/>
                        </a:lnSpc>
                        <a:spcBef>
                          <a:spcPts val="0"/>
                        </a:spcBef>
                        <a:spcAft>
                          <a:spcPts val="0"/>
                        </a:spcAft>
                      </a:pPr>
                      <a:r>
                        <a:rPr lang="en-US" sz="2400" b="1">
                          <a:latin typeface="Times New Roman"/>
                          <a:ea typeface="Calibri"/>
                        </a:rPr>
                        <a:t>10</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Turkey</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a:latin typeface="Times New Roman"/>
                          <a:ea typeface="Calibri"/>
                        </a:rPr>
                        <a:t>12,184</a:t>
                      </a:r>
                      <a:endParaRPr lang="en-US" sz="2400">
                        <a:latin typeface="Times New Roman"/>
                        <a:ea typeface="Calibri"/>
                      </a:endParaRPr>
                    </a:p>
                  </a:txBody>
                  <a:tcPr marL="68580" marR="68580" marT="0" marB="0"/>
                </a:tc>
                <a:tc>
                  <a:txBody>
                    <a:bodyPr/>
                    <a:lstStyle/>
                    <a:p>
                      <a:pPr marL="0" marR="0">
                        <a:lnSpc>
                          <a:spcPts val="2400"/>
                        </a:lnSpc>
                        <a:spcBef>
                          <a:spcPts val="0"/>
                        </a:spcBef>
                        <a:spcAft>
                          <a:spcPts val="0"/>
                        </a:spcAft>
                      </a:pPr>
                      <a:r>
                        <a:rPr lang="en-US" sz="2400" b="1" dirty="0">
                          <a:latin typeface="Times New Roman"/>
                          <a:ea typeface="Calibri"/>
                        </a:rPr>
                        <a:t>1.7</a:t>
                      </a:r>
                      <a:endParaRPr lang="en-US" sz="2400" dirty="0">
                        <a:latin typeface="Times New Roman"/>
                        <a:ea typeface="Calibri"/>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The World’s Unreached in the West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World’s Peoples</a:t>
            </a:r>
            <a:endParaRPr lang="en-US" dirty="0"/>
          </a:p>
        </p:txBody>
      </p:sp>
      <p:sp>
        <p:nvSpPr>
          <p:cNvPr id="5" name="Content Placeholder 4"/>
          <p:cNvSpPr>
            <a:spLocks noGrp="1"/>
          </p:cNvSpPr>
          <p:nvPr>
            <p:ph sz="quarter" idx="1"/>
          </p:nvPr>
        </p:nvSpPr>
        <p:spPr/>
        <p:txBody>
          <a:bodyPr>
            <a:normAutofit/>
          </a:bodyPr>
          <a:lstStyle/>
          <a:p>
            <a:r>
              <a:rPr lang="en-US" sz="4400" dirty="0" smtClean="0"/>
              <a:t>Global People Groups:  11,642</a:t>
            </a:r>
          </a:p>
          <a:p>
            <a:endParaRPr lang="en-US" sz="4400" dirty="0" smtClean="0"/>
          </a:p>
          <a:p>
            <a:r>
              <a:rPr lang="en-US" sz="4400" dirty="0" smtClean="0"/>
              <a:t>Unreached People Groups: 6,734</a:t>
            </a:r>
            <a:endParaRPr lang="en-US" sz="4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smtClean="0"/>
          </a:p>
          <a:p>
            <a:pPr algn="ctr">
              <a:buNone/>
            </a:pPr>
            <a:r>
              <a:rPr lang="en-US" sz="9600" dirty="0" smtClean="0"/>
              <a:t>“Unreached”?</a:t>
            </a:r>
            <a:endParaRPr lang="en-US" sz="9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ctr"/>
            <a:r>
              <a:rPr lang="en-US" sz="9600" b="1" dirty="0" err="1" smtClean="0"/>
              <a:t>Mejra</a:t>
            </a:r>
            <a:endParaRPr lang="en-US" sz="9600" b="1" dirty="0"/>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533400"/>
          <a:ext cx="8001000" cy="5467350"/>
        </p:xfrm>
        <a:graphic>
          <a:graphicData uri="http://schemas.openxmlformats.org/drawingml/2006/table">
            <a:tbl>
              <a:tblPr firstRow="1" bandRow="1">
                <a:tableStyleId>{5C22544A-7EE6-4342-B048-85BDC9FD1C3A}</a:tableStyleId>
              </a:tblPr>
              <a:tblGrid>
                <a:gridCol w="4000500"/>
                <a:gridCol w="4000500"/>
              </a:tblGrid>
              <a:tr h="628650">
                <a:tc>
                  <a:txBody>
                    <a:bodyPr/>
                    <a:lstStyle/>
                    <a:p>
                      <a:r>
                        <a:rPr lang="en-US" sz="3200" dirty="0" smtClean="0"/>
                        <a:t>Bosnian</a:t>
                      </a:r>
                      <a:r>
                        <a:rPr lang="en-US" sz="3200" baseline="0" dirty="0" smtClean="0"/>
                        <a:t> Locations in West</a:t>
                      </a:r>
                      <a:endParaRPr lang="en-US" sz="3200" dirty="0"/>
                    </a:p>
                  </a:txBody>
                  <a:tcPr/>
                </a:tc>
                <a:tc>
                  <a:txBody>
                    <a:bodyPr/>
                    <a:lstStyle/>
                    <a:p>
                      <a:r>
                        <a:rPr lang="en-US" sz="3200" dirty="0" smtClean="0"/>
                        <a:t>Est. Number</a:t>
                      </a:r>
                      <a:endParaRPr lang="en-US" sz="3200" dirty="0"/>
                    </a:p>
                  </a:txBody>
                  <a:tcPr/>
                </a:tc>
              </a:tr>
              <a:tr h="628650">
                <a:tc>
                  <a:txBody>
                    <a:bodyPr/>
                    <a:lstStyle/>
                    <a:p>
                      <a:r>
                        <a:rPr lang="en-US" sz="3200" dirty="0" smtClean="0"/>
                        <a:t>Canada</a:t>
                      </a:r>
                      <a:endParaRPr lang="en-US" sz="3200" dirty="0"/>
                    </a:p>
                  </a:txBody>
                  <a:tcPr/>
                </a:tc>
                <a:tc>
                  <a:txBody>
                    <a:bodyPr/>
                    <a:lstStyle/>
                    <a:p>
                      <a:r>
                        <a:rPr lang="en-US" sz="3200" dirty="0" smtClean="0"/>
                        <a:t>13,178</a:t>
                      </a:r>
                      <a:endParaRPr lang="en-US" sz="3200" dirty="0"/>
                    </a:p>
                  </a:txBody>
                  <a:tcPr/>
                </a:tc>
              </a:tr>
              <a:tr h="628650">
                <a:tc>
                  <a:txBody>
                    <a:bodyPr/>
                    <a:lstStyle/>
                    <a:p>
                      <a:r>
                        <a:rPr lang="en-US" sz="3200" dirty="0" smtClean="0"/>
                        <a:t>France</a:t>
                      </a:r>
                      <a:endParaRPr lang="en-US" sz="3200" dirty="0"/>
                    </a:p>
                  </a:txBody>
                  <a:tcPr/>
                </a:tc>
                <a:tc>
                  <a:txBody>
                    <a:bodyPr/>
                    <a:lstStyle/>
                    <a:p>
                      <a:r>
                        <a:rPr lang="en-US" sz="3200" dirty="0" smtClean="0"/>
                        <a:t>100</a:t>
                      </a:r>
                      <a:endParaRPr lang="en-US" sz="3200" dirty="0"/>
                    </a:p>
                  </a:txBody>
                  <a:tcPr/>
                </a:tc>
              </a:tr>
              <a:tr h="628650">
                <a:tc>
                  <a:txBody>
                    <a:bodyPr/>
                    <a:lstStyle/>
                    <a:p>
                      <a:r>
                        <a:rPr lang="en-US" sz="3200" dirty="0" smtClean="0"/>
                        <a:t>Germany</a:t>
                      </a:r>
                      <a:endParaRPr lang="en-US" sz="3200" dirty="0"/>
                    </a:p>
                  </a:txBody>
                  <a:tcPr/>
                </a:tc>
                <a:tc>
                  <a:txBody>
                    <a:bodyPr/>
                    <a:lstStyle/>
                    <a:p>
                      <a:r>
                        <a:rPr lang="en-US" sz="3200" dirty="0" smtClean="0"/>
                        <a:t>286,000</a:t>
                      </a:r>
                      <a:endParaRPr lang="en-US" sz="3200" dirty="0"/>
                    </a:p>
                  </a:txBody>
                  <a:tcPr/>
                </a:tc>
              </a:tr>
              <a:tr h="628650">
                <a:tc>
                  <a:txBody>
                    <a:bodyPr/>
                    <a:lstStyle/>
                    <a:p>
                      <a:r>
                        <a:rPr lang="en-US" sz="3200" dirty="0" smtClean="0"/>
                        <a:t>Ireland</a:t>
                      </a:r>
                      <a:endParaRPr lang="en-US" sz="3200" dirty="0"/>
                    </a:p>
                  </a:txBody>
                  <a:tcPr/>
                </a:tc>
                <a:tc>
                  <a:txBody>
                    <a:bodyPr/>
                    <a:lstStyle/>
                    <a:p>
                      <a:r>
                        <a:rPr lang="en-US" sz="3200" dirty="0" smtClean="0"/>
                        <a:t>888</a:t>
                      </a:r>
                      <a:endParaRPr lang="en-US" sz="3200" dirty="0"/>
                    </a:p>
                  </a:txBody>
                  <a:tcPr/>
                </a:tc>
              </a:tr>
              <a:tr h="628650">
                <a:tc>
                  <a:txBody>
                    <a:bodyPr/>
                    <a:lstStyle/>
                    <a:p>
                      <a:r>
                        <a:rPr lang="en-US" sz="3200" dirty="0" smtClean="0"/>
                        <a:t>Italy</a:t>
                      </a:r>
                      <a:endParaRPr lang="en-US" sz="3200" dirty="0"/>
                    </a:p>
                  </a:txBody>
                  <a:tcPr/>
                </a:tc>
                <a:tc>
                  <a:txBody>
                    <a:bodyPr/>
                    <a:lstStyle/>
                    <a:p>
                      <a:r>
                        <a:rPr lang="en-US" sz="3200" dirty="0" smtClean="0"/>
                        <a:t>29,000</a:t>
                      </a:r>
                      <a:endParaRPr lang="en-US" sz="3200" dirty="0"/>
                    </a:p>
                  </a:txBody>
                  <a:tcPr/>
                </a:tc>
              </a:tr>
              <a:tr h="628650">
                <a:tc>
                  <a:txBody>
                    <a:bodyPr/>
                    <a:lstStyle/>
                    <a:p>
                      <a:r>
                        <a:rPr lang="en-US" sz="3200" dirty="0" smtClean="0"/>
                        <a:t>United Kingdom</a:t>
                      </a:r>
                      <a:endParaRPr lang="en-US" sz="3200" dirty="0"/>
                    </a:p>
                  </a:txBody>
                  <a:tcPr/>
                </a:tc>
                <a:tc>
                  <a:txBody>
                    <a:bodyPr/>
                    <a:lstStyle/>
                    <a:p>
                      <a:r>
                        <a:rPr lang="en-US" sz="3200" dirty="0" smtClean="0"/>
                        <a:t>2,000</a:t>
                      </a:r>
                      <a:endParaRPr lang="en-US" sz="3200" dirty="0"/>
                    </a:p>
                  </a:txBody>
                  <a:tcPr/>
                </a:tc>
              </a:tr>
              <a:tr h="628650">
                <a:tc>
                  <a:txBody>
                    <a:bodyPr/>
                    <a:lstStyle/>
                    <a:p>
                      <a:r>
                        <a:rPr lang="en-US" sz="3200" dirty="0" smtClean="0"/>
                        <a:t>United States</a:t>
                      </a:r>
                      <a:endParaRPr lang="en-US" sz="3200" dirty="0"/>
                    </a:p>
                  </a:txBody>
                  <a:tcPr/>
                </a:tc>
                <a:tc>
                  <a:txBody>
                    <a:bodyPr/>
                    <a:lstStyle/>
                    <a:p>
                      <a:r>
                        <a:rPr lang="en-US" sz="3200" dirty="0" smtClean="0"/>
                        <a:t>108,924</a:t>
                      </a:r>
                      <a:endParaRPr lang="en-US" sz="3200" dirty="0"/>
                    </a:p>
                  </a:txBody>
                  <a:tcPr/>
                </a:tc>
              </a:tr>
            </a:tbl>
          </a:graphicData>
        </a:graphic>
      </p:graphicFrame>
      <p:sp>
        <p:nvSpPr>
          <p:cNvPr id="6" name="TextBox 5"/>
          <p:cNvSpPr txBox="1"/>
          <p:nvPr/>
        </p:nvSpPr>
        <p:spPr>
          <a:xfrm>
            <a:off x="1219200" y="6324600"/>
            <a:ext cx="3200400" cy="369332"/>
          </a:xfrm>
          <a:prstGeom prst="rect">
            <a:avLst/>
          </a:prstGeom>
          <a:noFill/>
        </p:spPr>
        <p:txBody>
          <a:bodyPr wrap="square" rtlCol="0">
            <a:spAutoFit/>
          </a:bodyPr>
          <a:lstStyle/>
          <a:p>
            <a:r>
              <a:rPr lang="en-US" dirty="0" smtClean="0"/>
              <a:t>Source: Global Research, IMB</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2050" name="Picture 2" descr="C:\Users\jpayne\Desktop\Hanciles.jpg"/>
          <p:cNvPicPr>
            <a:picLocks noChangeAspect="1" noChangeArrowheads="1"/>
          </p:cNvPicPr>
          <p:nvPr/>
        </p:nvPicPr>
        <p:blipFill>
          <a:blip r:embed="rId2" cstate="print"/>
          <a:srcRect/>
          <a:stretch>
            <a:fillRect/>
          </a:stretch>
        </p:blipFill>
        <p:spPr bwMode="auto">
          <a:xfrm>
            <a:off x="76200" y="4038600"/>
            <a:ext cx="1695450" cy="2695575"/>
          </a:xfrm>
          <a:prstGeom prst="rect">
            <a:avLst/>
          </a:prstGeom>
          <a:noFill/>
        </p:spPr>
      </p:pic>
      <p:pic>
        <p:nvPicPr>
          <p:cNvPr id="2051" name="Picture 3" descr="C:\Users\jpayne\Desktop\Wan.jpg"/>
          <p:cNvPicPr>
            <a:picLocks noChangeAspect="1" noChangeArrowheads="1"/>
          </p:cNvPicPr>
          <p:nvPr/>
        </p:nvPicPr>
        <p:blipFill>
          <a:blip r:embed="rId3" cstate="print"/>
          <a:srcRect/>
          <a:stretch>
            <a:fillRect/>
          </a:stretch>
        </p:blipFill>
        <p:spPr bwMode="auto">
          <a:xfrm>
            <a:off x="7315200" y="3933092"/>
            <a:ext cx="1676400" cy="2772508"/>
          </a:xfrm>
          <a:prstGeom prst="rect">
            <a:avLst/>
          </a:prstGeom>
          <a:noFill/>
        </p:spPr>
      </p:pic>
      <p:pic>
        <p:nvPicPr>
          <p:cNvPr id="2052" name="Picture 4" descr="C:\Users\jpayne\Desktop\Wan Tira.jpg"/>
          <p:cNvPicPr>
            <a:picLocks noChangeAspect="1" noChangeArrowheads="1"/>
          </p:cNvPicPr>
          <p:nvPr/>
        </p:nvPicPr>
        <p:blipFill>
          <a:blip r:embed="rId4" cstate="print"/>
          <a:srcRect/>
          <a:stretch>
            <a:fillRect/>
          </a:stretch>
        </p:blipFill>
        <p:spPr bwMode="auto">
          <a:xfrm>
            <a:off x="3733800" y="3886200"/>
            <a:ext cx="1819275" cy="2743825"/>
          </a:xfrm>
          <a:prstGeom prst="rect">
            <a:avLst/>
          </a:prstGeom>
          <a:noFill/>
        </p:spPr>
      </p:pic>
      <p:pic>
        <p:nvPicPr>
          <p:cNvPr id="2053" name="Picture 5" descr="C:\Users\jpayne\Desktop\Wan EMS.jpg"/>
          <p:cNvPicPr>
            <a:picLocks noChangeAspect="1" noChangeArrowheads="1"/>
          </p:cNvPicPr>
          <p:nvPr/>
        </p:nvPicPr>
        <p:blipFill>
          <a:blip r:embed="rId5" cstate="print"/>
          <a:srcRect/>
          <a:stretch>
            <a:fillRect/>
          </a:stretch>
        </p:blipFill>
        <p:spPr bwMode="auto">
          <a:xfrm>
            <a:off x="5638800" y="990600"/>
            <a:ext cx="1676400" cy="2743200"/>
          </a:xfrm>
          <a:prstGeom prst="rect">
            <a:avLst/>
          </a:prstGeom>
          <a:noFill/>
        </p:spPr>
      </p:pic>
      <p:pic>
        <p:nvPicPr>
          <p:cNvPr id="13" name="Picture 2" descr="C:\Users\jpayne\Desktop\Prill.jpg"/>
          <p:cNvPicPr>
            <a:picLocks noChangeAspect="1" noChangeArrowheads="1"/>
          </p:cNvPicPr>
          <p:nvPr/>
        </p:nvPicPr>
        <p:blipFill>
          <a:blip r:embed="rId6" cstate="print"/>
          <a:srcRect/>
          <a:stretch>
            <a:fillRect/>
          </a:stretch>
        </p:blipFill>
        <p:spPr bwMode="auto">
          <a:xfrm>
            <a:off x="1676400" y="1066800"/>
            <a:ext cx="1856232" cy="28194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ctr"/>
            <a:r>
              <a:rPr lang="en-US" sz="9600" b="1" dirty="0" smtClean="0"/>
              <a:t>Jay</a:t>
            </a:r>
            <a:endParaRPr lang="en-US" sz="9600" b="1" dirty="0"/>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Autofit/>
          </a:bodyPr>
          <a:lstStyle/>
          <a:p>
            <a:pPr algn="ctr"/>
            <a:r>
              <a:rPr lang="en-US" sz="6000" dirty="0" smtClean="0"/>
              <a:t>How Many UPGs in the West?</a:t>
            </a:r>
            <a:endParaRPr lang="en-US" sz="6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228599"/>
          <a:ext cx="8610600" cy="6324601"/>
        </p:xfrm>
        <a:graphic>
          <a:graphicData uri="http://schemas.openxmlformats.org/drawingml/2006/table">
            <a:tbl>
              <a:tblPr firstRow="1" bandRow="1">
                <a:tableStyleId>{5C22544A-7EE6-4342-B048-85BDC9FD1C3A}</a:tableStyleId>
              </a:tblPr>
              <a:tblGrid>
                <a:gridCol w="2152650"/>
                <a:gridCol w="2152650"/>
                <a:gridCol w="2152650"/>
                <a:gridCol w="2152650"/>
              </a:tblGrid>
              <a:tr h="1360129">
                <a:tc>
                  <a:txBody>
                    <a:bodyPr/>
                    <a:lstStyle/>
                    <a:p>
                      <a:pPr marL="0" marR="0" algn="l">
                        <a:lnSpc>
                          <a:spcPts val="2400"/>
                        </a:lnSpc>
                        <a:spcBef>
                          <a:spcPts val="0"/>
                        </a:spcBef>
                        <a:spcAft>
                          <a:spcPts val="0"/>
                        </a:spcAft>
                      </a:pPr>
                      <a:r>
                        <a:rPr lang="en-US" sz="2000" b="1" dirty="0">
                          <a:latin typeface="Times New Roman"/>
                          <a:ea typeface="Calibri"/>
                        </a:rPr>
                        <a:t>Country</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UPGs, Joshua Project</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UPGs, Joshua Project (with Adherent %  Removed)</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UPGs, Global Research</a:t>
                      </a:r>
                    </a:p>
                  </a:txBody>
                  <a:tcPr marL="68580" marR="68580" marT="0" marB="0"/>
                </a:tc>
              </a:tr>
              <a:tr h="413706">
                <a:tc>
                  <a:txBody>
                    <a:bodyPr/>
                    <a:lstStyle/>
                    <a:p>
                      <a:pPr marL="0" marR="0" algn="l">
                        <a:lnSpc>
                          <a:spcPts val="2400"/>
                        </a:lnSpc>
                        <a:spcBef>
                          <a:spcPts val="0"/>
                        </a:spcBef>
                        <a:spcAft>
                          <a:spcPts val="0"/>
                        </a:spcAft>
                      </a:pPr>
                      <a:r>
                        <a:rPr lang="en-US" sz="2000" b="1">
                          <a:latin typeface="Times New Roman"/>
                          <a:ea typeface="Calibri"/>
                        </a:rPr>
                        <a:t>Andorra</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3</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9</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5</a:t>
                      </a:r>
                    </a:p>
                  </a:txBody>
                  <a:tcPr marL="68580" marR="68580" marT="0" marB="0"/>
                </a:tc>
              </a:tr>
              <a:tr h="413706">
                <a:tc>
                  <a:txBody>
                    <a:bodyPr/>
                    <a:lstStyle/>
                    <a:p>
                      <a:pPr marL="0" marR="0" algn="l">
                        <a:lnSpc>
                          <a:spcPts val="2400"/>
                        </a:lnSpc>
                        <a:spcBef>
                          <a:spcPts val="0"/>
                        </a:spcBef>
                        <a:spcAft>
                          <a:spcPts val="0"/>
                        </a:spcAft>
                      </a:pPr>
                      <a:r>
                        <a:rPr lang="en-US" sz="2000" b="1">
                          <a:latin typeface="Times New Roman"/>
                          <a:ea typeface="Calibri"/>
                        </a:rPr>
                        <a:t>Australia</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11</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36</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43</a:t>
                      </a:r>
                    </a:p>
                  </a:txBody>
                  <a:tcPr marL="68580" marR="68580" marT="0" marB="0"/>
                </a:tc>
              </a:tr>
              <a:tr h="413706">
                <a:tc>
                  <a:txBody>
                    <a:bodyPr/>
                    <a:lstStyle/>
                    <a:p>
                      <a:pPr marL="0" marR="0" algn="l">
                        <a:lnSpc>
                          <a:spcPts val="2400"/>
                        </a:lnSpc>
                        <a:spcBef>
                          <a:spcPts val="0"/>
                        </a:spcBef>
                        <a:spcAft>
                          <a:spcPts val="0"/>
                        </a:spcAft>
                      </a:pPr>
                      <a:r>
                        <a:rPr lang="en-US" sz="2000" b="1">
                          <a:latin typeface="Times New Roman"/>
                          <a:ea typeface="Calibri"/>
                        </a:rPr>
                        <a:t>Austria</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6</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34</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23</a:t>
                      </a:r>
                    </a:p>
                  </a:txBody>
                  <a:tcPr marL="68580" marR="68580" marT="0" marB="0"/>
                </a:tc>
              </a:tr>
              <a:tr h="413706">
                <a:tc>
                  <a:txBody>
                    <a:bodyPr/>
                    <a:lstStyle/>
                    <a:p>
                      <a:pPr marL="0" marR="0" algn="l">
                        <a:lnSpc>
                          <a:spcPts val="2400"/>
                        </a:lnSpc>
                        <a:spcBef>
                          <a:spcPts val="0"/>
                        </a:spcBef>
                        <a:spcAft>
                          <a:spcPts val="0"/>
                        </a:spcAft>
                      </a:pPr>
                      <a:r>
                        <a:rPr lang="en-US" sz="2000" b="1">
                          <a:latin typeface="Times New Roman"/>
                          <a:ea typeface="Calibri"/>
                        </a:rPr>
                        <a:t>Belgium</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10</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26</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34</a:t>
                      </a:r>
                    </a:p>
                  </a:txBody>
                  <a:tcPr marL="68580" marR="68580" marT="0" marB="0"/>
                </a:tc>
              </a:tr>
              <a:tr h="413706">
                <a:tc>
                  <a:txBody>
                    <a:bodyPr/>
                    <a:lstStyle/>
                    <a:p>
                      <a:pPr marL="0" marR="0" algn="l">
                        <a:lnSpc>
                          <a:spcPts val="2400"/>
                        </a:lnSpc>
                        <a:spcBef>
                          <a:spcPts val="0"/>
                        </a:spcBef>
                        <a:spcAft>
                          <a:spcPts val="0"/>
                        </a:spcAft>
                      </a:pPr>
                      <a:r>
                        <a:rPr lang="en-US" sz="2000" b="1">
                          <a:latin typeface="Times New Roman"/>
                          <a:ea typeface="Calibri"/>
                        </a:rPr>
                        <a:t>Canada</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41</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132</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180</a:t>
                      </a:r>
                    </a:p>
                  </a:txBody>
                  <a:tcPr marL="68580" marR="68580" marT="0" marB="0"/>
                </a:tc>
              </a:tr>
              <a:tr h="413706">
                <a:tc>
                  <a:txBody>
                    <a:bodyPr/>
                    <a:lstStyle/>
                    <a:p>
                      <a:pPr marL="0" marR="0" algn="l">
                        <a:lnSpc>
                          <a:spcPts val="2400"/>
                        </a:lnSpc>
                        <a:spcBef>
                          <a:spcPts val="0"/>
                        </a:spcBef>
                        <a:spcAft>
                          <a:spcPts val="0"/>
                        </a:spcAft>
                      </a:pPr>
                      <a:r>
                        <a:rPr lang="en-US" sz="2000" b="1">
                          <a:latin typeface="Times New Roman"/>
                          <a:ea typeface="Calibri"/>
                        </a:rPr>
                        <a:t>Denmark</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12</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22</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20</a:t>
                      </a:r>
                    </a:p>
                  </a:txBody>
                  <a:tcPr marL="68580" marR="68580" marT="0" marB="0"/>
                </a:tc>
              </a:tr>
              <a:tr h="413706">
                <a:tc>
                  <a:txBody>
                    <a:bodyPr/>
                    <a:lstStyle/>
                    <a:p>
                      <a:pPr marL="0" marR="0" algn="l">
                        <a:lnSpc>
                          <a:spcPts val="2400"/>
                        </a:lnSpc>
                        <a:spcBef>
                          <a:spcPts val="0"/>
                        </a:spcBef>
                        <a:spcAft>
                          <a:spcPts val="0"/>
                        </a:spcAft>
                      </a:pPr>
                      <a:r>
                        <a:rPr lang="en-US" sz="2000" b="1">
                          <a:latin typeface="Times New Roman"/>
                          <a:ea typeface="Calibri"/>
                        </a:rPr>
                        <a:t>Finland</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7</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18</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6</a:t>
                      </a:r>
                    </a:p>
                  </a:txBody>
                  <a:tcPr marL="68580" marR="68580" marT="0" marB="0"/>
                </a:tc>
              </a:tr>
              <a:tr h="413706">
                <a:tc>
                  <a:txBody>
                    <a:bodyPr/>
                    <a:lstStyle/>
                    <a:p>
                      <a:pPr marL="0" marR="0" algn="l">
                        <a:lnSpc>
                          <a:spcPts val="2400"/>
                        </a:lnSpc>
                        <a:spcBef>
                          <a:spcPts val="0"/>
                        </a:spcBef>
                        <a:spcAft>
                          <a:spcPts val="0"/>
                        </a:spcAft>
                      </a:pPr>
                      <a:r>
                        <a:rPr lang="en-US" sz="2000" b="1" dirty="0">
                          <a:latin typeface="Times New Roman"/>
                          <a:ea typeface="Calibri"/>
                        </a:rPr>
                        <a:t>France</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34</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79</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97</a:t>
                      </a:r>
                    </a:p>
                  </a:txBody>
                  <a:tcPr marL="68580" marR="68580" marT="0" marB="0"/>
                </a:tc>
              </a:tr>
              <a:tr h="413706">
                <a:tc>
                  <a:txBody>
                    <a:bodyPr/>
                    <a:lstStyle/>
                    <a:p>
                      <a:pPr marL="0" marR="0" algn="l">
                        <a:lnSpc>
                          <a:spcPts val="2400"/>
                        </a:lnSpc>
                        <a:spcBef>
                          <a:spcPts val="0"/>
                        </a:spcBef>
                        <a:spcAft>
                          <a:spcPts val="0"/>
                        </a:spcAft>
                      </a:pPr>
                      <a:r>
                        <a:rPr lang="en-US" sz="2000" b="1">
                          <a:latin typeface="Times New Roman"/>
                          <a:ea typeface="Calibri"/>
                        </a:rPr>
                        <a:t>Germany</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19</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57</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64</a:t>
                      </a:r>
                    </a:p>
                  </a:txBody>
                  <a:tcPr marL="68580" marR="68580" marT="0" marB="0"/>
                </a:tc>
              </a:tr>
              <a:tr h="413706">
                <a:tc>
                  <a:txBody>
                    <a:bodyPr/>
                    <a:lstStyle/>
                    <a:p>
                      <a:pPr marL="0" marR="0" algn="l">
                        <a:lnSpc>
                          <a:spcPts val="2400"/>
                        </a:lnSpc>
                        <a:spcBef>
                          <a:spcPts val="0"/>
                        </a:spcBef>
                        <a:spcAft>
                          <a:spcPts val="0"/>
                        </a:spcAft>
                      </a:pPr>
                      <a:r>
                        <a:rPr lang="en-US" sz="2000" b="1">
                          <a:latin typeface="Times New Roman"/>
                          <a:ea typeface="Calibri"/>
                        </a:rPr>
                        <a:t>Greenland</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3</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1</a:t>
                      </a:r>
                    </a:p>
                  </a:txBody>
                  <a:tcPr marL="68580" marR="68580" marT="0" marB="0"/>
                </a:tc>
              </a:tr>
              <a:tr h="413706">
                <a:tc>
                  <a:txBody>
                    <a:bodyPr/>
                    <a:lstStyle/>
                    <a:p>
                      <a:pPr marL="0" marR="0" algn="l">
                        <a:lnSpc>
                          <a:spcPts val="2400"/>
                        </a:lnSpc>
                        <a:spcBef>
                          <a:spcPts val="0"/>
                        </a:spcBef>
                        <a:spcAft>
                          <a:spcPts val="0"/>
                        </a:spcAft>
                      </a:pPr>
                      <a:r>
                        <a:rPr lang="en-US" sz="2000" b="1">
                          <a:latin typeface="Times New Roman"/>
                          <a:ea typeface="Calibri"/>
                        </a:rPr>
                        <a:t>Iceland</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1</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5</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4</a:t>
                      </a:r>
                    </a:p>
                  </a:txBody>
                  <a:tcPr marL="68580" marR="68580" marT="0" marB="0"/>
                </a:tc>
              </a:tr>
              <a:tr h="413706">
                <a:tc>
                  <a:txBody>
                    <a:bodyPr/>
                    <a:lstStyle/>
                    <a:p>
                      <a:pPr marL="0" marR="0" algn="l">
                        <a:lnSpc>
                          <a:spcPts val="2400"/>
                        </a:lnSpc>
                        <a:spcBef>
                          <a:spcPts val="0"/>
                        </a:spcBef>
                        <a:spcAft>
                          <a:spcPts val="0"/>
                        </a:spcAft>
                      </a:pPr>
                      <a:r>
                        <a:rPr lang="en-US" sz="2000" b="1">
                          <a:latin typeface="Times New Roman"/>
                          <a:ea typeface="Calibri"/>
                        </a:rPr>
                        <a:t>Ireland</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4</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13</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10</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76200"/>
          <a:ext cx="8382000" cy="6781800"/>
        </p:xfrm>
        <a:graphic>
          <a:graphicData uri="http://schemas.openxmlformats.org/drawingml/2006/table">
            <a:tbl>
              <a:tblPr firstRow="1" bandRow="1">
                <a:tableStyleId>{5C22544A-7EE6-4342-B048-85BDC9FD1C3A}</a:tableStyleId>
              </a:tblPr>
              <a:tblGrid>
                <a:gridCol w="2095500"/>
                <a:gridCol w="2095500"/>
                <a:gridCol w="2095500"/>
                <a:gridCol w="2095500"/>
              </a:tblGrid>
              <a:tr h="1097280">
                <a:tc>
                  <a:txBody>
                    <a:bodyPr/>
                    <a:lstStyle/>
                    <a:p>
                      <a:pPr marL="0" marR="0" algn="l">
                        <a:lnSpc>
                          <a:spcPts val="2400"/>
                        </a:lnSpc>
                        <a:spcBef>
                          <a:spcPts val="0"/>
                        </a:spcBef>
                        <a:spcAft>
                          <a:spcPts val="0"/>
                        </a:spcAft>
                      </a:pPr>
                      <a:r>
                        <a:rPr lang="en-US" sz="1800" b="1" dirty="0">
                          <a:latin typeface="Times New Roman"/>
                          <a:ea typeface="Calibri"/>
                        </a:rPr>
                        <a:t>Country</a:t>
                      </a:r>
                    </a:p>
                  </a:txBody>
                  <a:tcPr marL="68580" marR="68580" marT="0" marB="0"/>
                </a:tc>
                <a:tc>
                  <a:txBody>
                    <a:bodyPr/>
                    <a:lstStyle/>
                    <a:p>
                      <a:pPr marL="0" marR="0" algn="l">
                        <a:lnSpc>
                          <a:spcPts val="2400"/>
                        </a:lnSpc>
                        <a:spcBef>
                          <a:spcPts val="0"/>
                        </a:spcBef>
                        <a:spcAft>
                          <a:spcPts val="0"/>
                        </a:spcAft>
                      </a:pPr>
                      <a:r>
                        <a:rPr lang="en-US" sz="1800" b="1" dirty="0">
                          <a:latin typeface="Times New Roman"/>
                          <a:ea typeface="Calibri"/>
                        </a:rPr>
                        <a:t>UPGs, Joshua Project</a:t>
                      </a:r>
                    </a:p>
                  </a:txBody>
                  <a:tcPr marL="68580" marR="68580" marT="0" marB="0"/>
                </a:tc>
                <a:tc>
                  <a:txBody>
                    <a:bodyPr/>
                    <a:lstStyle/>
                    <a:p>
                      <a:pPr marL="0" marR="0" algn="l">
                        <a:lnSpc>
                          <a:spcPts val="2400"/>
                        </a:lnSpc>
                        <a:spcBef>
                          <a:spcPts val="0"/>
                        </a:spcBef>
                        <a:spcAft>
                          <a:spcPts val="0"/>
                        </a:spcAft>
                      </a:pPr>
                      <a:r>
                        <a:rPr lang="en-US" sz="1800" b="1" dirty="0">
                          <a:latin typeface="Times New Roman"/>
                          <a:ea typeface="Calibri"/>
                        </a:rPr>
                        <a:t>UPGs, Joshua Project (with Adherent %  Removed)</a:t>
                      </a:r>
                    </a:p>
                  </a:txBody>
                  <a:tcPr marL="68580" marR="68580" marT="0" marB="0"/>
                </a:tc>
                <a:tc>
                  <a:txBody>
                    <a:bodyPr/>
                    <a:lstStyle/>
                    <a:p>
                      <a:pPr marL="0" marR="0" algn="l">
                        <a:lnSpc>
                          <a:spcPts val="2400"/>
                        </a:lnSpc>
                        <a:spcBef>
                          <a:spcPts val="0"/>
                        </a:spcBef>
                        <a:spcAft>
                          <a:spcPts val="0"/>
                        </a:spcAft>
                      </a:pPr>
                      <a:r>
                        <a:rPr lang="en-US" sz="1800" b="1" dirty="0">
                          <a:latin typeface="Times New Roman"/>
                          <a:ea typeface="Calibri"/>
                        </a:rPr>
                        <a:t>UPGs, Global Research</a:t>
                      </a:r>
                    </a:p>
                  </a:txBody>
                  <a:tcPr marL="68580" marR="68580" marT="0" marB="0"/>
                </a:tc>
              </a:tr>
              <a:tr h="370840">
                <a:tc>
                  <a:txBody>
                    <a:bodyPr/>
                    <a:lstStyle/>
                    <a:p>
                      <a:pPr marL="0" marR="0" algn="l">
                        <a:lnSpc>
                          <a:spcPts val="2400"/>
                        </a:lnSpc>
                        <a:spcBef>
                          <a:spcPts val="0"/>
                        </a:spcBef>
                        <a:spcAft>
                          <a:spcPts val="0"/>
                        </a:spcAft>
                      </a:pPr>
                      <a:r>
                        <a:rPr lang="en-US" sz="2000" b="1" dirty="0">
                          <a:latin typeface="Times New Roman"/>
                          <a:ea typeface="Calibri"/>
                        </a:rPr>
                        <a:t>Italy</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12</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50</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48</a:t>
                      </a:r>
                    </a:p>
                  </a:txBody>
                  <a:tcPr marL="68580" marR="68580" marT="0" marB="0"/>
                </a:tc>
              </a:tr>
              <a:tr h="370840">
                <a:tc>
                  <a:txBody>
                    <a:bodyPr/>
                    <a:lstStyle/>
                    <a:p>
                      <a:pPr marL="0" marR="0" algn="l">
                        <a:lnSpc>
                          <a:spcPts val="2400"/>
                        </a:lnSpc>
                        <a:spcBef>
                          <a:spcPts val="0"/>
                        </a:spcBef>
                        <a:spcAft>
                          <a:spcPts val="0"/>
                        </a:spcAft>
                      </a:pPr>
                      <a:r>
                        <a:rPr lang="en-US" sz="2000" b="1">
                          <a:latin typeface="Times New Roman"/>
                          <a:ea typeface="Calibri"/>
                        </a:rPr>
                        <a:t>Liechtenstein</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2</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6</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3</a:t>
                      </a:r>
                    </a:p>
                  </a:txBody>
                  <a:tcPr marL="68580" marR="68580" marT="0" marB="0"/>
                </a:tc>
              </a:tr>
              <a:tr h="370840">
                <a:tc>
                  <a:txBody>
                    <a:bodyPr/>
                    <a:lstStyle/>
                    <a:p>
                      <a:pPr marL="0" marR="0" algn="l">
                        <a:lnSpc>
                          <a:spcPts val="2400"/>
                        </a:lnSpc>
                        <a:spcBef>
                          <a:spcPts val="0"/>
                        </a:spcBef>
                        <a:spcAft>
                          <a:spcPts val="0"/>
                        </a:spcAft>
                      </a:pPr>
                      <a:r>
                        <a:rPr lang="en-US" sz="2000" b="1">
                          <a:latin typeface="Times New Roman"/>
                          <a:ea typeface="Calibri"/>
                        </a:rPr>
                        <a:t>Luxembourg</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2</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13</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10</a:t>
                      </a:r>
                    </a:p>
                  </a:txBody>
                  <a:tcPr marL="68580" marR="68580" marT="0" marB="0"/>
                </a:tc>
              </a:tr>
              <a:tr h="370840">
                <a:tc>
                  <a:txBody>
                    <a:bodyPr/>
                    <a:lstStyle/>
                    <a:p>
                      <a:pPr marL="0" marR="0" algn="l">
                        <a:lnSpc>
                          <a:spcPts val="2400"/>
                        </a:lnSpc>
                        <a:spcBef>
                          <a:spcPts val="0"/>
                        </a:spcBef>
                        <a:spcAft>
                          <a:spcPts val="0"/>
                        </a:spcAft>
                      </a:pPr>
                      <a:r>
                        <a:rPr lang="en-US" sz="2000" b="1">
                          <a:latin typeface="Times New Roman"/>
                          <a:ea typeface="Calibri"/>
                        </a:rPr>
                        <a:t>Malta</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3</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7</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5</a:t>
                      </a:r>
                    </a:p>
                  </a:txBody>
                  <a:tcPr marL="68580" marR="68580" marT="0" marB="0"/>
                </a:tc>
              </a:tr>
              <a:tr h="370840">
                <a:tc>
                  <a:txBody>
                    <a:bodyPr/>
                    <a:lstStyle/>
                    <a:p>
                      <a:pPr marL="0" marR="0" algn="l">
                        <a:lnSpc>
                          <a:spcPts val="2400"/>
                        </a:lnSpc>
                        <a:spcBef>
                          <a:spcPts val="0"/>
                        </a:spcBef>
                        <a:spcAft>
                          <a:spcPts val="0"/>
                        </a:spcAft>
                      </a:pPr>
                      <a:r>
                        <a:rPr lang="en-US" sz="2000" b="1">
                          <a:latin typeface="Times New Roman"/>
                          <a:ea typeface="Calibri"/>
                        </a:rPr>
                        <a:t>Monaco</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1</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8</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6</a:t>
                      </a:r>
                    </a:p>
                  </a:txBody>
                  <a:tcPr marL="68580" marR="68580" marT="0" marB="0"/>
                </a:tc>
              </a:tr>
              <a:tr h="370840">
                <a:tc>
                  <a:txBody>
                    <a:bodyPr/>
                    <a:lstStyle/>
                    <a:p>
                      <a:pPr marL="0" marR="0" algn="l">
                        <a:lnSpc>
                          <a:spcPts val="2400"/>
                        </a:lnSpc>
                        <a:spcBef>
                          <a:spcPts val="0"/>
                        </a:spcBef>
                        <a:spcAft>
                          <a:spcPts val="0"/>
                        </a:spcAft>
                      </a:pPr>
                      <a:r>
                        <a:rPr lang="en-US" sz="2000" b="1">
                          <a:latin typeface="Times New Roman"/>
                          <a:ea typeface="Calibri"/>
                        </a:rPr>
                        <a:t>Netherlands</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13</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45</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41</a:t>
                      </a:r>
                    </a:p>
                  </a:txBody>
                  <a:tcPr marL="68580" marR="68580" marT="0" marB="0"/>
                </a:tc>
              </a:tr>
              <a:tr h="370840">
                <a:tc>
                  <a:txBody>
                    <a:bodyPr/>
                    <a:lstStyle/>
                    <a:p>
                      <a:pPr marL="0" marR="0" algn="l">
                        <a:lnSpc>
                          <a:spcPts val="2400"/>
                        </a:lnSpc>
                        <a:spcBef>
                          <a:spcPts val="0"/>
                        </a:spcBef>
                        <a:spcAft>
                          <a:spcPts val="0"/>
                        </a:spcAft>
                      </a:pPr>
                      <a:r>
                        <a:rPr lang="en-US" sz="2000" b="1">
                          <a:latin typeface="Times New Roman"/>
                          <a:ea typeface="Calibri"/>
                        </a:rPr>
                        <a:t>New Zealand</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6</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23</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21</a:t>
                      </a:r>
                    </a:p>
                  </a:txBody>
                  <a:tcPr marL="68580" marR="68580" marT="0" marB="0"/>
                </a:tc>
              </a:tr>
              <a:tr h="370840">
                <a:tc>
                  <a:txBody>
                    <a:bodyPr/>
                    <a:lstStyle/>
                    <a:p>
                      <a:pPr marL="0" marR="0" algn="l">
                        <a:lnSpc>
                          <a:spcPts val="2400"/>
                        </a:lnSpc>
                        <a:spcBef>
                          <a:spcPts val="0"/>
                        </a:spcBef>
                        <a:spcAft>
                          <a:spcPts val="0"/>
                        </a:spcAft>
                      </a:pPr>
                      <a:r>
                        <a:rPr lang="en-US" sz="2000" b="1">
                          <a:latin typeface="Times New Roman"/>
                          <a:ea typeface="Calibri"/>
                        </a:rPr>
                        <a:t>Norway</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14</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41</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11</a:t>
                      </a:r>
                    </a:p>
                  </a:txBody>
                  <a:tcPr marL="68580" marR="68580" marT="0" marB="0"/>
                </a:tc>
              </a:tr>
              <a:tr h="370840">
                <a:tc>
                  <a:txBody>
                    <a:bodyPr/>
                    <a:lstStyle/>
                    <a:p>
                      <a:pPr marL="0" marR="0" algn="l">
                        <a:lnSpc>
                          <a:spcPts val="2400"/>
                        </a:lnSpc>
                        <a:spcBef>
                          <a:spcPts val="0"/>
                        </a:spcBef>
                        <a:spcAft>
                          <a:spcPts val="0"/>
                        </a:spcAft>
                      </a:pPr>
                      <a:r>
                        <a:rPr lang="en-US" sz="2000" b="1">
                          <a:latin typeface="Times New Roman"/>
                          <a:ea typeface="Calibri"/>
                        </a:rPr>
                        <a:t>Portugal</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5</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16</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22</a:t>
                      </a:r>
                    </a:p>
                  </a:txBody>
                  <a:tcPr marL="68580" marR="68580" marT="0" marB="0"/>
                </a:tc>
              </a:tr>
              <a:tr h="370840">
                <a:tc>
                  <a:txBody>
                    <a:bodyPr/>
                    <a:lstStyle/>
                    <a:p>
                      <a:pPr marL="0" marR="0" algn="l">
                        <a:lnSpc>
                          <a:spcPts val="2400"/>
                        </a:lnSpc>
                        <a:spcBef>
                          <a:spcPts val="0"/>
                        </a:spcBef>
                        <a:spcAft>
                          <a:spcPts val="0"/>
                        </a:spcAft>
                      </a:pPr>
                      <a:r>
                        <a:rPr lang="en-US" sz="2000" b="1">
                          <a:latin typeface="Times New Roman"/>
                          <a:ea typeface="Calibri"/>
                        </a:rPr>
                        <a:t>San Marino</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4</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2</a:t>
                      </a:r>
                    </a:p>
                  </a:txBody>
                  <a:tcPr marL="68580" marR="68580" marT="0" marB="0"/>
                </a:tc>
              </a:tr>
              <a:tr h="370840">
                <a:tc>
                  <a:txBody>
                    <a:bodyPr/>
                    <a:lstStyle/>
                    <a:p>
                      <a:pPr marL="0" marR="0" algn="l">
                        <a:lnSpc>
                          <a:spcPts val="2400"/>
                        </a:lnSpc>
                        <a:spcBef>
                          <a:spcPts val="0"/>
                        </a:spcBef>
                        <a:spcAft>
                          <a:spcPts val="0"/>
                        </a:spcAft>
                      </a:pPr>
                      <a:r>
                        <a:rPr lang="en-US" sz="2000" b="1">
                          <a:latin typeface="Times New Roman"/>
                          <a:ea typeface="Calibri"/>
                        </a:rPr>
                        <a:t>Spain</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7</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40</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37</a:t>
                      </a:r>
                    </a:p>
                  </a:txBody>
                  <a:tcPr marL="68580" marR="68580" marT="0" marB="0"/>
                </a:tc>
              </a:tr>
              <a:tr h="370840">
                <a:tc>
                  <a:txBody>
                    <a:bodyPr/>
                    <a:lstStyle/>
                    <a:p>
                      <a:pPr marL="0" marR="0" algn="l">
                        <a:lnSpc>
                          <a:spcPts val="2400"/>
                        </a:lnSpc>
                        <a:spcBef>
                          <a:spcPts val="0"/>
                        </a:spcBef>
                        <a:spcAft>
                          <a:spcPts val="0"/>
                        </a:spcAft>
                      </a:pPr>
                      <a:r>
                        <a:rPr lang="en-US" sz="2000" b="1">
                          <a:latin typeface="Times New Roman"/>
                          <a:ea typeface="Calibri"/>
                        </a:rPr>
                        <a:t>Sweden</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8</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38</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28</a:t>
                      </a:r>
                    </a:p>
                  </a:txBody>
                  <a:tcPr marL="68580" marR="68580" marT="0" marB="0"/>
                </a:tc>
              </a:tr>
              <a:tr h="370840">
                <a:tc>
                  <a:txBody>
                    <a:bodyPr/>
                    <a:lstStyle/>
                    <a:p>
                      <a:pPr marL="0" marR="0" algn="l">
                        <a:lnSpc>
                          <a:spcPts val="2400"/>
                        </a:lnSpc>
                        <a:spcBef>
                          <a:spcPts val="0"/>
                        </a:spcBef>
                        <a:spcAft>
                          <a:spcPts val="0"/>
                        </a:spcAft>
                      </a:pPr>
                      <a:r>
                        <a:rPr lang="en-US" sz="2000" b="1">
                          <a:latin typeface="Times New Roman"/>
                          <a:ea typeface="Calibri"/>
                        </a:rPr>
                        <a:t>Switzerland</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6</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21</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18</a:t>
                      </a:r>
                    </a:p>
                  </a:txBody>
                  <a:tcPr marL="68580" marR="68580" marT="0" marB="0"/>
                </a:tc>
              </a:tr>
              <a:tr h="370840">
                <a:tc>
                  <a:txBody>
                    <a:bodyPr/>
                    <a:lstStyle/>
                    <a:p>
                      <a:pPr marL="0" marR="0" algn="l">
                        <a:lnSpc>
                          <a:spcPts val="2400"/>
                        </a:lnSpc>
                        <a:spcBef>
                          <a:spcPts val="0"/>
                        </a:spcBef>
                        <a:spcAft>
                          <a:spcPts val="0"/>
                        </a:spcAft>
                      </a:pPr>
                      <a:r>
                        <a:rPr lang="en-US" sz="2000" b="1">
                          <a:latin typeface="Times New Roman"/>
                          <a:ea typeface="Calibri"/>
                        </a:rPr>
                        <a:t>United Kingdom</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29</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66</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73</a:t>
                      </a:r>
                    </a:p>
                  </a:txBody>
                  <a:tcPr marL="68580" marR="68580" marT="0" marB="0"/>
                </a:tc>
              </a:tr>
              <a:tr h="370840">
                <a:tc>
                  <a:txBody>
                    <a:bodyPr/>
                    <a:lstStyle/>
                    <a:p>
                      <a:pPr marL="0" marR="0" algn="l">
                        <a:lnSpc>
                          <a:spcPts val="2400"/>
                        </a:lnSpc>
                        <a:spcBef>
                          <a:spcPts val="0"/>
                        </a:spcBef>
                        <a:spcAft>
                          <a:spcPts val="0"/>
                        </a:spcAft>
                      </a:pPr>
                      <a:r>
                        <a:rPr lang="en-US" sz="2000" b="1" dirty="0">
                          <a:latin typeface="Times New Roman"/>
                          <a:ea typeface="Calibri"/>
                        </a:rPr>
                        <a:t>United States</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73</a:t>
                      </a:r>
                    </a:p>
                  </a:txBody>
                  <a:tcPr marL="68580" marR="68580" marT="0" marB="0"/>
                </a:tc>
                <a:tc>
                  <a:txBody>
                    <a:bodyPr/>
                    <a:lstStyle/>
                    <a:p>
                      <a:pPr marL="0" marR="0" algn="l">
                        <a:lnSpc>
                          <a:spcPts val="2400"/>
                        </a:lnSpc>
                        <a:spcBef>
                          <a:spcPts val="0"/>
                        </a:spcBef>
                        <a:spcAft>
                          <a:spcPts val="0"/>
                        </a:spcAft>
                      </a:pPr>
                      <a:r>
                        <a:rPr lang="en-US" sz="2000" b="1">
                          <a:latin typeface="Times New Roman"/>
                          <a:ea typeface="Calibri"/>
                        </a:rPr>
                        <a:t>242</a:t>
                      </a:r>
                    </a:p>
                  </a:txBody>
                  <a:tcPr marL="68580" marR="68580" marT="0" marB="0"/>
                </a:tc>
                <a:tc>
                  <a:txBody>
                    <a:bodyPr/>
                    <a:lstStyle/>
                    <a:p>
                      <a:pPr marL="0" marR="0" algn="l">
                        <a:lnSpc>
                          <a:spcPts val="2400"/>
                        </a:lnSpc>
                        <a:spcBef>
                          <a:spcPts val="0"/>
                        </a:spcBef>
                        <a:spcAft>
                          <a:spcPts val="0"/>
                        </a:spcAft>
                      </a:pPr>
                      <a:r>
                        <a:rPr lang="en-US" sz="2000" b="1" dirty="0">
                          <a:latin typeface="Times New Roman"/>
                          <a:ea typeface="Calibri"/>
                        </a:rPr>
                        <a:t>361</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990600"/>
          <a:ext cx="8305800" cy="4495800"/>
        </p:xfrm>
        <a:graphic>
          <a:graphicData uri="http://schemas.openxmlformats.org/drawingml/2006/table">
            <a:tbl>
              <a:tblPr firstRow="1" bandRow="1">
                <a:tableStyleId>{5C22544A-7EE6-4342-B048-85BDC9FD1C3A}</a:tableStyleId>
              </a:tblPr>
              <a:tblGrid>
                <a:gridCol w="2076450"/>
                <a:gridCol w="2076450"/>
                <a:gridCol w="2076450"/>
                <a:gridCol w="2076450"/>
              </a:tblGrid>
              <a:tr h="3232351">
                <a:tc>
                  <a:txBody>
                    <a:bodyPr/>
                    <a:lstStyle/>
                    <a:p>
                      <a:pPr marL="0" marR="0" algn="l">
                        <a:lnSpc>
                          <a:spcPts val="2400"/>
                        </a:lnSpc>
                        <a:spcBef>
                          <a:spcPts val="0"/>
                        </a:spcBef>
                        <a:spcAft>
                          <a:spcPts val="0"/>
                        </a:spcAft>
                      </a:pPr>
                      <a:r>
                        <a:rPr lang="en-US" sz="2400" b="1" dirty="0">
                          <a:latin typeface="Times New Roman"/>
                          <a:ea typeface="Calibri"/>
                        </a:rPr>
                        <a:t>Country</a:t>
                      </a:r>
                    </a:p>
                  </a:txBody>
                  <a:tcPr marL="68580" marR="68580" marT="0" marB="0"/>
                </a:tc>
                <a:tc>
                  <a:txBody>
                    <a:bodyPr/>
                    <a:lstStyle/>
                    <a:p>
                      <a:pPr marL="0" marR="0" algn="l">
                        <a:lnSpc>
                          <a:spcPts val="2400"/>
                        </a:lnSpc>
                        <a:spcBef>
                          <a:spcPts val="0"/>
                        </a:spcBef>
                        <a:spcAft>
                          <a:spcPts val="0"/>
                        </a:spcAft>
                      </a:pPr>
                      <a:r>
                        <a:rPr lang="en-US" sz="2400" b="1" dirty="0">
                          <a:latin typeface="Times New Roman"/>
                          <a:ea typeface="Calibri"/>
                        </a:rPr>
                        <a:t>UPGs, Joshua Project</a:t>
                      </a:r>
                    </a:p>
                  </a:txBody>
                  <a:tcPr marL="68580" marR="68580" marT="0" marB="0"/>
                </a:tc>
                <a:tc>
                  <a:txBody>
                    <a:bodyPr/>
                    <a:lstStyle/>
                    <a:p>
                      <a:pPr marL="0" marR="0" algn="l">
                        <a:lnSpc>
                          <a:spcPts val="2400"/>
                        </a:lnSpc>
                        <a:spcBef>
                          <a:spcPts val="0"/>
                        </a:spcBef>
                        <a:spcAft>
                          <a:spcPts val="0"/>
                        </a:spcAft>
                      </a:pPr>
                      <a:r>
                        <a:rPr lang="en-US" sz="2400" b="1" dirty="0">
                          <a:latin typeface="Times New Roman"/>
                          <a:ea typeface="Calibri"/>
                        </a:rPr>
                        <a:t>UPGs, Joshua Project (with Adherent %  Removed)</a:t>
                      </a:r>
                    </a:p>
                  </a:txBody>
                  <a:tcPr marL="68580" marR="68580" marT="0" marB="0"/>
                </a:tc>
                <a:tc>
                  <a:txBody>
                    <a:bodyPr/>
                    <a:lstStyle/>
                    <a:p>
                      <a:pPr marL="0" marR="0" algn="l">
                        <a:lnSpc>
                          <a:spcPts val="2400"/>
                        </a:lnSpc>
                        <a:spcBef>
                          <a:spcPts val="0"/>
                        </a:spcBef>
                        <a:spcAft>
                          <a:spcPts val="0"/>
                        </a:spcAft>
                      </a:pPr>
                      <a:r>
                        <a:rPr lang="en-US" sz="2400" b="1" dirty="0">
                          <a:latin typeface="Times New Roman"/>
                          <a:ea typeface="Calibri"/>
                        </a:rPr>
                        <a:t>UPGs, Global Research</a:t>
                      </a:r>
                    </a:p>
                  </a:txBody>
                  <a:tcPr marL="68580" marR="68580" marT="0" marB="0"/>
                </a:tc>
              </a:tr>
              <a:tr h="1263449">
                <a:tc>
                  <a:txBody>
                    <a:bodyPr/>
                    <a:lstStyle/>
                    <a:p>
                      <a:pPr marL="0" marR="0" algn="l">
                        <a:lnSpc>
                          <a:spcPts val="2400"/>
                        </a:lnSpc>
                        <a:spcBef>
                          <a:spcPts val="0"/>
                        </a:spcBef>
                        <a:spcAft>
                          <a:spcPts val="0"/>
                        </a:spcAft>
                      </a:pPr>
                      <a:endParaRPr lang="en-US" sz="2400" b="1" dirty="0">
                        <a:latin typeface="Times New Roman"/>
                        <a:ea typeface="Calibri"/>
                      </a:endParaRPr>
                    </a:p>
                    <a:p>
                      <a:pPr marL="0" marR="0" algn="l">
                        <a:lnSpc>
                          <a:spcPts val="2400"/>
                        </a:lnSpc>
                        <a:spcBef>
                          <a:spcPts val="0"/>
                        </a:spcBef>
                        <a:spcAft>
                          <a:spcPts val="0"/>
                        </a:spcAft>
                      </a:pPr>
                      <a:r>
                        <a:rPr lang="en-US" sz="2400" b="1" dirty="0">
                          <a:latin typeface="Times New Roman"/>
                          <a:ea typeface="Calibri"/>
                        </a:rPr>
                        <a:t>TOTAL:</a:t>
                      </a:r>
                    </a:p>
                  </a:txBody>
                  <a:tcPr marL="68580" marR="68580" marT="0" marB="0"/>
                </a:tc>
                <a:tc>
                  <a:txBody>
                    <a:bodyPr/>
                    <a:lstStyle/>
                    <a:p>
                      <a:pPr marL="0" marR="0" algn="l">
                        <a:lnSpc>
                          <a:spcPts val="2400"/>
                        </a:lnSpc>
                        <a:spcBef>
                          <a:spcPts val="0"/>
                        </a:spcBef>
                        <a:spcAft>
                          <a:spcPts val="0"/>
                        </a:spcAft>
                      </a:pPr>
                      <a:endParaRPr lang="en-US" sz="2400" b="1">
                        <a:latin typeface="Times New Roman"/>
                        <a:ea typeface="Calibri"/>
                      </a:endParaRPr>
                    </a:p>
                    <a:p>
                      <a:pPr marL="0" marR="0" algn="l">
                        <a:lnSpc>
                          <a:spcPts val="2400"/>
                        </a:lnSpc>
                        <a:spcBef>
                          <a:spcPts val="0"/>
                        </a:spcBef>
                        <a:spcAft>
                          <a:spcPts val="0"/>
                        </a:spcAft>
                      </a:pPr>
                      <a:r>
                        <a:rPr lang="en-US" sz="2400" b="1">
                          <a:latin typeface="Times New Roman"/>
                          <a:ea typeface="Calibri"/>
                        </a:rPr>
                        <a:t>329 </a:t>
                      </a:r>
                    </a:p>
                  </a:txBody>
                  <a:tcPr marL="68580" marR="68580" marT="0" marB="0"/>
                </a:tc>
                <a:tc>
                  <a:txBody>
                    <a:bodyPr/>
                    <a:lstStyle/>
                    <a:p>
                      <a:pPr marL="0" marR="0" algn="l">
                        <a:lnSpc>
                          <a:spcPts val="2400"/>
                        </a:lnSpc>
                        <a:spcBef>
                          <a:spcPts val="0"/>
                        </a:spcBef>
                        <a:spcAft>
                          <a:spcPts val="0"/>
                        </a:spcAft>
                      </a:pPr>
                      <a:endParaRPr lang="en-US" sz="2400" b="1" dirty="0">
                        <a:latin typeface="Times New Roman"/>
                        <a:ea typeface="Calibri"/>
                      </a:endParaRPr>
                    </a:p>
                    <a:p>
                      <a:pPr marL="0" marR="0" algn="l">
                        <a:lnSpc>
                          <a:spcPts val="2400"/>
                        </a:lnSpc>
                        <a:spcBef>
                          <a:spcPts val="0"/>
                        </a:spcBef>
                        <a:spcAft>
                          <a:spcPts val="0"/>
                        </a:spcAft>
                      </a:pPr>
                      <a:r>
                        <a:rPr lang="en-US" sz="2400" b="1" dirty="0">
                          <a:latin typeface="Times New Roman"/>
                          <a:ea typeface="Calibri"/>
                        </a:rPr>
                        <a:t>1054</a:t>
                      </a:r>
                    </a:p>
                  </a:txBody>
                  <a:tcPr marL="68580" marR="68580" marT="0" marB="0"/>
                </a:tc>
                <a:tc>
                  <a:txBody>
                    <a:bodyPr/>
                    <a:lstStyle/>
                    <a:p>
                      <a:pPr marL="0" marR="0" algn="l">
                        <a:lnSpc>
                          <a:spcPts val="2400"/>
                        </a:lnSpc>
                        <a:spcBef>
                          <a:spcPts val="0"/>
                        </a:spcBef>
                        <a:spcAft>
                          <a:spcPts val="0"/>
                        </a:spcAft>
                      </a:pPr>
                      <a:endParaRPr lang="en-US" sz="2400" b="1" dirty="0">
                        <a:latin typeface="Times New Roman"/>
                        <a:ea typeface="Calibri"/>
                      </a:endParaRPr>
                    </a:p>
                    <a:p>
                      <a:pPr marL="0" marR="0" algn="l">
                        <a:lnSpc>
                          <a:spcPts val="2400"/>
                        </a:lnSpc>
                        <a:spcBef>
                          <a:spcPts val="0"/>
                        </a:spcBef>
                        <a:spcAft>
                          <a:spcPts val="0"/>
                        </a:spcAft>
                      </a:pPr>
                      <a:r>
                        <a:rPr lang="en-US" sz="2400" b="1" dirty="0">
                          <a:latin typeface="Times New Roman"/>
                          <a:ea typeface="Calibri"/>
                        </a:rPr>
                        <a:t>1173</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Autofit/>
          </a:bodyPr>
          <a:lstStyle/>
          <a:p>
            <a:pPr algn="ctr"/>
            <a:r>
              <a:rPr lang="en-US" sz="6000" dirty="0" smtClean="0"/>
              <a:t>How Many UPGs in the United States and Canada?</a:t>
            </a:r>
            <a:endParaRPr lang="en-US" sz="6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38200" y="381000"/>
          <a:ext cx="7620000" cy="5181600"/>
        </p:xfrm>
        <a:graphic>
          <a:graphicData uri="http://schemas.openxmlformats.org/drawingml/2006/table">
            <a:tbl>
              <a:tblPr firstRow="1" bandRow="1">
                <a:tableStyleId>{5C22544A-7EE6-4342-B048-85BDC9FD1C3A}</a:tableStyleId>
              </a:tblPr>
              <a:tblGrid>
                <a:gridCol w="1905000"/>
                <a:gridCol w="1905000"/>
                <a:gridCol w="1905000"/>
                <a:gridCol w="1905000"/>
              </a:tblGrid>
              <a:tr h="2457676">
                <a:tc>
                  <a:txBody>
                    <a:bodyPr/>
                    <a:lstStyle/>
                    <a:p>
                      <a:pPr marL="0" marR="0" algn="l">
                        <a:lnSpc>
                          <a:spcPts val="2400"/>
                        </a:lnSpc>
                        <a:spcBef>
                          <a:spcPts val="0"/>
                        </a:spcBef>
                        <a:spcAft>
                          <a:spcPts val="0"/>
                        </a:spcAft>
                      </a:pPr>
                      <a:r>
                        <a:rPr lang="en-US" sz="2400" dirty="0">
                          <a:latin typeface="Times New Roman"/>
                          <a:ea typeface="Calibri"/>
                        </a:rPr>
                        <a:t>Country</a:t>
                      </a:r>
                    </a:p>
                  </a:txBody>
                  <a:tcPr marL="68580" marR="68580" marT="0" marB="0"/>
                </a:tc>
                <a:tc>
                  <a:txBody>
                    <a:bodyPr/>
                    <a:lstStyle/>
                    <a:p>
                      <a:pPr marL="0" marR="0" algn="l">
                        <a:lnSpc>
                          <a:spcPts val="2400"/>
                        </a:lnSpc>
                        <a:spcBef>
                          <a:spcPts val="0"/>
                        </a:spcBef>
                        <a:spcAft>
                          <a:spcPts val="0"/>
                        </a:spcAft>
                      </a:pPr>
                      <a:r>
                        <a:rPr lang="en-US" sz="2400">
                          <a:latin typeface="Times New Roman"/>
                          <a:ea typeface="Calibri"/>
                        </a:rPr>
                        <a:t>UPGs, Joshua Project</a:t>
                      </a:r>
                    </a:p>
                  </a:txBody>
                  <a:tcPr marL="68580" marR="68580" marT="0" marB="0"/>
                </a:tc>
                <a:tc>
                  <a:txBody>
                    <a:bodyPr/>
                    <a:lstStyle/>
                    <a:p>
                      <a:pPr marL="0" marR="0" algn="l">
                        <a:lnSpc>
                          <a:spcPts val="2400"/>
                        </a:lnSpc>
                        <a:spcBef>
                          <a:spcPts val="0"/>
                        </a:spcBef>
                        <a:spcAft>
                          <a:spcPts val="0"/>
                        </a:spcAft>
                      </a:pPr>
                      <a:r>
                        <a:rPr lang="en-US" sz="2400">
                          <a:latin typeface="Times New Roman"/>
                          <a:ea typeface="Calibri"/>
                        </a:rPr>
                        <a:t>UPGs, Joshua Project (with Adherent %  Removed)</a:t>
                      </a:r>
                    </a:p>
                  </a:txBody>
                  <a:tcPr marL="68580" marR="68580" marT="0" marB="0"/>
                </a:tc>
                <a:tc>
                  <a:txBody>
                    <a:bodyPr/>
                    <a:lstStyle/>
                    <a:p>
                      <a:pPr marL="0" marR="0" algn="l">
                        <a:lnSpc>
                          <a:spcPts val="2400"/>
                        </a:lnSpc>
                        <a:spcBef>
                          <a:spcPts val="0"/>
                        </a:spcBef>
                        <a:spcAft>
                          <a:spcPts val="0"/>
                        </a:spcAft>
                      </a:pPr>
                      <a:r>
                        <a:rPr lang="en-US" sz="2400" dirty="0">
                          <a:latin typeface="Times New Roman"/>
                          <a:ea typeface="Calibri"/>
                        </a:rPr>
                        <a:t>UPGs, Global Research</a:t>
                      </a:r>
                    </a:p>
                  </a:txBody>
                  <a:tcPr marL="68580" marR="68580" marT="0" marB="0"/>
                </a:tc>
              </a:tr>
              <a:tr h="747543">
                <a:tc>
                  <a:txBody>
                    <a:bodyPr/>
                    <a:lstStyle/>
                    <a:p>
                      <a:pPr marL="0" marR="0" algn="l">
                        <a:lnSpc>
                          <a:spcPts val="2400"/>
                        </a:lnSpc>
                        <a:spcBef>
                          <a:spcPts val="0"/>
                        </a:spcBef>
                        <a:spcAft>
                          <a:spcPts val="0"/>
                        </a:spcAft>
                      </a:pPr>
                      <a:r>
                        <a:rPr lang="en-US" sz="2800" dirty="0">
                          <a:latin typeface="Times New Roman"/>
                          <a:ea typeface="Calibri"/>
                        </a:rPr>
                        <a:t>Canada</a:t>
                      </a:r>
                    </a:p>
                  </a:txBody>
                  <a:tcPr marL="68580" marR="68580" marT="0" marB="0"/>
                </a:tc>
                <a:tc>
                  <a:txBody>
                    <a:bodyPr/>
                    <a:lstStyle/>
                    <a:p>
                      <a:pPr marL="0" marR="0" algn="l">
                        <a:lnSpc>
                          <a:spcPts val="2400"/>
                        </a:lnSpc>
                        <a:spcBef>
                          <a:spcPts val="0"/>
                        </a:spcBef>
                        <a:spcAft>
                          <a:spcPts val="0"/>
                        </a:spcAft>
                      </a:pPr>
                      <a:r>
                        <a:rPr lang="en-US" sz="2800">
                          <a:latin typeface="Times New Roman"/>
                          <a:ea typeface="Calibri"/>
                        </a:rPr>
                        <a:t>41</a:t>
                      </a:r>
                    </a:p>
                  </a:txBody>
                  <a:tcPr marL="68580" marR="68580" marT="0" marB="0"/>
                </a:tc>
                <a:tc>
                  <a:txBody>
                    <a:bodyPr/>
                    <a:lstStyle/>
                    <a:p>
                      <a:pPr marL="0" marR="0" algn="l">
                        <a:lnSpc>
                          <a:spcPts val="2400"/>
                        </a:lnSpc>
                        <a:spcBef>
                          <a:spcPts val="0"/>
                        </a:spcBef>
                        <a:spcAft>
                          <a:spcPts val="0"/>
                        </a:spcAft>
                      </a:pPr>
                      <a:r>
                        <a:rPr lang="en-US" sz="2800">
                          <a:latin typeface="Times New Roman"/>
                          <a:ea typeface="Calibri"/>
                        </a:rPr>
                        <a:t>132</a:t>
                      </a:r>
                    </a:p>
                  </a:txBody>
                  <a:tcPr marL="68580" marR="68580" marT="0" marB="0"/>
                </a:tc>
                <a:tc>
                  <a:txBody>
                    <a:bodyPr/>
                    <a:lstStyle/>
                    <a:p>
                      <a:pPr marL="0" marR="0" algn="l">
                        <a:lnSpc>
                          <a:spcPts val="2400"/>
                        </a:lnSpc>
                        <a:spcBef>
                          <a:spcPts val="0"/>
                        </a:spcBef>
                        <a:spcAft>
                          <a:spcPts val="0"/>
                        </a:spcAft>
                      </a:pPr>
                      <a:r>
                        <a:rPr lang="en-US" sz="2800">
                          <a:latin typeface="Times New Roman"/>
                          <a:ea typeface="Calibri"/>
                        </a:rPr>
                        <a:t>180</a:t>
                      </a:r>
                    </a:p>
                  </a:txBody>
                  <a:tcPr marL="68580" marR="68580" marT="0" marB="0"/>
                </a:tc>
              </a:tr>
              <a:tr h="747543">
                <a:tc>
                  <a:txBody>
                    <a:bodyPr/>
                    <a:lstStyle/>
                    <a:p>
                      <a:pPr marL="0" marR="0" algn="l">
                        <a:lnSpc>
                          <a:spcPts val="2400"/>
                        </a:lnSpc>
                        <a:spcBef>
                          <a:spcPts val="0"/>
                        </a:spcBef>
                        <a:spcAft>
                          <a:spcPts val="0"/>
                        </a:spcAft>
                      </a:pPr>
                      <a:r>
                        <a:rPr lang="en-US" sz="2800">
                          <a:latin typeface="Times New Roman"/>
                          <a:ea typeface="Calibri"/>
                        </a:rPr>
                        <a:t>United States</a:t>
                      </a:r>
                    </a:p>
                  </a:txBody>
                  <a:tcPr marL="68580" marR="68580" marT="0" marB="0"/>
                </a:tc>
                <a:tc>
                  <a:txBody>
                    <a:bodyPr/>
                    <a:lstStyle/>
                    <a:p>
                      <a:pPr marL="0" marR="0" algn="l">
                        <a:lnSpc>
                          <a:spcPts val="2400"/>
                        </a:lnSpc>
                        <a:spcBef>
                          <a:spcPts val="0"/>
                        </a:spcBef>
                        <a:spcAft>
                          <a:spcPts val="0"/>
                        </a:spcAft>
                      </a:pPr>
                      <a:r>
                        <a:rPr lang="en-US" sz="2800">
                          <a:latin typeface="Times New Roman"/>
                          <a:ea typeface="Calibri"/>
                        </a:rPr>
                        <a:t>73</a:t>
                      </a:r>
                    </a:p>
                  </a:txBody>
                  <a:tcPr marL="68580" marR="68580" marT="0" marB="0"/>
                </a:tc>
                <a:tc>
                  <a:txBody>
                    <a:bodyPr/>
                    <a:lstStyle/>
                    <a:p>
                      <a:pPr marL="0" marR="0" algn="l">
                        <a:lnSpc>
                          <a:spcPts val="2400"/>
                        </a:lnSpc>
                        <a:spcBef>
                          <a:spcPts val="0"/>
                        </a:spcBef>
                        <a:spcAft>
                          <a:spcPts val="0"/>
                        </a:spcAft>
                      </a:pPr>
                      <a:r>
                        <a:rPr lang="en-US" sz="2800">
                          <a:latin typeface="Times New Roman"/>
                          <a:ea typeface="Calibri"/>
                        </a:rPr>
                        <a:t>242</a:t>
                      </a:r>
                    </a:p>
                  </a:txBody>
                  <a:tcPr marL="68580" marR="68580" marT="0" marB="0"/>
                </a:tc>
                <a:tc>
                  <a:txBody>
                    <a:bodyPr/>
                    <a:lstStyle/>
                    <a:p>
                      <a:pPr marL="0" marR="0" algn="l">
                        <a:lnSpc>
                          <a:spcPts val="2400"/>
                        </a:lnSpc>
                        <a:spcBef>
                          <a:spcPts val="0"/>
                        </a:spcBef>
                        <a:spcAft>
                          <a:spcPts val="0"/>
                        </a:spcAft>
                      </a:pPr>
                      <a:r>
                        <a:rPr lang="en-US" sz="2800">
                          <a:latin typeface="Times New Roman"/>
                          <a:ea typeface="Calibri"/>
                        </a:rPr>
                        <a:t>361</a:t>
                      </a:r>
                    </a:p>
                  </a:txBody>
                  <a:tcPr marL="68580" marR="68580" marT="0" marB="0"/>
                </a:tc>
              </a:tr>
              <a:tr h="1228838">
                <a:tc>
                  <a:txBody>
                    <a:bodyPr/>
                    <a:lstStyle/>
                    <a:p>
                      <a:pPr marL="0" marR="0" algn="l">
                        <a:lnSpc>
                          <a:spcPts val="2400"/>
                        </a:lnSpc>
                        <a:spcBef>
                          <a:spcPts val="0"/>
                        </a:spcBef>
                        <a:spcAft>
                          <a:spcPts val="0"/>
                        </a:spcAft>
                      </a:pPr>
                      <a:endParaRPr lang="en-US" sz="2800">
                        <a:latin typeface="Times New Roman"/>
                        <a:ea typeface="Calibri"/>
                      </a:endParaRPr>
                    </a:p>
                    <a:p>
                      <a:pPr marL="0" marR="0" algn="l">
                        <a:lnSpc>
                          <a:spcPts val="2400"/>
                        </a:lnSpc>
                        <a:spcBef>
                          <a:spcPts val="0"/>
                        </a:spcBef>
                        <a:spcAft>
                          <a:spcPts val="0"/>
                        </a:spcAft>
                      </a:pPr>
                      <a:r>
                        <a:rPr lang="en-US" sz="2800" b="1">
                          <a:latin typeface="Times New Roman"/>
                          <a:ea typeface="Calibri"/>
                        </a:rPr>
                        <a:t>TOTAL:</a:t>
                      </a:r>
                      <a:endParaRPr lang="en-US" sz="2800">
                        <a:latin typeface="Times New Roman"/>
                        <a:ea typeface="Calibri"/>
                      </a:endParaRPr>
                    </a:p>
                  </a:txBody>
                  <a:tcPr marL="68580" marR="68580" marT="0" marB="0"/>
                </a:tc>
                <a:tc>
                  <a:txBody>
                    <a:bodyPr/>
                    <a:lstStyle/>
                    <a:p>
                      <a:pPr marL="0" marR="0" algn="l">
                        <a:lnSpc>
                          <a:spcPts val="2400"/>
                        </a:lnSpc>
                        <a:spcBef>
                          <a:spcPts val="0"/>
                        </a:spcBef>
                        <a:spcAft>
                          <a:spcPts val="0"/>
                        </a:spcAft>
                      </a:pPr>
                      <a:endParaRPr lang="en-US" sz="2800">
                        <a:latin typeface="Times New Roman"/>
                        <a:ea typeface="Calibri"/>
                      </a:endParaRPr>
                    </a:p>
                    <a:p>
                      <a:pPr marL="0" marR="0" algn="l">
                        <a:lnSpc>
                          <a:spcPts val="2400"/>
                        </a:lnSpc>
                        <a:spcBef>
                          <a:spcPts val="0"/>
                        </a:spcBef>
                        <a:spcAft>
                          <a:spcPts val="0"/>
                        </a:spcAft>
                      </a:pPr>
                      <a:r>
                        <a:rPr lang="en-US" sz="2800" b="1">
                          <a:latin typeface="Times New Roman"/>
                          <a:ea typeface="Calibri"/>
                        </a:rPr>
                        <a:t>114 </a:t>
                      </a:r>
                      <a:endParaRPr lang="en-US" sz="2800">
                        <a:latin typeface="Times New Roman"/>
                        <a:ea typeface="Calibri"/>
                      </a:endParaRPr>
                    </a:p>
                  </a:txBody>
                  <a:tcPr marL="68580" marR="68580" marT="0" marB="0"/>
                </a:tc>
                <a:tc>
                  <a:txBody>
                    <a:bodyPr/>
                    <a:lstStyle/>
                    <a:p>
                      <a:pPr marL="0" marR="0" algn="l">
                        <a:lnSpc>
                          <a:spcPts val="2400"/>
                        </a:lnSpc>
                        <a:spcBef>
                          <a:spcPts val="0"/>
                        </a:spcBef>
                        <a:spcAft>
                          <a:spcPts val="0"/>
                        </a:spcAft>
                      </a:pPr>
                      <a:endParaRPr lang="en-US" sz="2800">
                        <a:latin typeface="Times New Roman"/>
                        <a:ea typeface="Calibri"/>
                      </a:endParaRPr>
                    </a:p>
                    <a:p>
                      <a:pPr marL="0" marR="0" algn="l">
                        <a:lnSpc>
                          <a:spcPts val="2400"/>
                        </a:lnSpc>
                        <a:spcBef>
                          <a:spcPts val="0"/>
                        </a:spcBef>
                        <a:spcAft>
                          <a:spcPts val="0"/>
                        </a:spcAft>
                      </a:pPr>
                      <a:r>
                        <a:rPr lang="en-US" sz="2800" b="1">
                          <a:latin typeface="Times New Roman"/>
                          <a:ea typeface="Calibri"/>
                        </a:rPr>
                        <a:t>374</a:t>
                      </a:r>
                      <a:endParaRPr lang="en-US" sz="2800">
                        <a:latin typeface="Times New Roman"/>
                        <a:ea typeface="Calibri"/>
                      </a:endParaRPr>
                    </a:p>
                  </a:txBody>
                  <a:tcPr marL="68580" marR="68580" marT="0" marB="0"/>
                </a:tc>
                <a:tc>
                  <a:txBody>
                    <a:bodyPr/>
                    <a:lstStyle/>
                    <a:p>
                      <a:pPr marL="0" marR="0" algn="l">
                        <a:lnSpc>
                          <a:spcPts val="2400"/>
                        </a:lnSpc>
                        <a:spcBef>
                          <a:spcPts val="0"/>
                        </a:spcBef>
                        <a:spcAft>
                          <a:spcPts val="0"/>
                        </a:spcAft>
                      </a:pPr>
                      <a:endParaRPr lang="en-US" sz="2800" dirty="0">
                        <a:latin typeface="Times New Roman"/>
                        <a:ea typeface="Calibri"/>
                      </a:endParaRPr>
                    </a:p>
                    <a:p>
                      <a:pPr marL="0" marR="0" algn="l">
                        <a:lnSpc>
                          <a:spcPts val="2400"/>
                        </a:lnSpc>
                        <a:spcBef>
                          <a:spcPts val="0"/>
                        </a:spcBef>
                        <a:spcAft>
                          <a:spcPts val="0"/>
                        </a:spcAft>
                      </a:pPr>
                      <a:r>
                        <a:rPr lang="en-US" sz="2800" b="1" dirty="0">
                          <a:latin typeface="Times New Roman"/>
                          <a:ea typeface="Calibri"/>
                        </a:rPr>
                        <a:t>541</a:t>
                      </a:r>
                      <a:endParaRPr lang="en-US" sz="2800" dirty="0">
                        <a:latin typeface="Times New Roman"/>
                        <a:ea typeface="Calibri"/>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Autofit/>
          </a:bodyPr>
          <a:lstStyle/>
          <a:p>
            <a:pPr algn="ctr"/>
            <a:r>
              <a:rPr lang="en-US" sz="6000" dirty="0" smtClean="0"/>
              <a:t>Countries with the Largest Numbers of UPGs</a:t>
            </a:r>
            <a:endParaRPr lang="en-US" sz="6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228600"/>
          <a:ext cx="8382000" cy="6400800"/>
        </p:xfrm>
        <a:graphic>
          <a:graphicData uri="http://schemas.openxmlformats.org/drawingml/2006/table">
            <a:tbl>
              <a:tblPr firstRow="1" bandRow="1">
                <a:tableStyleId>{5C22544A-7EE6-4342-B048-85BDC9FD1C3A}</a:tableStyleId>
              </a:tblPr>
              <a:tblGrid>
                <a:gridCol w="2794000"/>
                <a:gridCol w="2794000"/>
                <a:gridCol w="2794000"/>
              </a:tblGrid>
              <a:tr h="218440">
                <a:tc>
                  <a:txBody>
                    <a:bodyPr/>
                    <a:lstStyle/>
                    <a:p>
                      <a:pPr marL="0" marR="0" algn="ctr">
                        <a:lnSpc>
                          <a:spcPts val="2400"/>
                        </a:lnSpc>
                        <a:spcBef>
                          <a:spcPts val="0"/>
                        </a:spcBef>
                        <a:spcAft>
                          <a:spcPts val="0"/>
                        </a:spcAft>
                      </a:pPr>
                      <a:r>
                        <a:rPr lang="en-US" sz="2000" dirty="0">
                          <a:latin typeface="Times New Roman"/>
                          <a:ea typeface="Calibri"/>
                          <a:cs typeface="Times New Roman"/>
                        </a:rPr>
                        <a:t>Rank</a:t>
                      </a:r>
                    </a:p>
                  </a:txBody>
                  <a:tcPr marL="19050" marR="19050" marT="0" marB="0"/>
                </a:tc>
                <a:tc>
                  <a:txBody>
                    <a:bodyPr/>
                    <a:lstStyle/>
                    <a:p>
                      <a:pPr marL="0" marR="0" indent="228600" algn="just">
                        <a:lnSpc>
                          <a:spcPts val="2400"/>
                        </a:lnSpc>
                        <a:spcBef>
                          <a:spcPts val="0"/>
                        </a:spcBef>
                        <a:spcAft>
                          <a:spcPts val="0"/>
                        </a:spcAft>
                      </a:pPr>
                      <a:r>
                        <a:rPr lang="en-US" sz="2000" dirty="0">
                          <a:latin typeface="Times New Roman"/>
                          <a:ea typeface="Calibri"/>
                          <a:cs typeface="Times New Roman"/>
                        </a:rPr>
                        <a:t>Country</a:t>
                      </a:r>
                    </a:p>
                  </a:txBody>
                  <a:tcPr marL="19050" marR="19050" marT="0" marB="0"/>
                </a:tc>
                <a:tc>
                  <a:txBody>
                    <a:bodyPr/>
                    <a:lstStyle/>
                    <a:p>
                      <a:pPr marL="0" marR="0" indent="228600" algn="ctr">
                        <a:lnSpc>
                          <a:spcPts val="2400"/>
                        </a:lnSpc>
                        <a:spcBef>
                          <a:spcPts val="0"/>
                        </a:spcBef>
                        <a:spcAft>
                          <a:spcPts val="0"/>
                        </a:spcAft>
                      </a:pPr>
                      <a:r>
                        <a:rPr lang="en-US" sz="2000" dirty="0">
                          <a:latin typeface="Times New Roman"/>
                          <a:ea typeface="Calibri"/>
                          <a:cs typeface="Times New Roman"/>
                        </a:rPr>
                        <a:t>Number </a:t>
                      </a:r>
                      <a:r>
                        <a:rPr lang="en-US" sz="2000">
                          <a:latin typeface="Times New Roman"/>
                          <a:ea typeface="Calibri"/>
                          <a:cs typeface="Times New Roman"/>
                        </a:rPr>
                        <a:t>of </a:t>
                      </a:r>
                      <a:r>
                        <a:rPr lang="en-US" sz="2000" smtClean="0">
                          <a:latin typeface="Times New Roman"/>
                          <a:ea typeface="Calibri"/>
                          <a:cs typeface="Times New Roman"/>
                        </a:rPr>
                        <a:t>UPGs</a:t>
                      </a:r>
                      <a:endParaRPr lang="en-US" sz="2000" dirty="0">
                        <a:latin typeface="Times New Roman"/>
                        <a:ea typeface="Calibri"/>
                        <a:cs typeface="Times New Roman"/>
                      </a:endParaRPr>
                    </a:p>
                  </a:txBody>
                  <a:tcPr marL="19050" marR="19050" marT="0" marB="0"/>
                </a:tc>
              </a:tr>
              <a:tr h="218440">
                <a:tc>
                  <a:txBody>
                    <a:bodyPr/>
                    <a:lstStyle/>
                    <a:p>
                      <a:pPr marL="0" marR="0" indent="228600" algn="just">
                        <a:lnSpc>
                          <a:spcPts val="2400"/>
                        </a:lnSpc>
                        <a:spcBef>
                          <a:spcPts val="0"/>
                        </a:spcBef>
                        <a:spcAft>
                          <a:spcPts val="0"/>
                        </a:spcAft>
                      </a:pPr>
                      <a:r>
                        <a:rPr lang="en-US" sz="2000" dirty="0">
                          <a:latin typeface="Times New Roman"/>
                          <a:ea typeface="Calibri"/>
                          <a:cs typeface="Times New Roman"/>
                        </a:rPr>
                        <a:t>1</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India</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941</a:t>
                      </a:r>
                      <a:endParaRPr lang="en-US" sz="2000">
                        <a:latin typeface="Times New Roman"/>
                        <a:ea typeface="Calibri"/>
                        <a:cs typeface="Times New Roman"/>
                      </a:endParaRPr>
                    </a:p>
                  </a:txBody>
                  <a:tcPr marL="19050" marR="19050" marT="0" marB="0" anchor="b"/>
                </a:tc>
              </a:tr>
              <a:tr h="304800">
                <a:tc>
                  <a:txBody>
                    <a:bodyPr/>
                    <a:lstStyle/>
                    <a:p>
                      <a:pPr marL="0" marR="0" indent="228600" algn="just">
                        <a:lnSpc>
                          <a:spcPts val="2400"/>
                        </a:lnSpc>
                        <a:spcBef>
                          <a:spcPts val="0"/>
                        </a:spcBef>
                        <a:spcAft>
                          <a:spcPts val="0"/>
                        </a:spcAft>
                      </a:pPr>
                      <a:r>
                        <a:rPr lang="en-US" sz="2000">
                          <a:latin typeface="Times New Roman"/>
                          <a:ea typeface="Calibri"/>
                          <a:cs typeface="Times New Roman"/>
                        </a:rPr>
                        <a:t>2</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China</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368</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3</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United States</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361</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4</a:t>
                      </a:r>
                    </a:p>
                  </a:txBody>
                  <a:tcPr marL="19050" marR="19050" marT="0" marB="0"/>
                </a:tc>
                <a:tc>
                  <a:txBody>
                    <a:bodyPr/>
                    <a:lstStyle/>
                    <a:p>
                      <a:pPr marL="0" marR="0" algn="l">
                        <a:lnSpc>
                          <a:spcPts val="2400"/>
                        </a:lnSpc>
                        <a:spcBef>
                          <a:spcPts val="0"/>
                        </a:spcBef>
                        <a:spcAft>
                          <a:spcPts val="0"/>
                        </a:spcAft>
                      </a:pPr>
                      <a:r>
                        <a:rPr lang="en-US" sz="2000" dirty="0">
                          <a:latin typeface="Arial"/>
                          <a:ea typeface="Calibri"/>
                          <a:cs typeface="Times New Roman"/>
                        </a:rPr>
                        <a:t>Brazil</a:t>
                      </a:r>
                      <a:endParaRPr lang="en-US" sz="2000" dirty="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187</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5</a:t>
                      </a:r>
                    </a:p>
                  </a:txBody>
                  <a:tcPr marL="19050" marR="19050" marT="0" marB="0"/>
                </a:tc>
                <a:tc>
                  <a:txBody>
                    <a:bodyPr/>
                    <a:lstStyle/>
                    <a:p>
                      <a:pPr marL="0" marR="0" algn="l">
                        <a:lnSpc>
                          <a:spcPts val="2400"/>
                        </a:lnSpc>
                        <a:spcBef>
                          <a:spcPts val="0"/>
                        </a:spcBef>
                        <a:spcAft>
                          <a:spcPts val="0"/>
                        </a:spcAft>
                      </a:pPr>
                      <a:r>
                        <a:rPr lang="en-US" sz="2000" dirty="0">
                          <a:latin typeface="Arial"/>
                          <a:ea typeface="Calibri"/>
                          <a:cs typeface="Times New Roman"/>
                        </a:rPr>
                        <a:t>Canada</a:t>
                      </a:r>
                      <a:endParaRPr lang="en-US" sz="2000" dirty="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180</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6</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Indonesia</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177</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7</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Mexico</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161</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8</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Sudan</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153</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9</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Congo, D. R.</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153</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10</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Nigeria</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121</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11</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Chad</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114</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12</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Cameroon</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114</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13</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Ethiopia</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108</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14</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Laos</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101</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15</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Tanzania</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100</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16</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France</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97</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17</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Nepal</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96</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18</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Pakistan</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87</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19</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South Sudan</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a:latin typeface="Arial"/>
                          <a:ea typeface="Calibri"/>
                          <a:cs typeface="Times New Roman"/>
                        </a:rPr>
                        <a:t>86</a:t>
                      </a:r>
                      <a:endParaRPr lang="en-US" sz="2000">
                        <a:latin typeface="Times New Roman"/>
                        <a:ea typeface="Calibri"/>
                        <a:cs typeface="Times New Roman"/>
                      </a:endParaRPr>
                    </a:p>
                  </a:txBody>
                  <a:tcPr marL="19050" marR="19050" marT="0" marB="0" anchor="b"/>
                </a:tc>
              </a:tr>
              <a:tr h="218440">
                <a:tc>
                  <a:txBody>
                    <a:bodyPr/>
                    <a:lstStyle/>
                    <a:p>
                      <a:pPr marL="0" marR="0" indent="228600" algn="just">
                        <a:lnSpc>
                          <a:spcPts val="2400"/>
                        </a:lnSpc>
                        <a:spcBef>
                          <a:spcPts val="0"/>
                        </a:spcBef>
                        <a:spcAft>
                          <a:spcPts val="0"/>
                        </a:spcAft>
                      </a:pPr>
                      <a:r>
                        <a:rPr lang="en-US" sz="2000">
                          <a:latin typeface="Times New Roman"/>
                          <a:ea typeface="Calibri"/>
                          <a:cs typeface="Times New Roman"/>
                        </a:rPr>
                        <a:t>20</a:t>
                      </a:r>
                    </a:p>
                  </a:txBody>
                  <a:tcPr marL="19050" marR="19050" marT="0" marB="0"/>
                </a:tc>
                <a:tc>
                  <a:txBody>
                    <a:bodyPr/>
                    <a:lstStyle/>
                    <a:p>
                      <a:pPr marL="0" marR="0" algn="l">
                        <a:lnSpc>
                          <a:spcPts val="2400"/>
                        </a:lnSpc>
                        <a:spcBef>
                          <a:spcPts val="0"/>
                        </a:spcBef>
                        <a:spcAft>
                          <a:spcPts val="0"/>
                        </a:spcAft>
                      </a:pPr>
                      <a:r>
                        <a:rPr lang="en-US" sz="2000">
                          <a:latin typeface="Arial"/>
                          <a:ea typeface="Calibri"/>
                          <a:cs typeface="Times New Roman"/>
                        </a:rPr>
                        <a:t>Colombia</a:t>
                      </a:r>
                      <a:endParaRPr lang="en-US" sz="2000">
                        <a:latin typeface="Times New Roman"/>
                        <a:ea typeface="Calibri"/>
                        <a:cs typeface="Times New Roman"/>
                      </a:endParaRPr>
                    </a:p>
                  </a:txBody>
                  <a:tcPr marL="19050" marR="19050" marT="0" marB="0" anchor="b"/>
                </a:tc>
                <a:tc>
                  <a:txBody>
                    <a:bodyPr/>
                    <a:lstStyle/>
                    <a:p>
                      <a:pPr marL="0" marR="0" algn="r">
                        <a:lnSpc>
                          <a:spcPts val="2400"/>
                        </a:lnSpc>
                        <a:spcBef>
                          <a:spcPts val="0"/>
                        </a:spcBef>
                        <a:spcAft>
                          <a:spcPts val="0"/>
                        </a:spcAft>
                      </a:pPr>
                      <a:r>
                        <a:rPr lang="en-US" sz="2000" dirty="0">
                          <a:latin typeface="Arial"/>
                          <a:ea typeface="Calibri"/>
                          <a:cs typeface="Times New Roman"/>
                        </a:rPr>
                        <a:t>79</a:t>
                      </a:r>
                      <a:endParaRPr lang="en-US" sz="2000" dirty="0">
                        <a:latin typeface="Times New Roman"/>
                        <a:ea typeface="Calibri"/>
                        <a:cs typeface="Times New Roman"/>
                      </a:endParaRPr>
                    </a:p>
                  </a:txBody>
                  <a:tcPr marL="19050" marR="19050" marT="0" marB="0" anchor="b"/>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4038600"/>
            <a:ext cx="6705600" cy="1828800"/>
          </a:xfrm>
        </p:spPr>
        <p:txBody>
          <a:bodyPr>
            <a:normAutofit/>
          </a:bodyPr>
          <a:lstStyle/>
          <a:p>
            <a:r>
              <a:rPr lang="en-US" sz="4000" b="1" dirty="0" smtClean="0"/>
              <a:t>The Strangers Next Door</a:t>
            </a:r>
            <a:endParaRPr lang="en-US" sz="4000" b="1" dirty="0"/>
          </a:p>
        </p:txBody>
      </p:sp>
      <p:sp>
        <p:nvSpPr>
          <p:cNvPr id="3" name="Subtitle 2"/>
          <p:cNvSpPr>
            <a:spLocks noGrp="1"/>
          </p:cNvSpPr>
          <p:nvPr>
            <p:ph type="subTitle" idx="1"/>
          </p:nvPr>
        </p:nvSpPr>
        <p:spPr>
          <a:xfrm>
            <a:off x="2209800" y="5943600"/>
            <a:ext cx="6858000" cy="914400"/>
          </a:xfrm>
        </p:spPr>
        <p:txBody>
          <a:bodyPr>
            <a:noAutofit/>
          </a:bodyPr>
          <a:lstStyle/>
          <a:p>
            <a:pPr algn="r">
              <a:spcBef>
                <a:spcPts val="0"/>
              </a:spcBef>
            </a:pPr>
            <a:r>
              <a:rPr lang="en-US" sz="1800" dirty="0" smtClean="0">
                <a:solidFill>
                  <a:schemeClr val="bg1"/>
                </a:solidFill>
                <a:latin typeface="Arial Rounded MT Bold" pitchFamily="34" charset="0"/>
              </a:rPr>
              <a:t>J. D. Payne</a:t>
            </a:r>
          </a:p>
          <a:p>
            <a:pPr algn="r">
              <a:spcBef>
                <a:spcPts val="0"/>
              </a:spcBef>
            </a:pPr>
            <a:r>
              <a:rPr lang="en-US" sz="1800" dirty="0" smtClean="0">
                <a:solidFill>
                  <a:schemeClr val="bg1"/>
                </a:solidFill>
                <a:latin typeface="Arial Rounded MT Bold" pitchFamily="34" charset="0"/>
              </a:rPr>
              <a:t>University Educators for Global Engagement</a:t>
            </a:r>
          </a:p>
          <a:p>
            <a:pPr algn="r">
              <a:spcBef>
                <a:spcPts val="0"/>
              </a:spcBef>
            </a:pPr>
            <a:r>
              <a:rPr lang="en-US" sz="1800" dirty="0" smtClean="0">
                <a:solidFill>
                  <a:schemeClr val="bg1"/>
                </a:solidFill>
                <a:latin typeface="Arial Rounded MT Bold" pitchFamily="34" charset="0"/>
              </a:rPr>
              <a:t>April 13-14, 2012</a:t>
            </a:r>
            <a:endParaRPr lang="en-US" sz="1800"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1026" name="Picture 2" descr="C:\Users\jpayne\Desktop\Age of Migration.jpg"/>
          <p:cNvPicPr>
            <a:picLocks noChangeAspect="1" noChangeArrowheads="1"/>
          </p:cNvPicPr>
          <p:nvPr/>
        </p:nvPicPr>
        <p:blipFill>
          <a:blip r:embed="rId2" cstate="print"/>
          <a:srcRect/>
          <a:stretch>
            <a:fillRect/>
          </a:stretch>
        </p:blipFill>
        <p:spPr bwMode="auto">
          <a:xfrm>
            <a:off x="2457450" y="1752600"/>
            <a:ext cx="4248150" cy="4648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payne\Desktop\cover.JPG"/>
          <p:cNvPicPr>
            <a:picLocks noChangeAspect="1" noChangeArrowheads="1"/>
          </p:cNvPicPr>
          <p:nvPr/>
        </p:nvPicPr>
        <p:blipFill>
          <a:blip r:embed="rId2" cstate="print"/>
          <a:srcRect/>
          <a:stretch>
            <a:fillRect/>
          </a:stretch>
        </p:blipFill>
        <p:spPr bwMode="auto">
          <a:xfrm>
            <a:off x="2743200" y="571500"/>
            <a:ext cx="3771900" cy="58293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42159"/>
            <a:ext cx="9144000" cy="68920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pPr algn="ctr"/>
            <a:r>
              <a:rPr lang="en-US" sz="5400" b="1" dirty="0" smtClean="0"/>
              <a:t>Samuel and Young Cho</a:t>
            </a:r>
            <a:endParaRPr lang="en-US" sz="5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Pie 2"/>
          <p:cNvSpPr/>
          <p:nvPr/>
        </p:nvSpPr>
        <p:spPr>
          <a:xfrm>
            <a:off x="2438400" y="1905000"/>
            <a:ext cx="4419600" cy="4419600"/>
          </a:xfrm>
          <a:prstGeom prst="pie">
            <a:avLst>
              <a:gd name="adj1" fmla="val 16612119"/>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048000" y="3886200"/>
            <a:ext cx="4114800" cy="1754326"/>
          </a:xfrm>
          <a:prstGeom prst="rect">
            <a:avLst/>
          </a:prstGeom>
          <a:noFill/>
        </p:spPr>
        <p:txBody>
          <a:bodyPr wrap="square" rtlCol="0">
            <a:spAutoFit/>
          </a:bodyPr>
          <a:lstStyle/>
          <a:p>
            <a:r>
              <a:rPr lang="en-US" sz="5400" b="1" dirty="0" smtClean="0"/>
              <a:t>      3%</a:t>
            </a:r>
          </a:p>
          <a:p>
            <a:r>
              <a:rPr lang="en-US" sz="5400" b="1" dirty="0" smtClean="0"/>
              <a:t>214 Million</a:t>
            </a:r>
            <a:endParaRPr lang="en-US" sz="54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1909</TotalTime>
  <Words>1440</Words>
  <Application>Microsoft Office PowerPoint</Application>
  <PresentationFormat>On-screen Show (4:3)</PresentationFormat>
  <Paragraphs>499</Paragraphs>
  <Slides>49</Slides>
  <Notes>5</Notes>
  <HiddenSlides>0</HiddenSlides>
  <MMClips>1</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Median</vt:lpstr>
      <vt:lpstr>The Strangers Next Door</vt:lpstr>
      <vt:lpstr>Contact Information:    J. D. Payne jpayne@sbts.edu @jd_payne www.jdpayne.org www.northamericanmissions.org 502-897-4498</vt:lpstr>
      <vt:lpstr>Slide 3</vt:lpstr>
      <vt:lpstr>Slide 4</vt:lpstr>
      <vt:lpstr>Slide 5</vt:lpstr>
      <vt:lpstr>Slide 6</vt:lpstr>
      <vt:lpstr>Slide 7</vt:lpstr>
      <vt:lpstr>Slide 8</vt:lpstr>
      <vt:lpstr>Slide 9</vt:lpstr>
      <vt:lpstr>Terminology</vt:lpstr>
      <vt:lpstr>Slide 11</vt:lpstr>
      <vt:lpstr>Migration and Kingdom Perspective</vt:lpstr>
      <vt:lpstr>The Divine Maestro and the Push-Pull Factors</vt:lpstr>
      <vt:lpstr>Migration and Kingdom Perspective </vt:lpstr>
      <vt:lpstr>What in the World is God Doing?</vt:lpstr>
      <vt:lpstr>The largest nationalities granted British citizenship in 2010 were Indian (29,405), Pakistani (22,054), Filipino (9,429), Bangladeshi (7,966), and Chinese (7,581).  The proportions of babies born to mothers from outside the UK recently reached a record high of 24.7%. In the Newham community in east London, the area with the highest proportion of such births exceeded 75% with Pakistan, Poland, and India topping the list for the mothers’ countries of origin.</vt:lpstr>
      <vt:lpstr>Slide 17</vt:lpstr>
      <vt:lpstr>Global Migration Trends</vt:lpstr>
      <vt:lpstr>Global Migration Trends</vt:lpstr>
      <vt:lpstr>Global Migration Trends</vt:lpstr>
      <vt:lpstr>Global Migration Trends</vt:lpstr>
      <vt:lpstr>Global Migration Trends</vt:lpstr>
      <vt:lpstr>The UNHCR noted that in 2010:</vt:lpstr>
      <vt:lpstr>The UNHCR noted that in 2010:</vt:lpstr>
      <vt:lpstr>The UNHCR noted that in 2010:</vt:lpstr>
      <vt:lpstr>The UNHCR noted that in 2010:</vt:lpstr>
      <vt:lpstr>The UNHCR noted that in 2010:</vt:lpstr>
      <vt:lpstr>2010 Refugee Arrivals to the U. S. by Country of Nationality</vt:lpstr>
      <vt:lpstr>Countries with the Highest Numbers of International Migrants, 2005</vt:lpstr>
      <vt:lpstr>Countries with the Highest Numbers of International Migrants, 2010</vt:lpstr>
      <vt:lpstr>Slide 31</vt:lpstr>
      <vt:lpstr>The Strangers Next Door are from Where?</vt:lpstr>
      <vt:lpstr>Slide 33</vt:lpstr>
      <vt:lpstr>Top Places of Origin, International Students in the United States</vt:lpstr>
      <vt:lpstr>The World’s Unreached in the West</vt:lpstr>
      <vt:lpstr>World’s Peoples</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The Strangers Next Door</vt:lpstr>
    </vt:vector>
  </TitlesOfParts>
  <Company>SBTS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Amber Walsh</dc:creator>
  <cp:lastModifiedBy>jpayne</cp:lastModifiedBy>
  <cp:revision>94</cp:revision>
  <dcterms:created xsi:type="dcterms:W3CDTF">2012-03-01T17:31:50Z</dcterms:created>
  <dcterms:modified xsi:type="dcterms:W3CDTF">2012-04-13T10:15:45Z</dcterms:modified>
</cp:coreProperties>
</file>