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7" r:id="rId2"/>
    <p:sldId id="261" r:id="rId3"/>
    <p:sldId id="262" r:id="rId4"/>
    <p:sldId id="263" r:id="rId5"/>
    <p:sldId id="264" r:id="rId6"/>
    <p:sldId id="265" r:id="rId7"/>
    <p:sldId id="326" r:id="rId8"/>
    <p:sldId id="268" r:id="rId9"/>
    <p:sldId id="269" r:id="rId10"/>
    <p:sldId id="270" r:id="rId11"/>
    <p:sldId id="327" r:id="rId12"/>
    <p:sldId id="328" r:id="rId13"/>
    <p:sldId id="329" r:id="rId14"/>
    <p:sldId id="330" r:id="rId15"/>
    <p:sldId id="331" r:id="rId16"/>
    <p:sldId id="332" r:id="rId17"/>
    <p:sldId id="343" r:id="rId18"/>
    <p:sldId id="333" r:id="rId19"/>
    <p:sldId id="334" r:id="rId20"/>
    <p:sldId id="335" r:id="rId21"/>
    <p:sldId id="298" r:id="rId22"/>
    <p:sldId id="336" r:id="rId23"/>
    <p:sldId id="324" r:id="rId24"/>
    <p:sldId id="304" r:id="rId25"/>
    <p:sldId id="305" r:id="rId26"/>
    <p:sldId id="299" r:id="rId27"/>
    <p:sldId id="300" r:id="rId28"/>
    <p:sldId id="301" r:id="rId29"/>
    <p:sldId id="344" r:id="rId30"/>
    <p:sldId id="302" r:id="rId31"/>
    <p:sldId id="338" r:id="rId32"/>
    <p:sldId id="342" r:id="rId33"/>
    <p:sldId id="306" r:id="rId34"/>
    <p:sldId id="303" r:id="rId35"/>
    <p:sldId id="309" r:id="rId36"/>
    <p:sldId id="310" r:id="rId37"/>
    <p:sldId id="311" r:id="rId38"/>
    <p:sldId id="312" r:id="rId39"/>
    <p:sldId id="339" r:id="rId40"/>
    <p:sldId id="340" r:id="rId41"/>
    <p:sldId id="313" r:id="rId42"/>
    <p:sldId id="314" r:id="rId43"/>
    <p:sldId id="315" r:id="rId44"/>
    <p:sldId id="316" r:id="rId45"/>
    <p:sldId id="317" r:id="rId46"/>
    <p:sldId id="318" r:id="rId47"/>
    <p:sldId id="319" r:id="rId48"/>
    <p:sldId id="320" r:id="rId49"/>
    <p:sldId id="321" r:id="rId50"/>
    <p:sldId id="322" r:id="rId51"/>
    <p:sldId id="323" r:id="rId52"/>
    <p:sldId id="341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82BE11"/>
    <a:srgbClr val="E88D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2484" autoAdjust="0"/>
  </p:normalViewPr>
  <p:slideViewPr>
    <p:cSldViewPr snapToGrid="0" snapToObjects="1">
      <p:cViewPr>
        <p:scale>
          <a:sx n="75" d="100"/>
          <a:sy n="75" d="100"/>
        </p:scale>
        <p:origin x="-2064" y="-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EE202-1316-CA4A-A6B1-D3C2F368835C}" type="datetimeFigureOut">
              <a:rPr lang="en-US" smtClean="0"/>
              <a:t>6/17/14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F2C11-D735-ED46-9068-DE82D0FFB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5388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A2D17-44DB-564E-B226-71A14A7AF64E}" type="datetimeFigureOut">
              <a:rPr lang="en-US" smtClean="0"/>
              <a:t>6/17/14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90F25-98B9-D14F-A8EE-2ED55E02E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81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2012 global remittances in US dollars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0F25-98B9-D14F-A8EE-2ED55E02E5A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06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Source: </a:t>
            </a:r>
            <a:r>
              <a:rPr lang="en-US" smtClean="0"/>
              <a:t>Joshua Project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BD932-A296-4CDF-A55D-F7F5ADB3E04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Source: </a:t>
            </a:r>
            <a:r>
              <a:rPr lang="en-US" smtClean="0"/>
              <a:t>Joshua Project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BD932-A296-4CDF-A55D-F7F5ADB3E049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Source: Global</a:t>
            </a:r>
            <a:r>
              <a:rPr lang="en-US" baseline="0" dirty="0" smtClean="0"/>
              <a:t> Research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BD932-A296-4CDF-A55D-F7F5ADB3E049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1  Pg 6-8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BD932-A296-4CDF-A55D-F7F5ADB3E049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1  Pg 6-8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BD932-A296-4CDF-A55D-F7F5ADB3E049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1  Pg 6-8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BD932-A296-4CDF-A55D-F7F5ADB3E049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1  Pg 6-8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BD932-A296-4CDF-A55D-F7F5ADB3E049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3CA9-F005-124E-806B-E43DECC013CE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3D22-D72E-4B46-8CC6-DE80B1AF7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834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3CA9-F005-124E-806B-E43DECC013CE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3D22-D72E-4B46-8CC6-DE80B1AF7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04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3CA9-F005-124E-806B-E43DECC013CE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3D22-D72E-4B46-8CC6-DE80B1AF7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95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3CA9-F005-124E-806B-E43DECC013CE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3D22-D72E-4B46-8CC6-DE80B1AF7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97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3CA9-F005-124E-806B-E43DECC013CE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3D22-D72E-4B46-8CC6-DE80B1AF7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24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3CA9-F005-124E-806B-E43DECC013CE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3D22-D72E-4B46-8CC6-DE80B1AF7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1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3CA9-F005-124E-806B-E43DECC013CE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3D22-D72E-4B46-8CC6-DE80B1AF7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66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3CA9-F005-124E-806B-E43DECC013CE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3D22-D72E-4B46-8CC6-DE80B1AF7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48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3CA9-F005-124E-806B-E43DECC013CE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3D22-D72E-4B46-8CC6-DE80B1AF7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58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3CA9-F005-124E-806B-E43DECC013CE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3D22-D72E-4B46-8CC6-DE80B1AF7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83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3CA9-F005-124E-806B-E43DECC013CE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3D22-D72E-4B46-8CC6-DE80B1AF7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91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93CA9-F005-124E-806B-E43DECC013CE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F3D22-D72E-4B46-8CC6-DE80B1AF7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40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Relationship Id="rId3" Type="http://schemas.openxmlformats.org/officeDocument/2006/relationships/image" Target="../media/image13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image" Target="../media/image15.png"/><Relationship Id="rId1" Type="http://schemas.microsoft.com/office/2007/relationships/media" Target="file://localhost/Users/jpayne/Desktop/documents-export-2012-12-09/SND-map3a.mov" TargetMode="External"/><Relationship Id="rId2" Type="http://schemas.openxmlformats.org/officeDocument/2006/relationships/video" Target="file://localhost/Users/jpayne/Desktop/documents-export-2012-12-09/SND-map3a.mo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image" Target="../media/image16.png"/><Relationship Id="rId1" Type="http://schemas.microsoft.com/office/2007/relationships/media" Target="file://localhost/Users/jpayne/Desktop/documents-export-2012-12-09/SND-map4.mov" TargetMode="External"/><Relationship Id="rId2" Type="http://schemas.openxmlformats.org/officeDocument/2006/relationships/video" Target="file://localhost/Users/jpayne/Desktop/documents-export-2012-12-09/SND-map4.m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NEX-050 Connection Tour 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0267" y="2243418"/>
            <a:ext cx="7775137" cy="429348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latin typeface="Helvetica"/>
                <a:cs typeface="Helvetica"/>
              </a:rPr>
              <a:t>Strangers Next Door:</a:t>
            </a:r>
          </a:p>
          <a:p>
            <a:pPr algn="ctr">
              <a:lnSpc>
                <a:spcPct val="150000"/>
              </a:lnSpc>
            </a:pPr>
            <a:r>
              <a:rPr lang="en-US" sz="4000" dirty="0" smtClean="0">
                <a:latin typeface="Helvetica"/>
                <a:cs typeface="Helvetica"/>
              </a:rPr>
              <a:t>Migration, Immigration, and Mission</a:t>
            </a:r>
          </a:p>
          <a:p>
            <a:pPr algn="ctr">
              <a:lnSpc>
                <a:spcPct val="150000"/>
              </a:lnSpc>
            </a:pPr>
            <a:endParaRPr lang="en-US" sz="3600" dirty="0">
              <a:latin typeface="Helvetica"/>
              <a:cs typeface="Helvetica"/>
            </a:endParaRPr>
          </a:p>
          <a:p>
            <a:pPr algn="ctr">
              <a:lnSpc>
                <a:spcPct val="150000"/>
              </a:lnSpc>
            </a:pPr>
            <a:r>
              <a:rPr lang="en-US" sz="3600" dirty="0" smtClean="0">
                <a:latin typeface="Helvetica"/>
                <a:cs typeface="Helvetica"/>
              </a:rPr>
              <a:t>J. D. Payne</a:t>
            </a:r>
          </a:p>
        </p:txBody>
      </p:sp>
    </p:spTree>
    <p:extLst>
      <p:ext uri="{BB962C8B-B14F-4D97-AF65-F5344CB8AC3E}">
        <p14:creationId xmlns:p14="http://schemas.microsoft.com/office/powerpoint/2010/main" val="918443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914400" y="1524000"/>
            <a:ext cx="7467600" cy="4114799"/>
            <a:chOff x="624" y="384"/>
            <a:chExt cx="4704" cy="2530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624" y="1183"/>
              <a:ext cx="1872" cy="1457"/>
              <a:chOff x="624" y="1183"/>
              <a:chExt cx="1872" cy="1457"/>
            </a:xfrm>
          </p:grpSpPr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624" y="1183"/>
                <a:ext cx="1872" cy="1194"/>
                <a:chOff x="5040" y="3060"/>
                <a:chExt cx="1672" cy="1800"/>
              </a:xfrm>
            </p:grpSpPr>
            <p:pic>
              <p:nvPicPr>
                <p:cNvPr id="246795" name="Picture 11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760" y="3600"/>
                  <a:ext cx="952" cy="126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46796" name="Picture 12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40" y="3060"/>
                  <a:ext cx="952" cy="1260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246797" name="Text Box 13"/>
              <p:cNvSpPr txBox="1">
                <a:spLocks noChangeArrowheads="1"/>
              </p:cNvSpPr>
              <p:nvPr/>
            </p:nvSpPr>
            <p:spPr bwMode="auto">
              <a:xfrm>
                <a:off x="768" y="2352"/>
                <a:ext cx="168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2800" b="1" dirty="0" smtClean="0">
                    <a:latin typeface="Times New Roman" pitchFamily="18" charset="0"/>
                  </a:rPr>
                  <a:t>Samuel and Young</a:t>
                </a:r>
                <a:endParaRPr lang="en-US" sz="2800" b="1" dirty="0">
                  <a:latin typeface="Times New Roman" pitchFamily="18" charset="0"/>
                </a:endParaRPr>
              </a:p>
            </p:txBody>
          </p:sp>
        </p:grpSp>
        <p:pic>
          <p:nvPicPr>
            <p:cNvPr id="246799" name="Picture 1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08" y="384"/>
              <a:ext cx="291" cy="446"/>
            </a:xfrm>
            <a:prstGeom prst="rect">
              <a:avLst/>
            </a:prstGeom>
            <a:noFill/>
          </p:spPr>
        </p:pic>
        <p:pic>
          <p:nvPicPr>
            <p:cNvPr id="246800" name="Picture 1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37" y="1128"/>
              <a:ext cx="291" cy="446"/>
            </a:xfrm>
            <a:prstGeom prst="rect">
              <a:avLst/>
            </a:prstGeom>
            <a:noFill/>
          </p:spPr>
        </p:pic>
        <p:pic>
          <p:nvPicPr>
            <p:cNvPr id="246801" name="Picture 1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37" y="1723"/>
              <a:ext cx="291" cy="447"/>
            </a:xfrm>
            <a:prstGeom prst="rect">
              <a:avLst/>
            </a:prstGeom>
            <a:noFill/>
          </p:spPr>
        </p:pic>
        <p:pic>
          <p:nvPicPr>
            <p:cNvPr id="246802" name="Picture 1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51" y="533"/>
              <a:ext cx="291" cy="446"/>
            </a:xfrm>
            <a:prstGeom prst="rect">
              <a:avLst/>
            </a:prstGeom>
            <a:noFill/>
          </p:spPr>
        </p:pic>
        <p:pic>
          <p:nvPicPr>
            <p:cNvPr id="246803" name="Picture 1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37" y="1128"/>
              <a:ext cx="291" cy="446"/>
            </a:xfrm>
            <a:prstGeom prst="rect">
              <a:avLst/>
            </a:prstGeom>
            <a:noFill/>
          </p:spPr>
        </p:pic>
        <p:pic>
          <p:nvPicPr>
            <p:cNvPr id="246804" name="Picture 2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23" y="1426"/>
              <a:ext cx="291" cy="446"/>
            </a:xfrm>
            <a:prstGeom prst="rect">
              <a:avLst/>
            </a:prstGeom>
            <a:noFill/>
          </p:spPr>
        </p:pic>
        <p:pic>
          <p:nvPicPr>
            <p:cNvPr id="246805" name="Picture 2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80" y="2021"/>
              <a:ext cx="291" cy="446"/>
            </a:xfrm>
            <a:prstGeom prst="rect">
              <a:avLst/>
            </a:prstGeom>
            <a:noFill/>
          </p:spPr>
        </p:pic>
        <p:pic>
          <p:nvPicPr>
            <p:cNvPr id="246806" name="Picture 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51" y="830"/>
              <a:ext cx="291" cy="447"/>
            </a:xfrm>
            <a:prstGeom prst="rect">
              <a:avLst/>
            </a:prstGeom>
            <a:noFill/>
          </p:spPr>
        </p:pic>
        <p:pic>
          <p:nvPicPr>
            <p:cNvPr id="246807" name="Picture 2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80" y="1872"/>
              <a:ext cx="680" cy="1042"/>
            </a:xfrm>
            <a:prstGeom prst="rect">
              <a:avLst/>
            </a:prstGeom>
            <a:noFill/>
          </p:spPr>
        </p:pic>
        <p:sp>
          <p:nvSpPr>
            <p:cNvPr id="246808" name="Line 24"/>
            <p:cNvSpPr>
              <a:spLocks noChangeShapeType="1"/>
            </p:cNvSpPr>
            <p:nvPr/>
          </p:nvSpPr>
          <p:spPr bwMode="auto">
            <a:xfrm flipV="1">
              <a:off x="3494" y="1277"/>
              <a:ext cx="386" cy="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09" name="Line 25"/>
            <p:cNvSpPr>
              <a:spLocks noChangeShapeType="1"/>
            </p:cNvSpPr>
            <p:nvPr/>
          </p:nvSpPr>
          <p:spPr bwMode="auto">
            <a:xfrm>
              <a:off x="3622" y="2318"/>
              <a:ext cx="12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10" name="Line 26"/>
            <p:cNvSpPr>
              <a:spLocks noChangeShapeType="1"/>
            </p:cNvSpPr>
            <p:nvPr/>
          </p:nvSpPr>
          <p:spPr bwMode="auto">
            <a:xfrm flipH="1" flipV="1">
              <a:off x="4780" y="830"/>
              <a:ext cx="128" cy="11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11" name="Line 27"/>
            <p:cNvSpPr>
              <a:spLocks noChangeShapeType="1"/>
            </p:cNvSpPr>
            <p:nvPr/>
          </p:nvSpPr>
          <p:spPr bwMode="auto">
            <a:xfrm>
              <a:off x="4008" y="1128"/>
              <a:ext cx="257" cy="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12" name="Line 28"/>
            <p:cNvSpPr>
              <a:spLocks noChangeShapeType="1"/>
            </p:cNvSpPr>
            <p:nvPr/>
          </p:nvSpPr>
          <p:spPr bwMode="auto">
            <a:xfrm>
              <a:off x="4008" y="979"/>
              <a:ext cx="1157" cy="4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13" name="Line 29"/>
            <p:cNvSpPr>
              <a:spLocks noChangeShapeType="1"/>
            </p:cNvSpPr>
            <p:nvPr/>
          </p:nvSpPr>
          <p:spPr bwMode="auto">
            <a:xfrm flipH="1" flipV="1">
              <a:off x="4265" y="682"/>
              <a:ext cx="772" cy="5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14" name="Line 30"/>
            <p:cNvSpPr>
              <a:spLocks noChangeShapeType="1"/>
            </p:cNvSpPr>
            <p:nvPr/>
          </p:nvSpPr>
          <p:spPr bwMode="auto">
            <a:xfrm flipH="1" flipV="1">
              <a:off x="4394" y="1426"/>
              <a:ext cx="386" cy="5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15" name="Line 31"/>
            <p:cNvSpPr>
              <a:spLocks noChangeShapeType="1"/>
            </p:cNvSpPr>
            <p:nvPr/>
          </p:nvSpPr>
          <p:spPr bwMode="auto">
            <a:xfrm flipH="1">
              <a:off x="4780" y="1426"/>
              <a:ext cx="385" cy="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16" name="Line 32"/>
            <p:cNvSpPr>
              <a:spLocks noChangeShapeType="1"/>
            </p:cNvSpPr>
            <p:nvPr/>
          </p:nvSpPr>
          <p:spPr bwMode="auto">
            <a:xfrm>
              <a:off x="2208" y="2318"/>
              <a:ext cx="7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648200" y="57912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/>
                <a:cs typeface="Times New Roman"/>
              </a:rPr>
              <a:t>Server</a:t>
            </a:r>
            <a:endParaRPr lang="en-US" sz="28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712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NEX-050 Connection Tour 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0634" y="1145508"/>
            <a:ext cx="7105266" cy="2539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</a:pPr>
            <a:endParaRPr lang="en-US" dirty="0">
              <a:solidFill>
                <a:srgbClr val="E88D1E"/>
              </a:solidFill>
              <a:latin typeface="Helvetica"/>
              <a:cs typeface="Helvetica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/>
              <a:t>David Boyd</a:t>
            </a:r>
          </a:p>
          <a:p>
            <a:pPr marL="0" indent="0" algn="ctr">
              <a:buNone/>
            </a:pP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39499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NEX-050 Connection Tour 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0634" y="1145508"/>
            <a:ext cx="7105266" cy="2539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</a:pPr>
            <a:endParaRPr lang="en-US" dirty="0">
              <a:solidFill>
                <a:srgbClr val="E88D1E"/>
              </a:solidFill>
              <a:latin typeface="Helvetica"/>
              <a:cs typeface="Helvetica"/>
            </a:endParaRPr>
          </a:p>
        </p:txBody>
      </p:sp>
      <p:sp>
        <p:nvSpPr>
          <p:cNvPr id="5" name="Pie 4"/>
          <p:cNvSpPr/>
          <p:nvPr/>
        </p:nvSpPr>
        <p:spPr>
          <a:xfrm>
            <a:off x="2438400" y="2032000"/>
            <a:ext cx="4419600" cy="4419600"/>
          </a:xfrm>
          <a:prstGeom prst="pie">
            <a:avLst>
              <a:gd name="adj1" fmla="val 16612119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22600" y="4064000"/>
            <a:ext cx="411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      3%</a:t>
            </a:r>
          </a:p>
          <a:p>
            <a:r>
              <a:rPr lang="en-US" sz="5400" b="1" dirty="0" smtClean="0"/>
              <a:t>232 Million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551762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NEX-050 Connection Tour 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0634" y="1145508"/>
            <a:ext cx="7105266" cy="2539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</a:pPr>
            <a:endParaRPr lang="en-US" dirty="0">
              <a:solidFill>
                <a:srgbClr val="E88D1E"/>
              </a:solidFill>
              <a:latin typeface="Helvetica"/>
              <a:cs typeface="Helvetica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r>
              <a:rPr lang="en-US" sz="4800" dirty="0" smtClean="0"/>
              <a:t>Migration</a:t>
            </a:r>
          </a:p>
          <a:p>
            <a:r>
              <a:rPr lang="en-US" sz="4800" dirty="0" smtClean="0"/>
              <a:t>Migrant</a:t>
            </a:r>
          </a:p>
          <a:p>
            <a:r>
              <a:rPr lang="en-US" sz="4800" dirty="0" smtClean="0"/>
              <a:t>Immigration</a:t>
            </a:r>
          </a:p>
          <a:p>
            <a:r>
              <a:rPr lang="en-US" sz="4800" dirty="0" smtClean="0"/>
              <a:t>Emigration</a:t>
            </a:r>
          </a:p>
          <a:p>
            <a:r>
              <a:rPr lang="en-US" sz="4800" dirty="0"/>
              <a:t>Asylum </a:t>
            </a:r>
            <a:r>
              <a:rPr lang="en-US" sz="4800" dirty="0" smtClean="0"/>
              <a:t>Seeker</a:t>
            </a:r>
          </a:p>
          <a:p>
            <a:r>
              <a:rPr lang="en-US" sz="4800" dirty="0" smtClean="0"/>
              <a:t>Refugee</a:t>
            </a:r>
          </a:p>
        </p:txBody>
      </p:sp>
    </p:spTree>
    <p:extLst>
      <p:ext uri="{BB962C8B-B14F-4D97-AF65-F5344CB8AC3E}">
        <p14:creationId xmlns:p14="http://schemas.microsoft.com/office/powerpoint/2010/main" val="2193641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NEX-050 Connection Tour 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0634" y="1145508"/>
            <a:ext cx="7105266" cy="2539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</a:pPr>
            <a:endParaRPr lang="en-US" dirty="0">
              <a:solidFill>
                <a:srgbClr val="E88D1E"/>
              </a:solidFill>
              <a:latin typeface="Helvetica"/>
              <a:cs typeface="Helvetica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876300" y="2438400"/>
            <a:ext cx="71231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800" b="1" dirty="0" smtClean="0"/>
          </a:p>
          <a:p>
            <a:pPr marL="0" indent="0" algn="ctr">
              <a:buNone/>
            </a:pPr>
            <a:r>
              <a:rPr lang="en-US" sz="6000" b="1" dirty="0" smtClean="0"/>
              <a:t>Acts 17: 26-27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738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NEX-050 Connection Tour 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0634" y="1145508"/>
            <a:ext cx="7105266" cy="2539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</a:pPr>
            <a:endParaRPr lang="en-US" dirty="0">
              <a:solidFill>
                <a:srgbClr val="E88D1E"/>
              </a:solidFill>
              <a:latin typeface="Helvetica"/>
              <a:cs typeface="Helvetica"/>
            </a:endParaRP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762000" y="2971800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/>
              <a:t/>
            </a:r>
            <a:br>
              <a:rPr lang="en-US" sz="6000" b="1" dirty="0"/>
            </a:br>
            <a:r>
              <a:rPr lang="en-US" sz="6000" b="1" dirty="0" smtClean="0"/>
              <a:t>The Divine </a:t>
            </a:r>
            <a:r>
              <a:rPr lang="en-US" sz="6000" b="1" i="1" dirty="0" smtClean="0"/>
              <a:t>Maestro</a:t>
            </a:r>
            <a:br>
              <a:rPr lang="en-US" sz="6000" b="1" i="1" dirty="0" smtClean="0"/>
            </a:br>
            <a:r>
              <a:rPr lang="en-US" sz="6000" b="1" dirty="0" smtClean="0"/>
              <a:t>and the Push-Pull Factors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345738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NEX-050 Connection Tour 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0634" y="1145508"/>
            <a:ext cx="7105266" cy="2539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</a:pPr>
            <a:endParaRPr lang="en-US" dirty="0">
              <a:solidFill>
                <a:srgbClr val="E88D1E"/>
              </a:solidFill>
              <a:latin typeface="Helvetica"/>
              <a:cs typeface="Helvetica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60701"/>
            <a:ext cx="8229600" cy="1930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b="1" dirty="0"/>
              <a:t>What in the World is God Doing?</a:t>
            </a:r>
            <a:endParaRPr lang="en-US" sz="6000" dirty="0" smtClean="0"/>
          </a:p>
        </p:txBody>
      </p:sp>
    </p:spTree>
    <p:extLst>
      <p:ext uri="{BB962C8B-B14F-4D97-AF65-F5344CB8AC3E}">
        <p14:creationId xmlns:p14="http://schemas.microsoft.com/office/powerpoint/2010/main" val="3345738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NEX-050 Connection Tour 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0634" y="1145508"/>
            <a:ext cx="7105266" cy="2539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</a:pPr>
            <a:endParaRPr lang="en-US" dirty="0">
              <a:solidFill>
                <a:srgbClr val="E88D1E"/>
              </a:solidFill>
              <a:latin typeface="Helvetica"/>
              <a:cs typeface="Helvetica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60701"/>
            <a:ext cx="8229600" cy="1930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b="1" smtClean="0"/>
              <a:t>Yemen</a:t>
            </a:r>
            <a:endParaRPr lang="en-US" sz="6000" dirty="0" smtClean="0"/>
          </a:p>
        </p:txBody>
      </p:sp>
    </p:spTree>
    <p:extLst>
      <p:ext uri="{BB962C8B-B14F-4D97-AF65-F5344CB8AC3E}">
        <p14:creationId xmlns:p14="http://schemas.microsoft.com/office/powerpoint/2010/main" val="3830048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NEX-050 Connection Tour 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0634" y="1145508"/>
            <a:ext cx="7105266" cy="2539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</a:pPr>
            <a:endParaRPr lang="en-US" dirty="0">
              <a:solidFill>
                <a:srgbClr val="E88D1E"/>
              </a:solidFill>
              <a:latin typeface="Helvetica"/>
              <a:cs typeface="Helvetica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368300" y="2400292"/>
            <a:ext cx="8229600" cy="3555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b="1" dirty="0" smtClean="0"/>
              <a:t>1500</a:t>
            </a:r>
            <a:r>
              <a:rPr lang="en-US" sz="6000" b="1" dirty="0"/>
              <a:t>-</a:t>
            </a:r>
            <a:r>
              <a:rPr lang="en-US" sz="6000" b="1" dirty="0" smtClean="0"/>
              <a:t>1850: </a:t>
            </a:r>
            <a:r>
              <a:rPr lang="en-US" sz="6000" b="1" dirty="0"/>
              <a:t>European Colonialism and African Slave Trade </a:t>
            </a:r>
            <a:r>
              <a:rPr lang="en-US" sz="6000" b="1" dirty="0" smtClean="0"/>
              <a:t>Era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689645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NEX-050 Connection Tour 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0634" y="1145508"/>
            <a:ext cx="7105266" cy="2539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</a:pPr>
            <a:endParaRPr lang="en-US" dirty="0">
              <a:solidFill>
                <a:srgbClr val="E88D1E"/>
              </a:solidFill>
              <a:latin typeface="Helvetica"/>
              <a:cs typeface="Helvetica"/>
            </a:endParaRP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423331" y="2853269"/>
            <a:ext cx="8195733" cy="990600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/>
              <a:t>1850</a:t>
            </a:r>
            <a:r>
              <a:rPr lang="en-US" sz="6000" b="1" dirty="0"/>
              <a:t>-1945: Industrial Era</a:t>
            </a:r>
          </a:p>
        </p:txBody>
      </p:sp>
    </p:spTree>
    <p:extLst>
      <p:ext uri="{BB962C8B-B14F-4D97-AF65-F5344CB8AC3E}">
        <p14:creationId xmlns:p14="http://schemas.microsoft.com/office/powerpoint/2010/main" val="2415693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NEX-050 Connection Tour 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400" y="3005418"/>
            <a:ext cx="8483599" cy="276998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6000" dirty="0" err="1">
                <a:latin typeface="Arial Rounded MT Bold"/>
                <a:cs typeface="Arial Rounded MT Bold"/>
              </a:rPr>
              <a:t>jpayne@brookhills.org</a:t>
            </a:r>
            <a:endParaRPr lang="en-US" sz="6000" dirty="0">
              <a:latin typeface="Arial Rounded MT Bold"/>
              <a:cs typeface="Arial Rounded MT Bold"/>
            </a:endParaRPr>
          </a:p>
          <a:p>
            <a:pPr algn="ctr"/>
            <a:r>
              <a:rPr lang="en-US" sz="6000" dirty="0">
                <a:latin typeface="Arial Rounded MT Bold"/>
                <a:cs typeface="Arial Rounded MT Bold"/>
              </a:rPr>
              <a:t>@</a:t>
            </a:r>
            <a:r>
              <a:rPr lang="en-US" sz="6000" dirty="0" err="1">
                <a:latin typeface="Arial Rounded MT Bold"/>
                <a:cs typeface="Arial Rounded MT Bold"/>
              </a:rPr>
              <a:t>jd_payne</a:t>
            </a:r>
            <a:endParaRPr lang="en-US" sz="6000" dirty="0">
              <a:latin typeface="Arial Rounded MT Bold"/>
              <a:cs typeface="Arial Rounded MT Bold"/>
            </a:endParaRPr>
          </a:p>
          <a:p>
            <a:pPr algn="ctr"/>
            <a:r>
              <a:rPr lang="en-US" sz="6000" dirty="0" err="1">
                <a:latin typeface="Arial Rounded MT Bold"/>
                <a:cs typeface="Arial Rounded MT Bold"/>
              </a:rPr>
              <a:t>jdpayne.org</a:t>
            </a:r>
            <a:endParaRPr lang="en-US" sz="6000" dirty="0">
              <a:latin typeface="Arial Rounded MT Bold"/>
              <a:cs typeface="Arial Rounded MT Bol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0634" y="1145508"/>
            <a:ext cx="7105266" cy="2539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</a:pPr>
            <a:endParaRPr lang="en-US" dirty="0">
              <a:solidFill>
                <a:srgbClr val="E88D1E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92349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NEX-050 Connection Tour 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0634" y="1145508"/>
            <a:ext cx="7105266" cy="2539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</a:pPr>
            <a:endParaRPr lang="en-US" dirty="0">
              <a:solidFill>
                <a:srgbClr val="E88D1E"/>
              </a:solidFill>
              <a:latin typeface="Helvetica"/>
              <a:cs typeface="Helvetica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37376"/>
            <a:ext cx="8229600" cy="1930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b="1" dirty="0"/>
              <a:t>1945-Present: Post-Industrial Global Migrations Era</a:t>
            </a:r>
          </a:p>
        </p:txBody>
      </p:sp>
    </p:spTree>
    <p:extLst>
      <p:ext uri="{BB962C8B-B14F-4D97-AF65-F5344CB8AC3E}">
        <p14:creationId xmlns:p14="http://schemas.microsoft.com/office/powerpoint/2010/main" val="3304744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Countries with the Highest Numbers of International Migrants, 2013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50733010"/>
              </p:ext>
            </p:extLst>
          </p:nvPr>
        </p:nvGraphicFramePr>
        <p:xfrm>
          <a:off x="582083" y="1615440"/>
          <a:ext cx="7969250" cy="5047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4625"/>
                <a:gridCol w="3984625"/>
              </a:tblGrid>
              <a:tr h="7306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+mn-lt"/>
                          <a:ea typeface="Times New Roman"/>
                          <a:cs typeface="Times New Roman"/>
                        </a:rPr>
                        <a:t>Country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+mn-lt"/>
                          <a:ea typeface="Times New Roman"/>
                          <a:cs typeface="Times New Roman"/>
                        </a:rPr>
                        <a:t>Estimated number of international </a:t>
                      </a:r>
                      <a:r>
                        <a:rPr lang="en-US" sz="2400" b="0" dirty="0" smtClean="0">
                          <a:latin typeface="+mn-lt"/>
                          <a:ea typeface="Times New Roman"/>
                          <a:cs typeface="Times New Roman"/>
                        </a:rPr>
                        <a:t>migrants,  2013</a:t>
                      </a:r>
                      <a:endParaRPr lang="en-US" sz="2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70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+mn-lt"/>
                          <a:ea typeface="Times New Roman"/>
                          <a:cs typeface="Times New Roman"/>
                        </a:rPr>
                        <a:t>United States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45,800,000</a:t>
                      </a:r>
                      <a:endParaRPr lang="en-US" sz="2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70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latin typeface="+mn-lt"/>
                          <a:ea typeface="Times New Roman"/>
                          <a:cs typeface="Times New Roman"/>
                        </a:rPr>
                        <a:t>Russian Federation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11,000,000</a:t>
                      </a:r>
                      <a:endParaRPr lang="en-US" sz="2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70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latin typeface="+mn-lt"/>
                          <a:ea typeface="Times New Roman"/>
                          <a:cs typeface="Times New Roman"/>
                        </a:rPr>
                        <a:t>Germany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9,800,000</a:t>
                      </a:r>
                      <a:endParaRPr lang="en-US" sz="2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70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latin typeface="+mn-lt"/>
                          <a:ea typeface="Times New Roman"/>
                          <a:cs typeface="Times New Roman"/>
                        </a:rPr>
                        <a:t>Saudi Arabia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9,100,000</a:t>
                      </a:r>
                      <a:endParaRPr lang="en-US" sz="2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70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latin typeface="+mn-lt"/>
                          <a:ea typeface="Times New Roman"/>
                          <a:cs typeface="Times New Roman"/>
                        </a:rPr>
                        <a:t>United Arab Emirates</a:t>
                      </a:r>
                      <a:endParaRPr lang="en-US" sz="2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7,800,000</a:t>
                      </a:r>
                      <a:endParaRPr lang="en-US" sz="2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70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latin typeface="+mn-lt"/>
                          <a:ea typeface="Times New Roman"/>
                          <a:cs typeface="Times New Roman"/>
                        </a:rPr>
                        <a:t>United Kingdom</a:t>
                      </a:r>
                      <a:endParaRPr lang="en-US" sz="2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7,800,000</a:t>
                      </a:r>
                      <a:endParaRPr lang="en-US" sz="2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70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latin typeface="+mn-lt"/>
                          <a:ea typeface="Times New Roman"/>
                          <a:cs typeface="Times New Roman"/>
                        </a:rPr>
                        <a:t>France</a:t>
                      </a:r>
                      <a:endParaRPr lang="en-US" sz="2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7,400,000</a:t>
                      </a:r>
                      <a:endParaRPr lang="en-US" sz="2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70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latin typeface="+mn-lt"/>
                          <a:ea typeface="Times New Roman"/>
                          <a:cs typeface="Times New Roman"/>
                        </a:rPr>
                        <a:t>Canada</a:t>
                      </a:r>
                      <a:endParaRPr lang="en-US" sz="2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7,300,000</a:t>
                      </a:r>
                      <a:endParaRPr lang="en-US" sz="2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70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latin typeface="+mn-lt"/>
                          <a:ea typeface="Times New Roman"/>
                          <a:cs typeface="Times New Roman"/>
                        </a:rPr>
                        <a:t>Australia</a:t>
                      </a:r>
                      <a:endParaRPr lang="en-US" sz="2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6,500,000</a:t>
                      </a:r>
                      <a:endParaRPr lang="en-US" sz="2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70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latin typeface="+mn-lt"/>
                          <a:ea typeface="Times New Roman"/>
                          <a:cs typeface="Times New Roman"/>
                        </a:rPr>
                        <a:t>Spain</a:t>
                      </a:r>
                      <a:endParaRPr lang="en-US" sz="2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6,500,000</a:t>
                      </a:r>
                      <a:endParaRPr lang="en-US" sz="2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9793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NEX-050 Connection Tour Slid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0634" y="1145508"/>
            <a:ext cx="7105266" cy="2539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</a:pPr>
            <a:endParaRPr lang="en-US" dirty="0">
              <a:solidFill>
                <a:srgbClr val="E88D1E"/>
              </a:solidFill>
              <a:latin typeface="Helvetica"/>
              <a:cs typeface="Helvetica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876300" y="2438400"/>
            <a:ext cx="71231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800" b="1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615049" y="3028434"/>
            <a:ext cx="391390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smtClean="0"/>
              <a:t>$</a:t>
            </a:r>
            <a:r>
              <a:rPr lang="en-US" sz="6000" b="1" dirty="0"/>
              <a:t>500 </a:t>
            </a:r>
            <a:r>
              <a:rPr lang="en-US" sz="6000" b="1" dirty="0" smtClean="0"/>
              <a:t>billion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992553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NEX-050 Connection Tour 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314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0870" y="3244334"/>
            <a:ext cx="802226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/>
              <a:t>West Africa from New York</a:t>
            </a:r>
          </a:p>
        </p:txBody>
      </p:sp>
    </p:spTree>
    <p:extLst>
      <p:ext uri="{BB962C8B-B14F-4D97-AF65-F5344CB8AC3E}">
        <p14:creationId xmlns:p14="http://schemas.microsoft.com/office/powerpoint/2010/main" val="3618917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963332"/>
            <a:ext cx="8229600" cy="745067"/>
          </a:xfrm>
        </p:spPr>
        <p:txBody>
          <a:bodyPr>
            <a:noAutofit/>
          </a:bodyPr>
          <a:lstStyle/>
          <a:p>
            <a:endParaRPr lang="en-US" sz="3200" b="1" dirty="0"/>
          </a:p>
        </p:txBody>
      </p:sp>
      <p:pic>
        <p:nvPicPr>
          <p:cNvPr id="6" name="Picture 5" descr="MNEX-050 Connection Tour 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40173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32933" y="2055989"/>
            <a:ext cx="687493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Global People Groups:  </a:t>
            </a:r>
            <a:r>
              <a:rPr lang="en-US" sz="5400" b="1" dirty="0" smtClean="0"/>
              <a:t>11,642</a:t>
            </a:r>
          </a:p>
          <a:p>
            <a:pPr algn="ctr"/>
            <a:endParaRPr lang="en-US" sz="4800" b="1" dirty="0"/>
          </a:p>
          <a:p>
            <a:pPr algn="ctr"/>
            <a:r>
              <a:rPr lang="en-US" sz="5400" b="1" dirty="0"/>
              <a:t>Unreached People Groups: 6,734</a:t>
            </a:r>
          </a:p>
        </p:txBody>
      </p:sp>
    </p:spTree>
    <p:extLst>
      <p:ext uri="{BB962C8B-B14F-4D97-AF65-F5344CB8AC3E}">
        <p14:creationId xmlns:p14="http://schemas.microsoft.com/office/powerpoint/2010/main" val="2267120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MNEX-050 Connection Tour 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9266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21124" y="3532195"/>
            <a:ext cx="470175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6000" b="1" dirty="0"/>
              <a:t>“Unreached”?</a:t>
            </a:r>
          </a:p>
        </p:txBody>
      </p:sp>
    </p:spTree>
    <p:extLst>
      <p:ext uri="{BB962C8B-B14F-4D97-AF65-F5344CB8AC3E}">
        <p14:creationId xmlns:p14="http://schemas.microsoft.com/office/powerpoint/2010/main" val="1729573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payne\Desktop\Joshua Project 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9144000" cy="66294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07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NEX-050 Connection Tour 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80813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3082402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The Strangers Next Door are from Where?</a:t>
            </a:r>
          </a:p>
        </p:txBody>
      </p:sp>
    </p:spTree>
    <p:extLst>
      <p:ext uri="{BB962C8B-B14F-4D97-AF65-F5344CB8AC3E}">
        <p14:creationId xmlns:p14="http://schemas.microsoft.com/office/powerpoint/2010/main" val="4280809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221588"/>
              </p:ext>
            </p:extLst>
          </p:nvPr>
        </p:nvGraphicFramePr>
        <p:xfrm>
          <a:off x="364067" y="237067"/>
          <a:ext cx="8382000" cy="6458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8467"/>
                <a:gridCol w="4563533"/>
              </a:tblGrid>
              <a:tr h="524933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</a:rPr>
                        <a:t>Country of Birth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aseline="0" dirty="0" smtClean="0">
                          <a:latin typeface="Times New Roman"/>
                          <a:ea typeface="Calibri"/>
                        </a:rPr>
                        <a:t>Perm</a:t>
                      </a:r>
                      <a:r>
                        <a:rPr lang="en-US" sz="2300" baseline="0" dirty="0" smtClean="0">
                          <a:latin typeface="Times New Roman"/>
                          <a:ea typeface="Calibri"/>
                        </a:rPr>
                        <a:t>. </a:t>
                      </a:r>
                      <a:r>
                        <a:rPr lang="en-US" sz="2300" baseline="0" dirty="0" smtClean="0">
                          <a:latin typeface="Times New Roman"/>
                          <a:ea typeface="Calibri"/>
                        </a:rPr>
                        <a:t>Canadian </a:t>
                      </a:r>
                      <a:r>
                        <a:rPr lang="en-US" sz="2300" baseline="0" dirty="0" smtClean="0">
                          <a:latin typeface="Times New Roman"/>
                          <a:ea typeface="Calibri"/>
                        </a:rPr>
                        <a:t>Residents, ’12</a:t>
                      </a:r>
                      <a:endParaRPr lang="en-US" sz="23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</a:rPr>
                        <a:t>China,</a:t>
                      </a:r>
                      <a:r>
                        <a:rPr lang="en-US" sz="2400" baseline="0" dirty="0" smtClean="0">
                          <a:latin typeface="Times New Roman"/>
                          <a:ea typeface="Calibri"/>
                        </a:rPr>
                        <a:t> People’s Republic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</a:rPr>
                        <a:t>33,018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</a:rPr>
                        <a:t>Philippines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</a:rPr>
                        <a:t>32,747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</a:rPr>
                        <a:t>India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</a:rPr>
                        <a:t>28,943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</a:rPr>
                        <a:t>Pakistan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 smtClean="0">
                          <a:latin typeface="Times New Roman"/>
                          <a:ea typeface="Calibri"/>
                        </a:rPr>
                        <a:t> 9,931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</a:rPr>
                        <a:t>United</a:t>
                      </a:r>
                      <a:r>
                        <a:rPr lang="en-US" sz="2400" baseline="0" dirty="0" smtClean="0">
                          <a:latin typeface="Times New Roman"/>
                          <a:ea typeface="Calibri"/>
                        </a:rPr>
                        <a:t> States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 smtClean="0">
                          <a:latin typeface="Times New Roman"/>
                          <a:ea typeface="Calibri"/>
                        </a:rPr>
                        <a:t> 9,414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</a:rPr>
                        <a:t>France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 smtClean="0">
                          <a:latin typeface="Times New Roman"/>
                          <a:ea typeface="Calibri"/>
                        </a:rPr>
                        <a:t> 8,138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</a:rPr>
                        <a:t>Iran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 smtClean="0">
                          <a:latin typeface="Times New Roman"/>
                          <a:ea typeface="Calibri"/>
                        </a:rPr>
                        <a:t> 6,463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</a:rPr>
                        <a:t>United</a:t>
                      </a:r>
                      <a:r>
                        <a:rPr lang="en-US" sz="2400" baseline="0" dirty="0" smtClean="0">
                          <a:latin typeface="Times New Roman"/>
                          <a:ea typeface="Calibri"/>
                        </a:rPr>
                        <a:t> Kingdom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 smtClean="0">
                          <a:latin typeface="Times New Roman"/>
                          <a:ea typeface="Calibri"/>
                        </a:rPr>
                        <a:t> 6,365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</a:rPr>
                        <a:t>Haiti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 smtClean="0">
                          <a:latin typeface="Times New Roman"/>
                          <a:ea typeface="Calibri"/>
                        </a:rPr>
                        <a:t> 5,600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</a:rPr>
                        <a:t>Korea, Republic of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 smtClean="0">
                          <a:latin typeface="Times New Roman"/>
                          <a:ea typeface="Calibri"/>
                        </a:rPr>
                        <a:t> 5,308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</a:rPr>
                        <a:t>Egypt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 smtClean="0">
                          <a:latin typeface="Times New Roman"/>
                          <a:ea typeface="Calibri"/>
                        </a:rPr>
                        <a:t> 4,823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</a:rPr>
                        <a:t>United</a:t>
                      </a:r>
                      <a:r>
                        <a:rPr lang="en-US" sz="2400" baseline="0" dirty="0" smtClean="0">
                          <a:latin typeface="Times New Roman"/>
                          <a:ea typeface="Calibri"/>
                        </a:rPr>
                        <a:t> Arab Emirates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 smtClean="0">
                          <a:latin typeface="Times New Roman"/>
                          <a:ea typeface="Calibri"/>
                        </a:rPr>
                        <a:t> 4,253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</a:rPr>
                        <a:t>Mexico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 smtClean="0">
                          <a:latin typeface="Times New Roman"/>
                          <a:ea typeface="Calibri"/>
                        </a:rPr>
                        <a:t> 4,032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</a:rPr>
                        <a:t>Colombia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 smtClean="0">
                          <a:latin typeface="Times New Roman"/>
                          <a:ea typeface="Calibri"/>
                        </a:rPr>
                        <a:t> 3,678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</a:rPr>
                        <a:t>Morocco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 smtClean="0">
                          <a:latin typeface="Times New Roman"/>
                          <a:ea typeface="Calibri"/>
                        </a:rPr>
                        <a:t> 3,630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</a:rPr>
                        <a:t>Algeria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 smtClean="0">
                          <a:latin typeface="Times New Roman"/>
                          <a:ea typeface="Calibri"/>
                        </a:rPr>
                        <a:t> 3,247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6031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776570"/>
              </p:ext>
            </p:extLst>
          </p:nvPr>
        </p:nvGraphicFramePr>
        <p:xfrm>
          <a:off x="321733" y="321733"/>
          <a:ext cx="8585200" cy="6316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8400"/>
                <a:gridCol w="4876800"/>
              </a:tblGrid>
              <a:tr h="382693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</a:rPr>
                        <a:t>Country of Birth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aseline="0" dirty="0" smtClean="0">
                          <a:latin typeface="Times New Roman"/>
                          <a:ea typeface="Calibri"/>
                        </a:rPr>
                        <a:t>Perm</a:t>
                      </a:r>
                      <a:r>
                        <a:rPr lang="en-US" sz="2300" baseline="0" dirty="0" smtClean="0">
                          <a:latin typeface="Times New Roman"/>
                          <a:ea typeface="Calibri"/>
                        </a:rPr>
                        <a:t>. </a:t>
                      </a:r>
                      <a:r>
                        <a:rPr lang="en-US" sz="2300" baseline="0" dirty="0" smtClean="0">
                          <a:latin typeface="Times New Roman"/>
                          <a:ea typeface="Calibri"/>
                        </a:rPr>
                        <a:t>Canadian </a:t>
                      </a:r>
                      <a:r>
                        <a:rPr lang="en-US" sz="2300" baseline="0" dirty="0" smtClean="0">
                          <a:latin typeface="Times New Roman"/>
                          <a:ea typeface="Calibri"/>
                        </a:rPr>
                        <a:t>Residents, ’12</a:t>
                      </a:r>
                      <a:endParaRPr lang="en-US" sz="23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</a:rPr>
                        <a:t>Sri Lanka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 smtClean="0">
                          <a:latin typeface="Times New Roman"/>
                          <a:ea typeface="Calibri"/>
                        </a:rPr>
                        <a:t> 3,152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</a:rPr>
                        <a:t>Nigeria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 smtClean="0">
                          <a:latin typeface="Times New Roman"/>
                          <a:ea typeface="Calibri"/>
                        </a:rPr>
                        <a:t> 3,095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</a:rPr>
                        <a:t>Bangladesh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 smtClean="0">
                          <a:latin typeface="Times New Roman"/>
                          <a:ea typeface="Calibri"/>
                        </a:rPr>
                        <a:t> 2,450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</a:rPr>
                        <a:t>Ukraine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 smtClean="0">
                          <a:latin typeface="Times New Roman"/>
                          <a:ea typeface="Calibri"/>
                        </a:rPr>
                        <a:t> 2,203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</a:rPr>
                        <a:t>Israel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 smtClean="0">
                          <a:latin typeface="Times New Roman"/>
                          <a:ea typeface="Calibri"/>
                        </a:rPr>
                        <a:t> 2,183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</a:rPr>
                        <a:t>Afghanistan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 smtClean="0">
                          <a:latin typeface="Times New Roman"/>
                          <a:ea typeface="Calibri"/>
                        </a:rPr>
                        <a:t> 2,155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</a:rPr>
                        <a:t>Jamaica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 smtClean="0">
                          <a:latin typeface="Times New Roman"/>
                          <a:ea typeface="Calibri"/>
                        </a:rPr>
                        <a:t> 2,145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</a:rPr>
                        <a:t>Iraq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 smtClean="0">
                          <a:latin typeface="Times New Roman"/>
                          <a:ea typeface="Calibri"/>
                        </a:rPr>
                        <a:t> 2,125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</a:rPr>
                        <a:t>Cameroon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 smtClean="0">
                          <a:latin typeface="Times New Roman"/>
                          <a:ea typeface="Calibri"/>
                        </a:rPr>
                        <a:t> 2,042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</a:rPr>
                        <a:t>Russia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 smtClean="0">
                          <a:latin typeface="Times New Roman"/>
                          <a:ea typeface="Calibri"/>
                        </a:rPr>
                        <a:t> 1,962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</a:rPr>
                        <a:t>Saudi</a:t>
                      </a:r>
                      <a:r>
                        <a:rPr lang="en-US" sz="2400" baseline="0" dirty="0" smtClean="0">
                          <a:latin typeface="Times New Roman"/>
                          <a:ea typeface="Calibri"/>
                        </a:rPr>
                        <a:t> Arabia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 smtClean="0">
                          <a:latin typeface="Times New Roman"/>
                          <a:ea typeface="Calibri"/>
                        </a:rPr>
                        <a:t> 1,892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</a:rPr>
                        <a:t>Germany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 smtClean="0">
                          <a:latin typeface="Times New Roman"/>
                          <a:ea typeface="Calibri"/>
                        </a:rPr>
                        <a:t> 1,890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</a:rPr>
                        <a:t>Turkey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 smtClean="0">
                          <a:latin typeface="Times New Roman"/>
                          <a:ea typeface="Calibri"/>
                        </a:rPr>
                        <a:t> 1,819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</a:rPr>
                        <a:t>Ethiopia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 smtClean="0">
                          <a:latin typeface="Times New Roman"/>
                          <a:ea typeface="Calibri"/>
                        </a:rPr>
                        <a:t> 1,740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</a:rPr>
                        <a:t>Vietnam,</a:t>
                      </a:r>
                      <a:r>
                        <a:rPr lang="en-US" sz="2400" baseline="0" dirty="0" smtClean="0">
                          <a:latin typeface="Times New Roman"/>
                          <a:ea typeface="Calibri"/>
                        </a:rPr>
                        <a:t> Socialist Republic 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 smtClean="0">
                          <a:latin typeface="Times New Roman"/>
                          <a:ea typeface="Calibri"/>
                        </a:rPr>
                        <a:t> 1,702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sng" dirty="0" smtClean="0">
                          <a:latin typeface="Times New Roman"/>
                          <a:ea typeface="Calibri"/>
                        </a:rPr>
                        <a:t>Total:</a:t>
                      </a:r>
                      <a:endParaRPr lang="en-US" sz="2400" b="1" u="sng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sng" dirty="0" smtClean="0">
                          <a:latin typeface="Times New Roman"/>
                          <a:ea typeface="Calibri"/>
                        </a:rPr>
                        <a:t>257,887</a:t>
                      </a:r>
                      <a:endParaRPr lang="en-US" sz="2400" b="1" u="sng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8633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C:\Users\jpayne\Desktop\Conn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219200"/>
            <a:ext cx="1919446" cy="287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8" name="Picture 4" descr="C:\Users\jpayne\Desktop\Boy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19200"/>
            <a:ext cx="1724025" cy="2895600"/>
          </a:xfrm>
          <a:prstGeom prst="rect">
            <a:avLst/>
          </a:prstGeom>
          <a:noFill/>
        </p:spPr>
      </p:pic>
      <p:pic>
        <p:nvPicPr>
          <p:cNvPr id="1029" name="Picture 5" descr="C:\Users\jpayne\Desktop\la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191000"/>
            <a:ext cx="2143125" cy="2438400"/>
          </a:xfrm>
          <a:prstGeom prst="rect">
            <a:avLst/>
          </a:prstGeom>
          <a:noFill/>
        </p:spPr>
      </p:pic>
      <p:pic>
        <p:nvPicPr>
          <p:cNvPr id="1030" name="Picture 6" descr="C:\Users\jpayne\Desktop\Phillip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1219200"/>
            <a:ext cx="1743075" cy="2819400"/>
          </a:xfrm>
          <a:prstGeom prst="rect">
            <a:avLst/>
          </a:prstGeom>
          <a:noFill/>
        </p:spPr>
      </p:pic>
      <p:pic>
        <p:nvPicPr>
          <p:cNvPr id="1032" name="Picture 8" descr="C:\Users\jpayne\Desktop\Thoma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4191000"/>
            <a:ext cx="1524000" cy="2419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3778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Top Places of Origin, International Students in Canada</a:t>
            </a:r>
            <a:endParaRPr lang="en-US" sz="4000" b="1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3214854"/>
              </p:ext>
            </p:extLst>
          </p:nvPr>
        </p:nvGraphicFramePr>
        <p:xfrm>
          <a:off x="533400" y="1616605"/>
          <a:ext cx="8238067" cy="5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/>
                <a:gridCol w="2846917"/>
                <a:gridCol w="3352800"/>
              </a:tblGrid>
              <a:tr h="46990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</a:rPr>
                        <a:t>Rank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</a:rPr>
                        <a:t>Country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2012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1910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sng" dirty="0">
                          <a:latin typeface="Times New Roman"/>
                          <a:ea typeface="Calibri"/>
                        </a:rPr>
                        <a:t>World Total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sng" dirty="0" smtClean="0">
                          <a:latin typeface="Times New Roman"/>
                          <a:ea typeface="Calibri"/>
                        </a:rPr>
                        <a:t>104,810</a:t>
                      </a:r>
                      <a:endParaRPr lang="en-US" sz="2400" b="1" u="sng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1910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</a:rPr>
                        <a:t>1</a:t>
                      </a:r>
                      <a:endParaRPr lang="en-US" sz="2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China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25,346</a:t>
                      </a:r>
                      <a:endParaRPr lang="en-US" sz="24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1910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</a:rPr>
                        <a:t>2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India</a:t>
                      </a:r>
                      <a:endParaRPr lang="en-US" sz="24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13,136</a:t>
                      </a:r>
                      <a:endParaRPr lang="en-US" sz="24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1910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</a:rPr>
                        <a:t>3</a:t>
                      </a:r>
                      <a:endParaRPr lang="en-US" sz="2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Korea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7,212</a:t>
                      </a:r>
                      <a:endParaRPr lang="en-US" sz="24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1910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</a:rPr>
                        <a:t>4</a:t>
                      </a:r>
                      <a:endParaRPr lang="en-US" sz="2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France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5,762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1910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</a:rPr>
                        <a:t>5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United States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4,743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1910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</a:rPr>
                        <a:t>6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Saudi Arabia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4,406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1910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</a:rPr>
                        <a:t>7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</a:rPr>
                        <a:t>Japan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3,950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1910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</a:rPr>
                        <a:t>8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Mexico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3,375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1910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</a:rPr>
                        <a:t>9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Brazil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2,295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1910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</a:rPr>
                        <a:t>10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Germany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2,046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6699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NEX-050 Connection Tour 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314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0980" y="3244334"/>
            <a:ext cx="840206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smtClean="0"/>
              <a:t>Starbucks Drinking Saudis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854879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2012 Refugee Arrivals to Canada by Country of Nationality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61007647"/>
              </p:ext>
            </p:extLst>
          </p:nvPr>
        </p:nvGraphicFramePr>
        <p:xfrm>
          <a:off x="228597" y="1600200"/>
          <a:ext cx="8763002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0870"/>
                <a:gridCol w="3522132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Mexico</a:t>
                      </a:r>
                      <a:endParaRPr lang="en-US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7,945</a:t>
                      </a:r>
                      <a:endParaRPr lang="en-US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China,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People’s Republic of</a:t>
                      </a:r>
                      <a:endParaRPr lang="en-US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7,032</a:t>
                      </a:r>
                      <a:endParaRPr lang="en-US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Hungary</a:t>
                      </a:r>
                      <a:endParaRPr lang="en-US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6,957</a:t>
                      </a:r>
                      <a:endParaRPr lang="en-US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Haiti</a:t>
                      </a:r>
                      <a:endParaRPr lang="en-US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5,617</a:t>
                      </a:r>
                      <a:endParaRPr lang="en-US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Colombia</a:t>
                      </a:r>
                      <a:endParaRPr lang="en-US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3,719</a:t>
                      </a:r>
                      <a:endParaRPr lang="en-US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India</a:t>
                      </a:r>
                      <a:endParaRPr lang="en-US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3,109</a:t>
                      </a:r>
                      <a:endParaRPr lang="en-US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Nigeria</a:t>
                      </a:r>
                      <a:endParaRPr lang="en-US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2,838</a:t>
                      </a:r>
                      <a:endParaRPr lang="en-US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Pakistan</a:t>
                      </a:r>
                      <a:endParaRPr lang="en-US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2,801</a:t>
                      </a:r>
                      <a:endParaRPr lang="en-US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Sri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Lanka</a:t>
                      </a:r>
                      <a:endParaRPr lang="en-US" sz="2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2,530</a:t>
                      </a:r>
                      <a:endParaRPr lang="en-US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Saint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Vincent and Grenadines</a:t>
                      </a:r>
                      <a:endParaRPr lang="en-US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1,850</a:t>
                      </a:r>
                      <a:endParaRPr lang="en-US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Congo,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Democratic Republic of </a:t>
                      </a:r>
                      <a:endParaRPr lang="en-US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1,788</a:t>
                      </a:r>
                      <a:endParaRPr lang="en-US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sng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89,385      </a:t>
                      </a:r>
                      <a:endParaRPr lang="en-US" sz="2400" b="1" u="sng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0585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MNEX-050 Connection Tour 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90973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chemeClr val="tx1"/>
                </a:solidFill>
              </a:rPr>
              <a:t>Mejra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696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NEX-050 Connection Tour 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6213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3333" y="3082403"/>
            <a:ext cx="8071380" cy="1362075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The World’s Unreached in the West</a:t>
            </a:r>
          </a:p>
        </p:txBody>
      </p:sp>
    </p:spTree>
    <p:extLst>
      <p:ext uri="{BB962C8B-B14F-4D97-AF65-F5344CB8AC3E}">
        <p14:creationId xmlns:p14="http://schemas.microsoft.com/office/powerpoint/2010/main" val="1542948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23166"/>
            <a:ext cx="7772400" cy="1117600"/>
          </a:xfrm>
        </p:spPr>
        <p:txBody>
          <a:bodyPr>
            <a:noAutofit/>
          </a:bodyPr>
          <a:lstStyle/>
          <a:p>
            <a:pPr algn="ctr"/>
            <a:endParaRPr lang="en-US" sz="4800" dirty="0"/>
          </a:p>
        </p:txBody>
      </p:sp>
      <p:pic>
        <p:nvPicPr>
          <p:cNvPr id="4" name="Picture 3" descr="MNEX-050 Connection Tour 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9436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2313" y="2787134"/>
            <a:ext cx="80622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000000"/>
                </a:solidFill>
              </a:rPr>
              <a:t>How Many UPGs in the West?</a:t>
            </a:r>
          </a:p>
        </p:txBody>
      </p:sp>
    </p:spTree>
    <p:extLst>
      <p:ext uri="{BB962C8B-B14F-4D97-AF65-F5344CB8AC3E}">
        <p14:creationId xmlns:p14="http://schemas.microsoft.com/office/powerpoint/2010/main" val="115722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54109"/>
              </p:ext>
            </p:extLst>
          </p:nvPr>
        </p:nvGraphicFramePr>
        <p:xfrm>
          <a:off x="304800" y="228599"/>
          <a:ext cx="4305300" cy="6324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650"/>
                <a:gridCol w="2152650"/>
              </a:tblGrid>
              <a:tr h="1360129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</a:rPr>
                        <a:t>Country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</a:rPr>
                        <a:t>UPGs, Global Research</a:t>
                      </a:r>
                    </a:p>
                  </a:txBody>
                  <a:tcPr marL="68580" marR="68580" marT="0" marB="0"/>
                </a:tc>
              </a:tr>
              <a:tr h="413706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</a:rPr>
                        <a:t>Andorra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</a:rPr>
                        <a:t>5</a:t>
                      </a:r>
                    </a:p>
                  </a:txBody>
                  <a:tcPr marL="68580" marR="68580" marT="0" marB="0"/>
                </a:tc>
              </a:tr>
              <a:tr h="413706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</a:rPr>
                        <a:t>Australia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</a:rPr>
                        <a:t>43</a:t>
                      </a:r>
                    </a:p>
                  </a:txBody>
                  <a:tcPr marL="68580" marR="68580" marT="0" marB="0"/>
                </a:tc>
              </a:tr>
              <a:tr h="413706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</a:rPr>
                        <a:t>Austria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</a:rPr>
                        <a:t>23</a:t>
                      </a:r>
                    </a:p>
                  </a:txBody>
                  <a:tcPr marL="68580" marR="68580" marT="0" marB="0"/>
                </a:tc>
              </a:tr>
              <a:tr h="413706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</a:rPr>
                        <a:t>Belgium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</a:rPr>
                        <a:t>34</a:t>
                      </a:r>
                    </a:p>
                  </a:txBody>
                  <a:tcPr marL="68580" marR="68580" marT="0" marB="0"/>
                </a:tc>
              </a:tr>
              <a:tr h="413706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</a:rPr>
                        <a:t>Canada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</a:rPr>
                        <a:t>180</a:t>
                      </a:r>
                    </a:p>
                  </a:txBody>
                  <a:tcPr marL="68580" marR="68580" marT="0" marB="0"/>
                </a:tc>
              </a:tr>
              <a:tr h="413706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</a:rPr>
                        <a:t>Denmark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</a:rPr>
                        <a:t>20</a:t>
                      </a:r>
                    </a:p>
                  </a:txBody>
                  <a:tcPr marL="68580" marR="68580" marT="0" marB="0"/>
                </a:tc>
              </a:tr>
              <a:tr h="413706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</a:rPr>
                        <a:t>Finland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</a:rPr>
                        <a:t>6</a:t>
                      </a:r>
                    </a:p>
                  </a:txBody>
                  <a:tcPr marL="68580" marR="68580" marT="0" marB="0"/>
                </a:tc>
              </a:tr>
              <a:tr h="413706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</a:rPr>
                        <a:t>France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</a:rPr>
                        <a:t>97</a:t>
                      </a:r>
                    </a:p>
                  </a:txBody>
                  <a:tcPr marL="68580" marR="68580" marT="0" marB="0"/>
                </a:tc>
              </a:tr>
              <a:tr h="413706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</a:rPr>
                        <a:t>Germany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</a:rPr>
                        <a:t>64</a:t>
                      </a:r>
                    </a:p>
                  </a:txBody>
                  <a:tcPr marL="68580" marR="68580" marT="0" marB="0"/>
                </a:tc>
              </a:tr>
              <a:tr h="413706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</a:rPr>
                        <a:t>Greenland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</a:rPr>
                        <a:t>1</a:t>
                      </a:r>
                    </a:p>
                  </a:txBody>
                  <a:tcPr marL="68580" marR="68580" marT="0" marB="0"/>
                </a:tc>
              </a:tr>
              <a:tr h="413706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</a:rPr>
                        <a:t>Iceland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</a:rPr>
                        <a:t>4</a:t>
                      </a:r>
                    </a:p>
                  </a:txBody>
                  <a:tcPr marL="68580" marR="68580" marT="0" marB="0"/>
                </a:tc>
              </a:tr>
              <a:tr h="413706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</a:rPr>
                        <a:t>Ireland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</a:rPr>
                        <a:t>10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916305"/>
              </p:ext>
            </p:extLst>
          </p:nvPr>
        </p:nvGraphicFramePr>
        <p:xfrm>
          <a:off x="4800600" y="121920"/>
          <a:ext cx="4191000" cy="665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/>
                <a:gridCol w="2095500"/>
              </a:tblGrid>
              <a:tr h="109728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</a:rPr>
                        <a:t>Country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</a:rPr>
                        <a:t>UPGs, Global Research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</a:rPr>
                        <a:t>Italy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</a:rPr>
                        <a:t>48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</a:rPr>
                        <a:t>Liechtenstein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</a:rPr>
                        <a:t>3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</a:rPr>
                        <a:t>Luxembourg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</a:rPr>
                        <a:t>10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</a:rPr>
                        <a:t>Malta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</a:rPr>
                        <a:t>5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</a:rPr>
                        <a:t>Monaco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</a:rPr>
                        <a:t>6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</a:rPr>
                        <a:t>Netherlands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</a:rPr>
                        <a:t>41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</a:rPr>
                        <a:t>New Zealand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</a:rPr>
                        <a:t>21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</a:rPr>
                        <a:t>Norway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</a:rPr>
                        <a:t>11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</a:rPr>
                        <a:t>Portugal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</a:rPr>
                        <a:t>22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</a:rPr>
                        <a:t>San Marino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</a:rPr>
                        <a:t>2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</a:rPr>
                        <a:t>Spain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</a:rPr>
                        <a:t>37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</a:rPr>
                        <a:t>Sweden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</a:rPr>
                        <a:t>28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</a:rPr>
                        <a:t>Switzerland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</a:rPr>
                        <a:t>18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</a:rPr>
                        <a:t>United Kingdom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</a:rPr>
                        <a:t>73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</a:rPr>
                        <a:t>United States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</a:rPr>
                        <a:t>361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4833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NEX-050 Connection Tour 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94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39067" y="3244334"/>
            <a:ext cx="24722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smtClean="0"/>
              <a:t>1,200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55259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34267"/>
            <a:ext cx="7772400" cy="1066800"/>
          </a:xfrm>
        </p:spPr>
        <p:txBody>
          <a:bodyPr>
            <a:normAutofit/>
          </a:bodyPr>
          <a:lstStyle/>
          <a:p>
            <a:endParaRPr lang="en-US" dirty="0">
              <a:latin typeface="Calibri"/>
              <a:cs typeface="Calibri"/>
            </a:endParaRPr>
          </a:p>
        </p:txBody>
      </p:sp>
      <p:pic>
        <p:nvPicPr>
          <p:cNvPr id="4" name="Picture 3" descr="MNEX-050 Connection Tour 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742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0" y="2357747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6000" b="1" dirty="0" smtClean="0">
                <a:cs typeface="Calibri"/>
              </a:rPr>
              <a:t>How </a:t>
            </a:r>
            <a:r>
              <a:rPr lang="en-US" sz="6000" b="1" dirty="0">
                <a:cs typeface="Calibri"/>
              </a:rPr>
              <a:t>Many UPGs in the United States and Canada</a:t>
            </a:r>
            <a:r>
              <a:rPr lang="en-US" sz="6000" b="1" dirty="0" smtClean="0">
                <a:cs typeface="Calibri"/>
              </a:rPr>
              <a:t>?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553149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payne\Desktop\Joshua Project 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9144000" cy="66294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816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jpayne\Desktop\Hanci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4038600"/>
            <a:ext cx="1695450" cy="2695575"/>
          </a:xfrm>
          <a:prstGeom prst="rect">
            <a:avLst/>
          </a:prstGeom>
          <a:noFill/>
        </p:spPr>
      </p:pic>
      <p:pic>
        <p:nvPicPr>
          <p:cNvPr id="2051" name="Picture 3" descr="C:\Users\jpayne\Desktop\W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3933092"/>
            <a:ext cx="1676400" cy="2772508"/>
          </a:xfrm>
          <a:prstGeom prst="rect">
            <a:avLst/>
          </a:prstGeom>
          <a:noFill/>
        </p:spPr>
      </p:pic>
      <p:pic>
        <p:nvPicPr>
          <p:cNvPr id="2052" name="Picture 4" descr="C:\Users\jpayne\Desktop\Wan Ti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3886200"/>
            <a:ext cx="1819275" cy="2743825"/>
          </a:xfrm>
          <a:prstGeom prst="rect">
            <a:avLst/>
          </a:prstGeom>
          <a:noFill/>
        </p:spPr>
      </p:pic>
      <p:pic>
        <p:nvPicPr>
          <p:cNvPr id="2053" name="Picture 5" descr="C:\Users\jpayne\Desktop\Wan EM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990600"/>
            <a:ext cx="1676400" cy="2743200"/>
          </a:xfrm>
          <a:prstGeom prst="rect">
            <a:avLst/>
          </a:prstGeom>
          <a:noFill/>
        </p:spPr>
      </p:pic>
      <p:pic>
        <p:nvPicPr>
          <p:cNvPr id="13" name="Picture 2" descr="C:\Users\jpayne\Desktop\Pril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1066800"/>
            <a:ext cx="1856232" cy="2819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62625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23166"/>
            <a:ext cx="7772400" cy="1117600"/>
          </a:xfrm>
        </p:spPr>
        <p:txBody>
          <a:bodyPr>
            <a:noAutofit/>
          </a:bodyPr>
          <a:lstStyle/>
          <a:p>
            <a:pPr algn="ctr"/>
            <a:endParaRPr lang="en-US" sz="4800" dirty="0"/>
          </a:p>
        </p:txBody>
      </p:sp>
      <p:pic>
        <p:nvPicPr>
          <p:cNvPr id="4" name="Picture 3" descr="MNEX-050 Connection Tour 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9436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28616" y="2640013"/>
            <a:ext cx="42447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00"/>
                </a:solidFill>
              </a:rPr>
              <a:t>35,000 Feet to </a:t>
            </a:r>
          </a:p>
          <a:p>
            <a:pPr algn="ctr"/>
            <a:r>
              <a:rPr lang="en-US" sz="6000" b="1" dirty="0" smtClean="0">
                <a:solidFill>
                  <a:srgbClr val="000000"/>
                </a:solidFill>
              </a:rPr>
              <a:t>15,000 Feet</a:t>
            </a:r>
            <a:endParaRPr lang="en-US" sz="6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205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376156"/>
              </p:ext>
            </p:extLst>
          </p:nvPr>
        </p:nvGraphicFramePr>
        <p:xfrm>
          <a:off x="1219200" y="152399"/>
          <a:ext cx="7467600" cy="6044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267453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600" dirty="0" smtClean="0">
                        <a:latin typeface="Times New Roman"/>
                        <a:ea typeface="Calibri"/>
                      </a:endParaRPr>
                    </a:p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600" dirty="0" smtClean="0">
                        <a:latin typeface="Times New Roman"/>
                        <a:ea typeface="Calibri"/>
                      </a:endParaRPr>
                    </a:p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600" dirty="0" smtClean="0">
                        <a:latin typeface="Times New Roman"/>
                        <a:ea typeface="Calibri"/>
                      </a:endParaRPr>
                    </a:p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dirty="0" smtClean="0">
                          <a:latin typeface="Times New Roman"/>
                          <a:ea typeface="Calibri"/>
                        </a:rPr>
                        <a:t>Country</a:t>
                      </a:r>
                      <a:endParaRPr lang="en-US" sz="6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600" dirty="0" smtClean="0">
                        <a:latin typeface="Times New Roman"/>
                        <a:ea typeface="Calibri"/>
                      </a:endParaRPr>
                    </a:p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600" dirty="0" smtClean="0">
                        <a:latin typeface="Times New Roman"/>
                        <a:ea typeface="Calibri"/>
                      </a:endParaRPr>
                    </a:p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600" dirty="0" smtClean="0">
                        <a:latin typeface="Times New Roman"/>
                        <a:ea typeface="Calibri"/>
                      </a:endParaRPr>
                    </a:p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dirty="0" smtClean="0">
                          <a:latin typeface="Times New Roman"/>
                          <a:ea typeface="Calibri"/>
                        </a:rPr>
                        <a:t>UPGs</a:t>
                      </a:r>
                      <a:r>
                        <a:rPr lang="en-US" sz="6600" dirty="0">
                          <a:latin typeface="Times New Roman"/>
                          <a:ea typeface="Calibri"/>
                        </a:rPr>
                        <a:t>, </a:t>
                      </a:r>
                      <a:endParaRPr lang="en-US" sz="6600" dirty="0" smtClean="0">
                        <a:latin typeface="Times New Roman"/>
                        <a:ea typeface="Calibri"/>
                      </a:endParaRPr>
                    </a:p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600" dirty="0" smtClean="0">
                        <a:latin typeface="Times New Roman"/>
                        <a:ea typeface="Calibri"/>
                      </a:endParaRPr>
                    </a:p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dirty="0" smtClean="0">
                          <a:latin typeface="Times New Roman"/>
                          <a:ea typeface="Calibri"/>
                        </a:rPr>
                        <a:t>Global </a:t>
                      </a:r>
                    </a:p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600" dirty="0" smtClean="0">
                        <a:latin typeface="Times New Roman"/>
                        <a:ea typeface="Calibri"/>
                      </a:endParaRPr>
                    </a:p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dirty="0" smtClean="0">
                          <a:latin typeface="Times New Roman"/>
                          <a:ea typeface="Calibri"/>
                        </a:rPr>
                        <a:t>Research</a:t>
                      </a:r>
                      <a:endParaRPr lang="en-US" sz="6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813503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0" dirty="0" smtClean="0">
                        <a:latin typeface="Times New Roman"/>
                        <a:ea typeface="Calibri"/>
                      </a:endParaRPr>
                    </a:p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dirty="0" smtClean="0">
                          <a:latin typeface="Times New Roman"/>
                          <a:ea typeface="Calibri"/>
                        </a:rPr>
                        <a:t>Canada</a:t>
                      </a:r>
                      <a:endParaRPr lang="en-US" sz="6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0" dirty="0" smtClean="0">
                        <a:latin typeface="Times New Roman"/>
                        <a:ea typeface="Calibri"/>
                      </a:endParaRPr>
                    </a:p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dirty="0" smtClean="0">
                          <a:latin typeface="Times New Roman"/>
                          <a:ea typeface="Calibri"/>
                        </a:rPr>
                        <a:t>180</a:t>
                      </a:r>
                      <a:endParaRPr lang="en-US" sz="6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813503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0" dirty="0" smtClean="0">
                        <a:latin typeface="Times New Roman"/>
                        <a:ea typeface="Calibri"/>
                      </a:endParaRPr>
                    </a:p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dirty="0" smtClean="0">
                          <a:latin typeface="Times New Roman"/>
                          <a:ea typeface="Calibri"/>
                        </a:rPr>
                        <a:t>United </a:t>
                      </a:r>
                    </a:p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0" dirty="0" smtClean="0">
                        <a:latin typeface="Times New Roman"/>
                        <a:ea typeface="Calibri"/>
                      </a:endParaRPr>
                    </a:p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dirty="0" smtClean="0">
                          <a:latin typeface="Times New Roman"/>
                          <a:ea typeface="Calibri"/>
                        </a:rPr>
                        <a:t>States</a:t>
                      </a:r>
                      <a:endParaRPr lang="en-US" sz="6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0" dirty="0" smtClean="0">
                        <a:latin typeface="Times New Roman"/>
                        <a:ea typeface="Calibri"/>
                      </a:endParaRPr>
                    </a:p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dirty="0" smtClean="0">
                          <a:latin typeface="Times New Roman"/>
                          <a:ea typeface="Calibri"/>
                        </a:rPr>
                        <a:t>361</a:t>
                      </a:r>
                      <a:endParaRPr lang="en-US" sz="6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1337265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400" u="sng" dirty="0" smtClean="0">
                        <a:latin typeface="Times New Roman"/>
                        <a:ea typeface="Calibri"/>
                      </a:endParaRPr>
                    </a:p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400" u="sng" dirty="0">
                        <a:latin typeface="Times New Roman"/>
                        <a:ea typeface="Calibri"/>
                      </a:endParaRPr>
                    </a:p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u="sng" dirty="0">
                          <a:latin typeface="Times New Roman"/>
                          <a:ea typeface="Calibri"/>
                        </a:rPr>
                        <a:t>TOTAL:</a:t>
                      </a:r>
                      <a:endParaRPr lang="en-US" sz="5400" u="sng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400" u="sng" dirty="0" smtClean="0">
                        <a:latin typeface="Times New Roman"/>
                        <a:ea typeface="Calibri"/>
                      </a:endParaRPr>
                    </a:p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400" u="sng" dirty="0">
                        <a:latin typeface="Times New Roman"/>
                        <a:ea typeface="Calibri"/>
                      </a:endParaRPr>
                    </a:p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u="sng" dirty="0">
                          <a:latin typeface="Times New Roman"/>
                          <a:ea typeface="Calibri"/>
                        </a:rPr>
                        <a:t>541</a:t>
                      </a:r>
                      <a:endParaRPr lang="en-US" sz="5400" u="sng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8308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646" y="3268132"/>
            <a:ext cx="7772400" cy="575733"/>
          </a:xfrm>
        </p:spPr>
        <p:txBody>
          <a:bodyPr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5" name="Picture 4" descr="MNEX-050 Connection Tour 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59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1871" y="2719401"/>
            <a:ext cx="86889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000000"/>
                </a:solidFill>
              </a:rPr>
              <a:t>Countries with the Largest Numbers of UPGs</a:t>
            </a:r>
          </a:p>
        </p:txBody>
      </p:sp>
    </p:spTree>
    <p:extLst>
      <p:ext uri="{BB962C8B-B14F-4D97-AF65-F5344CB8AC3E}">
        <p14:creationId xmlns:p14="http://schemas.microsoft.com/office/powerpoint/2010/main" val="3213955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741683"/>
              </p:ext>
            </p:extLst>
          </p:nvPr>
        </p:nvGraphicFramePr>
        <p:xfrm>
          <a:off x="-1" y="-4"/>
          <a:ext cx="9144002" cy="69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2268"/>
                <a:gridCol w="3599202"/>
                <a:gridCol w="3072532"/>
              </a:tblGrid>
              <a:tr h="84921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latin typeface="+mn-lt"/>
                          <a:ea typeface="Calibri"/>
                          <a:cs typeface="Times New Roman"/>
                        </a:rPr>
                        <a:t>Rank</a:t>
                      </a:r>
                      <a:endParaRPr lang="en-US" sz="4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latin typeface="+mn-lt"/>
                          <a:ea typeface="Calibri"/>
                          <a:cs typeface="Times New Roman"/>
                        </a:rPr>
                        <a:t>Country</a:t>
                      </a:r>
                      <a:endParaRPr lang="en-US" sz="4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indent="22860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22860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latin typeface="+mn-lt"/>
                          <a:ea typeface="Calibri"/>
                          <a:cs typeface="Times New Roman"/>
                        </a:rPr>
                        <a:t>UPGs</a:t>
                      </a:r>
                      <a:endParaRPr lang="en-US" sz="4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849212">
                <a:tc>
                  <a:txBody>
                    <a:bodyPr/>
                    <a:lstStyle/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n-US" sz="4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latin typeface="+mn-lt"/>
                          <a:ea typeface="Calibri"/>
                          <a:cs typeface="Times New Roman"/>
                        </a:rPr>
                        <a:t>India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latin typeface="+mn-lt"/>
                          <a:ea typeface="Calibri"/>
                          <a:cs typeface="Times New Roman"/>
                        </a:rPr>
                        <a:t>941</a:t>
                      </a:r>
                      <a:endParaRPr lang="en-US" sz="4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/>
                </a:tc>
              </a:tr>
              <a:tr h="926247">
                <a:tc>
                  <a:txBody>
                    <a:bodyPr/>
                    <a:lstStyle/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n-US" sz="4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latin typeface="+mn-lt"/>
                          <a:ea typeface="Calibri"/>
                          <a:cs typeface="Times New Roman"/>
                        </a:rPr>
                        <a:t>China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latin typeface="+mn-lt"/>
                          <a:ea typeface="Calibri"/>
                          <a:cs typeface="Times New Roman"/>
                        </a:rPr>
                        <a:t>368</a:t>
                      </a:r>
                    </a:p>
                  </a:txBody>
                  <a:tcPr marL="19050" marR="19050" marT="0" marB="0" anchor="b"/>
                </a:tc>
              </a:tr>
              <a:tr h="913521">
                <a:tc>
                  <a:txBody>
                    <a:bodyPr/>
                    <a:lstStyle/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en-US" sz="4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latin typeface="+mn-lt"/>
                          <a:ea typeface="Calibri"/>
                          <a:cs typeface="Times New Roman"/>
                        </a:rPr>
                        <a:t>United States</a:t>
                      </a:r>
                      <a:endParaRPr lang="en-US" sz="4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latin typeface="+mn-lt"/>
                          <a:ea typeface="Calibri"/>
                          <a:cs typeface="Times New Roman"/>
                        </a:rPr>
                        <a:t>361</a:t>
                      </a:r>
                    </a:p>
                  </a:txBody>
                  <a:tcPr marL="19050" marR="19050" marT="0" marB="0" anchor="b"/>
                </a:tc>
              </a:tr>
              <a:tr h="849212">
                <a:tc>
                  <a:txBody>
                    <a:bodyPr/>
                    <a:lstStyle/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en-US" sz="4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latin typeface="+mn-lt"/>
                          <a:ea typeface="Calibri"/>
                          <a:cs typeface="Times New Roman"/>
                        </a:rPr>
                        <a:t>Brazil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latin typeface="+mn-lt"/>
                          <a:ea typeface="Calibri"/>
                          <a:cs typeface="Times New Roman"/>
                        </a:rPr>
                        <a:t>187</a:t>
                      </a:r>
                    </a:p>
                  </a:txBody>
                  <a:tcPr marL="19050" marR="19050" marT="0" marB="0" anchor="b"/>
                </a:tc>
              </a:tr>
              <a:tr h="849212">
                <a:tc>
                  <a:txBody>
                    <a:bodyPr/>
                    <a:lstStyle/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en-US" sz="4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latin typeface="+mn-lt"/>
                          <a:ea typeface="Calibri"/>
                          <a:cs typeface="Times New Roman"/>
                        </a:rPr>
                        <a:t>Canada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latin typeface="+mn-lt"/>
                          <a:ea typeface="Calibri"/>
                          <a:cs typeface="Times New Roman"/>
                        </a:rPr>
                        <a:t>180</a:t>
                      </a:r>
                    </a:p>
                  </a:txBody>
                  <a:tcPr marL="19050" marR="19050" marT="0" marB="0" anchor="b"/>
                </a:tc>
              </a:tr>
              <a:tr h="849212">
                <a:tc>
                  <a:txBody>
                    <a:bodyPr/>
                    <a:lstStyle/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en-US" sz="4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latin typeface="+mn-lt"/>
                          <a:ea typeface="Calibri"/>
                          <a:cs typeface="Times New Roman"/>
                        </a:rPr>
                        <a:t>Indonesia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latin typeface="+mn-lt"/>
                          <a:ea typeface="Calibri"/>
                          <a:cs typeface="Times New Roman"/>
                        </a:rPr>
                        <a:t>177</a:t>
                      </a:r>
                    </a:p>
                  </a:txBody>
                  <a:tcPr marL="19050" marR="19050" marT="0" marB="0" anchor="b"/>
                </a:tc>
              </a:tr>
              <a:tr h="849212">
                <a:tc>
                  <a:txBody>
                    <a:bodyPr/>
                    <a:lstStyle/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  <a:endParaRPr lang="en-US" sz="4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latin typeface="+mn-lt"/>
                          <a:ea typeface="Calibri"/>
                          <a:cs typeface="Times New Roman"/>
                        </a:rPr>
                        <a:t>Mexico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latin typeface="+mn-lt"/>
                          <a:ea typeface="Calibri"/>
                          <a:cs typeface="Times New Roman"/>
                        </a:rPr>
                        <a:t>161</a:t>
                      </a:r>
                    </a:p>
                  </a:txBody>
                  <a:tcPr marL="19050" marR="190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8319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02000"/>
            <a:ext cx="7772400" cy="694267"/>
          </a:xfrm>
        </p:spPr>
        <p:txBody>
          <a:bodyPr>
            <a:noAutofit/>
          </a:bodyPr>
          <a:lstStyle/>
          <a:p>
            <a:pPr algn="ctr"/>
            <a:endParaRPr lang="en-US" sz="2800" dirty="0"/>
          </a:p>
        </p:txBody>
      </p:sp>
      <p:pic>
        <p:nvPicPr>
          <p:cNvPr id="4" name="Picture 3" descr="MNEX-050 Connection Tour 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129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0" y="2334316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6000" b="1" dirty="0"/>
              <a:t>Guidelines for Reaching the Strangers Next Door</a:t>
            </a:r>
          </a:p>
        </p:txBody>
      </p:sp>
    </p:spTree>
    <p:extLst>
      <p:ext uri="{BB962C8B-B14F-4D97-AF65-F5344CB8AC3E}">
        <p14:creationId xmlns:p14="http://schemas.microsoft.com/office/powerpoint/2010/main" val="3381792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19114" y="2743200"/>
            <a:ext cx="8167686" cy="1030817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MNEX-050 Connection Tour Slid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8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9113" y="1680410"/>
            <a:ext cx="754115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/>
              <a:buChar char="•"/>
            </a:pPr>
            <a:r>
              <a:rPr lang="en-US" sz="6000" b="1" dirty="0"/>
              <a:t>Be </a:t>
            </a:r>
            <a:r>
              <a:rPr lang="en-US" sz="6000" b="1" dirty="0" smtClean="0"/>
              <a:t>intentional</a:t>
            </a:r>
          </a:p>
          <a:p>
            <a:endParaRPr lang="en-US" sz="2000" b="1" dirty="0"/>
          </a:p>
          <a:p>
            <a:pPr marL="685800" indent="-685800">
              <a:buFont typeface="Arial"/>
              <a:buChar char="•"/>
            </a:pPr>
            <a:r>
              <a:rPr lang="en-US" sz="6000" b="1" dirty="0"/>
              <a:t>Learn as you </a:t>
            </a:r>
            <a:r>
              <a:rPr lang="en-US" sz="6000" b="1" dirty="0" smtClean="0"/>
              <a:t>go</a:t>
            </a:r>
          </a:p>
          <a:p>
            <a:endParaRPr lang="en-US" sz="2000" b="1" dirty="0"/>
          </a:p>
          <a:p>
            <a:pPr marL="685800" indent="-685800">
              <a:buFont typeface="Arial"/>
              <a:buChar char="•"/>
            </a:pPr>
            <a:r>
              <a:rPr lang="en-US" sz="6000" b="1" dirty="0"/>
              <a:t>Expect to make mistakes</a:t>
            </a:r>
          </a:p>
        </p:txBody>
      </p:sp>
    </p:spTree>
    <p:extLst>
      <p:ext uri="{BB962C8B-B14F-4D97-AF65-F5344CB8AC3E}">
        <p14:creationId xmlns:p14="http://schemas.microsoft.com/office/powerpoint/2010/main" val="260338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82134" y="2252133"/>
            <a:ext cx="7123113" cy="3860800"/>
          </a:xfrm>
        </p:spPr>
        <p:txBody>
          <a:bodyPr>
            <a:normAutofit/>
          </a:bodyPr>
          <a:lstStyle/>
          <a:p>
            <a:pPr marL="685800" indent="-685800">
              <a:buFont typeface="Arial"/>
              <a:buChar char="•"/>
            </a:pPr>
            <a:endParaRPr lang="en-US" sz="4800" b="1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MNEX-050 Connection Tour Slid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7426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3999" y="1869702"/>
            <a:ext cx="851746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/>
              <a:buChar char="•"/>
            </a:pPr>
            <a:r>
              <a:rPr lang="en-US" sz="6000" b="1" dirty="0"/>
              <a:t>Work the bridges of </a:t>
            </a:r>
            <a:r>
              <a:rPr lang="en-US" sz="6000" b="1" dirty="0" smtClean="0"/>
              <a:t>God</a:t>
            </a:r>
          </a:p>
          <a:p>
            <a:endParaRPr lang="en-US" sz="2000" b="1" dirty="0"/>
          </a:p>
          <a:p>
            <a:pPr marL="685800" indent="-685800">
              <a:buFont typeface="Arial"/>
              <a:buChar char="•"/>
            </a:pPr>
            <a:r>
              <a:rPr lang="en-US" sz="6000" b="1" dirty="0"/>
              <a:t>Prioritize along receptivity lines</a:t>
            </a:r>
          </a:p>
        </p:txBody>
      </p:sp>
    </p:spTree>
    <p:extLst>
      <p:ext uri="{BB962C8B-B14F-4D97-AF65-F5344CB8AC3E}">
        <p14:creationId xmlns:p14="http://schemas.microsoft.com/office/powerpoint/2010/main" val="2985435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NEX-050 Connection Tour Slid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3879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58795" y="1185333"/>
            <a:ext cx="8449738" cy="5537200"/>
          </a:xfrm>
        </p:spPr>
        <p:txBody>
          <a:bodyPr>
            <a:noAutofit/>
          </a:bodyPr>
          <a:lstStyle/>
          <a:p>
            <a:pPr marL="685800" indent="-685800">
              <a:buFont typeface="Arial"/>
              <a:buChar char="•"/>
            </a:pPr>
            <a:r>
              <a:rPr lang="en-US" sz="5600" b="1" dirty="0">
                <a:solidFill>
                  <a:srgbClr val="000000"/>
                </a:solidFill>
              </a:rPr>
              <a:t>Understand cultural and generational </a:t>
            </a:r>
            <a:r>
              <a:rPr lang="en-US" sz="5600" b="1" dirty="0" smtClean="0">
                <a:solidFill>
                  <a:srgbClr val="000000"/>
                </a:solidFill>
              </a:rPr>
              <a:t>differences</a:t>
            </a:r>
          </a:p>
          <a:p>
            <a:endParaRPr lang="en-US" sz="1200" b="1" dirty="0">
              <a:solidFill>
                <a:srgbClr val="000000"/>
              </a:solidFill>
            </a:endParaRPr>
          </a:p>
          <a:p>
            <a:pPr marL="685800" indent="-685800">
              <a:buFont typeface="Arial"/>
              <a:buChar char="•"/>
            </a:pPr>
            <a:r>
              <a:rPr lang="en-US" sz="5600" b="1" dirty="0">
                <a:solidFill>
                  <a:srgbClr val="000000"/>
                </a:solidFill>
              </a:rPr>
              <a:t>Contextualize </a:t>
            </a:r>
            <a:r>
              <a:rPr lang="en-US" sz="5600" b="1" dirty="0" smtClean="0">
                <a:solidFill>
                  <a:srgbClr val="000000"/>
                </a:solidFill>
              </a:rPr>
              <a:t>methods</a:t>
            </a:r>
          </a:p>
          <a:p>
            <a:pPr marL="685800" indent="-685800">
              <a:buFont typeface="Arial"/>
              <a:buChar char="•"/>
            </a:pPr>
            <a:endParaRPr lang="en-US" sz="1200" b="1" dirty="0">
              <a:solidFill>
                <a:srgbClr val="000000"/>
              </a:solidFill>
            </a:endParaRPr>
          </a:p>
          <a:p>
            <a:pPr marL="685800" indent="-685800">
              <a:buFont typeface="Arial"/>
              <a:buChar char="•"/>
            </a:pPr>
            <a:r>
              <a:rPr lang="en-US" sz="5600" b="1" dirty="0">
                <a:solidFill>
                  <a:srgbClr val="000000"/>
                </a:solidFill>
              </a:rPr>
              <a:t>Practice evangelism that results in new </a:t>
            </a:r>
            <a:r>
              <a:rPr lang="en-US" sz="5600" b="1" dirty="0" smtClean="0">
                <a:solidFill>
                  <a:srgbClr val="000000"/>
                </a:solidFill>
              </a:rPr>
              <a:t>churches</a:t>
            </a:r>
            <a:endParaRPr lang="en-US" sz="5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39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71600" y="5774266"/>
            <a:ext cx="7123113" cy="4588933"/>
          </a:xfrm>
        </p:spPr>
        <p:txBody>
          <a:bodyPr/>
          <a:lstStyle/>
          <a:p>
            <a:endParaRPr lang="en-US" sz="4800" b="1" dirty="0" smtClean="0"/>
          </a:p>
          <a:p>
            <a:pPr marL="685800" indent="-685800">
              <a:buFont typeface="Arial"/>
              <a:buChar char="•"/>
            </a:pPr>
            <a:endParaRPr lang="en-US" sz="4800" b="1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MNEX-050 Connection Tour Slid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097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599" y="2290002"/>
            <a:ext cx="753533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/>
              <a:buChar char="•"/>
            </a:pPr>
            <a:r>
              <a:rPr lang="en-US" sz="5400" b="1" dirty="0">
                <a:solidFill>
                  <a:srgbClr val="000000"/>
                </a:solidFill>
              </a:rPr>
              <a:t>Keep things simple and highly </a:t>
            </a:r>
            <a:r>
              <a:rPr lang="en-US" sz="5400" b="1" dirty="0" smtClean="0">
                <a:solidFill>
                  <a:srgbClr val="000000"/>
                </a:solidFill>
              </a:rPr>
              <a:t>reproducible</a:t>
            </a:r>
          </a:p>
          <a:p>
            <a:endParaRPr lang="en-US" sz="2000" b="1" dirty="0">
              <a:solidFill>
                <a:srgbClr val="000000"/>
              </a:solidFill>
            </a:endParaRPr>
          </a:p>
          <a:p>
            <a:pPr marL="685800" indent="-685800">
              <a:buFont typeface="Arial"/>
              <a:buChar char="•"/>
            </a:pPr>
            <a:r>
              <a:rPr lang="en-US" sz="5400" b="1" dirty="0">
                <a:solidFill>
                  <a:srgbClr val="000000"/>
                </a:solidFill>
              </a:rPr>
              <a:t>Avoid paternalism</a:t>
            </a:r>
          </a:p>
        </p:txBody>
      </p:sp>
    </p:spTree>
    <p:extLst>
      <p:ext uri="{BB962C8B-B14F-4D97-AF65-F5344CB8AC3E}">
        <p14:creationId xmlns:p14="http://schemas.microsoft.com/office/powerpoint/2010/main" val="2685547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20532"/>
            <a:ext cx="7772400" cy="728133"/>
          </a:xfrm>
        </p:spPr>
        <p:txBody>
          <a:bodyPr>
            <a:noAutofit/>
          </a:bodyPr>
          <a:lstStyle/>
          <a:p>
            <a:pPr algn="ctr"/>
            <a:endParaRPr lang="en-US" sz="2800" dirty="0"/>
          </a:p>
        </p:txBody>
      </p:sp>
      <p:pic>
        <p:nvPicPr>
          <p:cNvPr id="4" name="Picture 3" descr="MNEX-050 Connection Tour 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97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2666" y="2692272"/>
            <a:ext cx="8043333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000000"/>
                </a:solidFill>
              </a:rPr>
              <a:t>Strategy for Reaching the Strangers Next Door</a:t>
            </a:r>
          </a:p>
        </p:txBody>
      </p:sp>
    </p:spTree>
    <p:extLst>
      <p:ext uri="{BB962C8B-B14F-4D97-AF65-F5344CB8AC3E}">
        <p14:creationId xmlns:p14="http://schemas.microsoft.com/office/powerpoint/2010/main" val="1339760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jpayne\Desktop\Age of Mig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5850" y="1676400"/>
            <a:ext cx="4248150" cy="4648200"/>
          </a:xfrm>
          <a:prstGeom prst="rect">
            <a:avLst/>
          </a:prstGeom>
          <a:noFill/>
        </p:spPr>
      </p:pic>
      <p:pic>
        <p:nvPicPr>
          <p:cNvPr id="2" name="Picture 1" descr="Scattered to Gath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600200"/>
            <a:ext cx="32004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30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NEX-050 Connection Tour 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97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58316" y="3244334"/>
            <a:ext cx="342736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latin typeface="Times New Roman"/>
                <a:cs typeface="Times New Roman"/>
              </a:rPr>
              <a:t>R</a:t>
            </a:r>
            <a:r>
              <a:rPr lang="en-US" sz="6000" b="1" dirty="0" smtClean="0">
                <a:latin typeface="Times New Roman"/>
                <a:cs typeface="Times New Roman"/>
              </a:rPr>
              <a:t>. E. P. S</a:t>
            </a:r>
            <a:r>
              <a:rPr lang="en-US" sz="6000" b="1" dirty="0">
                <a:latin typeface="Times New Roman"/>
                <a:cs typeface="Times New Roman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499527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914400" y="985986"/>
            <a:ext cx="7467600" cy="4114799"/>
            <a:chOff x="624" y="384"/>
            <a:chExt cx="4704" cy="2530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624" y="1183"/>
              <a:ext cx="1872" cy="1457"/>
              <a:chOff x="624" y="1183"/>
              <a:chExt cx="1872" cy="1457"/>
            </a:xfrm>
          </p:grpSpPr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624" y="1183"/>
                <a:ext cx="1872" cy="1194"/>
                <a:chOff x="5040" y="3060"/>
                <a:chExt cx="1672" cy="1800"/>
              </a:xfrm>
            </p:grpSpPr>
            <p:pic>
              <p:nvPicPr>
                <p:cNvPr id="246795" name="Picture 11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760" y="3600"/>
                  <a:ext cx="952" cy="126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46796" name="Picture 12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40" y="3060"/>
                  <a:ext cx="952" cy="1260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246797" name="Text Box 13"/>
              <p:cNvSpPr txBox="1">
                <a:spLocks noChangeArrowheads="1"/>
              </p:cNvSpPr>
              <p:nvPr/>
            </p:nvSpPr>
            <p:spPr bwMode="auto">
              <a:xfrm>
                <a:off x="768" y="2352"/>
                <a:ext cx="168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2800" b="1" dirty="0" smtClean="0">
                    <a:latin typeface="Times New Roman" pitchFamily="18" charset="0"/>
                  </a:rPr>
                  <a:t>Your Team</a:t>
                </a:r>
                <a:endParaRPr lang="en-US" sz="2800" b="1" dirty="0">
                  <a:latin typeface="Times New Roman" pitchFamily="18" charset="0"/>
                </a:endParaRPr>
              </a:p>
            </p:txBody>
          </p:sp>
        </p:grpSp>
        <p:pic>
          <p:nvPicPr>
            <p:cNvPr id="246799" name="Picture 1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08" y="384"/>
              <a:ext cx="291" cy="446"/>
            </a:xfrm>
            <a:prstGeom prst="rect">
              <a:avLst/>
            </a:prstGeom>
            <a:noFill/>
          </p:spPr>
        </p:pic>
        <p:pic>
          <p:nvPicPr>
            <p:cNvPr id="246800" name="Picture 1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37" y="1128"/>
              <a:ext cx="291" cy="446"/>
            </a:xfrm>
            <a:prstGeom prst="rect">
              <a:avLst/>
            </a:prstGeom>
            <a:noFill/>
          </p:spPr>
        </p:pic>
        <p:pic>
          <p:nvPicPr>
            <p:cNvPr id="246801" name="Picture 1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37" y="1723"/>
              <a:ext cx="291" cy="447"/>
            </a:xfrm>
            <a:prstGeom prst="rect">
              <a:avLst/>
            </a:prstGeom>
            <a:noFill/>
          </p:spPr>
        </p:pic>
        <p:pic>
          <p:nvPicPr>
            <p:cNvPr id="246802" name="Picture 1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51" y="533"/>
              <a:ext cx="291" cy="446"/>
            </a:xfrm>
            <a:prstGeom prst="rect">
              <a:avLst/>
            </a:prstGeom>
            <a:noFill/>
          </p:spPr>
        </p:pic>
        <p:pic>
          <p:nvPicPr>
            <p:cNvPr id="246803" name="Picture 1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37" y="1128"/>
              <a:ext cx="291" cy="446"/>
            </a:xfrm>
            <a:prstGeom prst="rect">
              <a:avLst/>
            </a:prstGeom>
            <a:noFill/>
          </p:spPr>
        </p:pic>
        <p:pic>
          <p:nvPicPr>
            <p:cNvPr id="246804" name="Picture 2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23" y="1426"/>
              <a:ext cx="291" cy="446"/>
            </a:xfrm>
            <a:prstGeom prst="rect">
              <a:avLst/>
            </a:prstGeom>
            <a:noFill/>
          </p:spPr>
        </p:pic>
        <p:pic>
          <p:nvPicPr>
            <p:cNvPr id="246805" name="Picture 2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80" y="2021"/>
              <a:ext cx="291" cy="446"/>
            </a:xfrm>
            <a:prstGeom prst="rect">
              <a:avLst/>
            </a:prstGeom>
            <a:noFill/>
          </p:spPr>
        </p:pic>
        <p:pic>
          <p:nvPicPr>
            <p:cNvPr id="246806" name="Picture 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51" y="830"/>
              <a:ext cx="291" cy="447"/>
            </a:xfrm>
            <a:prstGeom prst="rect">
              <a:avLst/>
            </a:prstGeom>
            <a:noFill/>
          </p:spPr>
        </p:pic>
        <p:pic>
          <p:nvPicPr>
            <p:cNvPr id="246807" name="Picture 2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80" y="1872"/>
              <a:ext cx="680" cy="1042"/>
            </a:xfrm>
            <a:prstGeom prst="rect">
              <a:avLst/>
            </a:prstGeom>
            <a:noFill/>
          </p:spPr>
        </p:pic>
        <p:sp>
          <p:nvSpPr>
            <p:cNvPr id="246808" name="Line 24"/>
            <p:cNvSpPr>
              <a:spLocks noChangeShapeType="1"/>
            </p:cNvSpPr>
            <p:nvPr/>
          </p:nvSpPr>
          <p:spPr bwMode="auto">
            <a:xfrm flipV="1">
              <a:off x="3494" y="1277"/>
              <a:ext cx="386" cy="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09" name="Line 25"/>
            <p:cNvSpPr>
              <a:spLocks noChangeShapeType="1"/>
            </p:cNvSpPr>
            <p:nvPr/>
          </p:nvSpPr>
          <p:spPr bwMode="auto">
            <a:xfrm>
              <a:off x="3622" y="2318"/>
              <a:ext cx="12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10" name="Line 26"/>
            <p:cNvSpPr>
              <a:spLocks noChangeShapeType="1"/>
            </p:cNvSpPr>
            <p:nvPr/>
          </p:nvSpPr>
          <p:spPr bwMode="auto">
            <a:xfrm flipH="1" flipV="1">
              <a:off x="4780" y="830"/>
              <a:ext cx="128" cy="11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11" name="Line 27"/>
            <p:cNvSpPr>
              <a:spLocks noChangeShapeType="1"/>
            </p:cNvSpPr>
            <p:nvPr/>
          </p:nvSpPr>
          <p:spPr bwMode="auto">
            <a:xfrm>
              <a:off x="4008" y="1128"/>
              <a:ext cx="257" cy="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12" name="Line 28"/>
            <p:cNvSpPr>
              <a:spLocks noChangeShapeType="1"/>
            </p:cNvSpPr>
            <p:nvPr/>
          </p:nvSpPr>
          <p:spPr bwMode="auto">
            <a:xfrm>
              <a:off x="4008" y="979"/>
              <a:ext cx="1157" cy="4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13" name="Line 29"/>
            <p:cNvSpPr>
              <a:spLocks noChangeShapeType="1"/>
            </p:cNvSpPr>
            <p:nvPr/>
          </p:nvSpPr>
          <p:spPr bwMode="auto">
            <a:xfrm flipH="1" flipV="1">
              <a:off x="4265" y="682"/>
              <a:ext cx="772" cy="5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14" name="Line 30"/>
            <p:cNvSpPr>
              <a:spLocks noChangeShapeType="1"/>
            </p:cNvSpPr>
            <p:nvPr/>
          </p:nvSpPr>
          <p:spPr bwMode="auto">
            <a:xfrm flipH="1" flipV="1">
              <a:off x="4394" y="1426"/>
              <a:ext cx="386" cy="5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15" name="Line 31"/>
            <p:cNvSpPr>
              <a:spLocks noChangeShapeType="1"/>
            </p:cNvSpPr>
            <p:nvPr/>
          </p:nvSpPr>
          <p:spPr bwMode="auto">
            <a:xfrm flipH="1">
              <a:off x="4780" y="1426"/>
              <a:ext cx="385" cy="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16" name="Line 32"/>
            <p:cNvSpPr>
              <a:spLocks noChangeShapeType="1"/>
            </p:cNvSpPr>
            <p:nvPr/>
          </p:nvSpPr>
          <p:spPr bwMode="auto">
            <a:xfrm>
              <a:off x="2208" y="2318"/>
              <a:ext cx="7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667250" y="5314146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/>
                <a:cs typeface="Times New Roman"/>
              </a:rPr>
              <a:t>Stranger Next Door</a:t>
            </a:r>
            <a:endParaRPr lang="en-US" sz="28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3265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NEX-050 Connection Tour 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0267" y="2243418"/>
            <a:ext cx="7775137" cy="429348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latin typeface="Helvetica"/>
                <a:cs typeface="Helvetica"/>
              </a:rPr>
              <a:t>Strangers Next Door:</a:t>
            </a:r>
          </a:p>
          <a:p>
            <a:pPr algn="ctr">
              <a:lnSpc>
                <a:spcPct val="150000"/>
              </a:lnSpc>
            </a:pPr>
            <a:r>
              <a:rPr lang="en-US" sz="4000" dirty="0" smtClean="0">
                <a:latin typeface="Helvetica"/>
                <a:cs typeface="Helvetica"/>
              </a:rPr>
              <a:t>Migration, Immigration, and Mission</a:t>
            </a:r>
          </a:p>
          <a:p>
            <a:pPr algn="ctr">
              <a:lnSpc>
                <a:spcPct val="150000"/>
              </a:lnSpc>
            </a:pPr>
            <a:endParaRPr lang="en-US" sz="3600" dirty="0">
              <a:latin typeface="Helvetica"/>
              <a:cs typeface="Helvetica"/>
            </a:endParaRPr>
          </a:p>
          <a:p>
            <a:pPr algn="ctr">
              <a:lnSpc>
                <a:spcPct val="150000"/>
              </a:lnSpc>
            </a:pPr>
            <a:r>
              <a:rPr lang="en-US" sz="3600" dirty="0" smtClean="0">
                <a:latin typeface="Helvetica"/>
                <a:cs typeface="Helvetica"/>
              </a:rPr>
              <a:t>J. D. Payne</a:t>
            </a:r>
          </a:p>
        </p:txBody>
      </p:sp>
    </p:spTree>
    <p:extLst>
      <p:ext uri="{BB962C8B-B14F-4D97-AF65-F5344CB8AC3E}">
        <p14:creationId xmlns:p14="http://schemas.microsoft.com/office/powerpoint/2010/main" val="1154349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rangers Next Door #5758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685800"/>
            <a:ext cx="37338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691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NEX-050 Connection Tour 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0634" y="1145508"/>
            <a:ext cx="7105266" cy="2539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</a:pPr>
            <a:endParaRPr lang="en-US" dirty="0">
              <a:solidFill>
                <a:srgbClr val="E88D1E"/>
              </a:solidFill>
              <a:latin typeface="Helvetica"/>
              <a:cs typeface="Helvetica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722313" y="3279239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 smtClean="0"/>
              <a:t>Samuel and Young Cho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697022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ND-map3a.mov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35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ND-map4.mov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91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652</Words>
  <Application>Microsoft Macintosh PowerPoint</Application>
  <PresentationFormat>On-screen Show (4:3)</PresentationFormat>
  <Paragraphs>375</Paragraphs>
  <Slides>52</Slides>
  <Notes>8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The Divine Maestro and the Push-Pull Factors</vt:lpstr>
      <vt:lpstr>PowerPoint Presentation</vt:lpstr>
      <vt:lpstr>PowerPoint Presentation</vt:lpstr>
      <vt:lpstr>PowerPoint Presentation</vt:lpstr>
      <vt:lpstr> 1850-1945: Industrial Era</vt:lpstr>
      <vt:lpstr>PowerPoint Presentation</vt:lpstr>
      <vt:lpstr>Countries with the Highest Numbers of International Migrants, 2013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Strangers Next Door are from Where?</vt:lpstr>
      <vt:lpstr>PowerPoint Presentation</vt:lpstr>
      <vt:lpstr>PowerPoint Presentation</vt:lpstr>
      <vt:lpstr>Top Places of Origin, International Students in Canada</vt:lpstr>
      <vt:lpstr>PowerPoint Presentation</vt:lpstr>
      <vt:lpstr>2012 Refugee Arrivals to Canada by Country of Nationality</vt:lpstr>
      <vt:lpstr>PowerPoint Presentation</vt:lpstr>
      <vt:lpstr>The World’s Unreached in the West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Cahoots Communications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Brice Bohrer</dc:creator>
  <cp:lastModifiedBy>J.D. Payne</cp:lastModifiedBy>
  <cp:revision>48</cp:revision>
  <cp:lastPrinted>2014-06-04T16:44:40Z</cp:lastPrinted>
  <dcterms:created xsi:type="dcterms:W3CDTF">2014-04-15T14:19:15Z</dcterms:created>
  <dcterms:modified xsi:type="dcterms:W3CDTF">2014-06-17T11:09:38Z</dcterms:modified>
</cp:coreProperties>
</file>