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261" r:id="rId3"/>
    <p:sldId id="262" r:id="rId4"/>
    <p:sldId id="263" r:id="rId5"/>
    <p:sldId id="264" r:id="rId6"/>
    <p:sldId id="265" r:id="rId7"/>
    <p:sldId id="326" r:id="rId8"/>
    <p:sldId id="268" r:id="rId9"/>
    <p:sldId id="269" r:id="rId10"/>
    <p:sldId id="270" r:id="rId11"/>
    <p:sldId id="327" r:id="rId12"/>
    <p:sldId id="328" r:id="rId13"/>
    <p:sldId id="330" r:id="rId14"/>
    <p:sldId id="331" r:id="rId15"/>
    <p:sldId id="332" r:id="rId16"/>
    <p:sldId id="343" r:id="rId17"/>
    <p:sldId id="333" r:id="rId18"/>
    <p:sldId id="334" r:id="rId19"/>
    <p:sldId id="335" r:id="rId20"/>
    <p:sldId id="298" r:id="rId21"/>
    <p:sldId id="336" r:id="rId22"/>
    <p:sldId id="324" r:id="rId23"/>
    <p:sldId id="304" r:id="rId24"/>
    <p:sldId id="305" r:id="rId25"/>
    <p:sldId id="299" r:id="rId26"/>
    <p:sldId id="300" r:id="rId27"/>
    <p:sldId id="301" r:id="rId28"/>
    <p:sldId id="302" r:id="rId29"/>
    <p:sldId id="338" r:id="rId30"/>
    <p:sldId id="342" r:id="rId31"/>
    <p:sldId id="306" r:id="rId32"/>
    <p:sldId id="303" r:id="rId33"/>
    <p:sldId id="309" r:id="rId34"/>
    <p:sldId id="310" r:id="rId35"/>
    <p:sldId id="311" r:id="rId36"/>
    <p:sldId id="312" r:id="rId37"/>
    <p:sldId id="339" r:id="rId38"/>
    <p:sldId id="340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4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2BE11"/>
    <a:srgbClr val="E88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484" autoAdjust="0"/>
  </p:normalViewPr>
  <p:slideViewPr>
    <p:cSldViewPr snapToGrid="0" snapToObjects="1">
      <p:cViewPr>
        <p:scale>
          <a:sx n="75" d="100"/>
          <a:sy n="75" d="100"/>
        </p:scale>
        <p:origin x="-206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E202-1316-CA4A-A6B1-D3C2F368835C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2C11-D735-ED46-9068-DE82D0F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2D17-44DB-564E-B226-71A14A7AF64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0F25-98B9-D14F-A8EE-2ED55E02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global remittances in US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0F25-98B9-D14F-A8EE-2ED55E02E5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3CA9-F005-124E-806B-E43DECC013CE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1" Type="http://schemas.microsoft.com/office/2007/relationships/media" Target="file://localhost/Users/jpayne/Desktop/documents-export-2012-12-09/SND-map3a.mov" TargetMode="External"/><Relationship Id="rId2" Type="http://schemas.openxmlformats.org/officeDocument/2006/relationships/video" Target="file://localhost/Users/jpayne/Desktop/documents-export-2012-12-09/SND-map3a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1" Type="http://schemas.microsoft.com/office/2007/relationships/media" Target="file://localhost/Users/jpayne/Desktop/documents-export-2012-12-09/SND-map4.mov" TargetMode="External"/><Relationship Id="rId2" Type="http://schemas.openxmlformats.org/officeDocument/2006/relationships/video" Target="file://localhost/Users/jpayne/Desktop/documents-export-2012-12-09/SND-map4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267" y="2243418"/>
            <a:ext cx="7775137" cy="42934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Strangers Next Door: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Helvetica"/>
                <a:cs typeface="Helvetica"/>
              </a:rPr>
              <a:t>Migration, Immigration, and Mission</a:t>
            </a:r>
          </a:p>
          <a:p>
            <a:pPr algn="ctr">
              <a:lnSpc>
                <a:spcPct val="150000"/>
              </a:lnSpc>
            </a:pPr>
            <a:endParaRPr lang="en-US" sz="3600" dirty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Helvetica"/>
                <a:cs typeface="Helvetica"/>
              </a:rPr>
              <a:t>J. D. Payne</a:t>
            </a:r>
          </a:p>
        </p:txBody>
      </p:sp>
    </p:spTree>
    <p:extLst>
      <p:ext uri="{BB962C8B-B14F-4D97-AF65-F5344CB8AC3E}">
        <p14:creationId xmlns:p14="http://schemas.microsoft.com/office/powerpoint/2010/main" val="91844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1524000"/>
            <a:ext cx="7467600" cy="4114799"/>
            <a:chOff x="624" y="384"/>
            <a:chExt cx="4704" cy="25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1183"/>
              <a:ext cx="1872" cy="1457"/>
              <a:chOff x="624" y="1183"/>
              <a:chExt cx="1872" cy="145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24" y="1183"/>
                <a:ext cx="1872" cy="1194"/>
                <a:chOff x="5040" y="3060"/>
                <a:chExt cx="1672" cy="1800"/>
              </a:xfrm>
            </p:grpSpPr>
            <p:pic>
              <p:nvPicPr>
                <p:cNvPr id="246795" name="Picture 1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760" y="360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6" name="Picture 1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3060"/>
                  <a:ext cx="952" cy="1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6797" name="Text Box 13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1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latin typeface="Times New Roman" pitchFamily="18" charset="0"/>
                  </a:rPr>
                  <a:t>Samuel and Young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</p:grpSp>
        <p:pic>
          <p:nvPicPr>
            <p:cNvPr id="2467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8" y="384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0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1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723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1" y="533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3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4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3" y="1426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0" y="2021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6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1" y="830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0" y="1872"/>
              <a:ext cx="680" cy="1042"/>
            </a:xfrm>
            <a:prstGeom prst="rect">
              <a:avLst/>
            </a:prstGeom>
            <a:noFill/>
          </p:spPr>
        </p:pic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 flipV="1">
              <a:off x="3494" y="1277"/>
              <a:ext cx="386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622" y="2318"/>
              <a:ext cx="1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 flipH="1" flipV="1">
              <a:off x="4780" y="830"/>
              <a:ext cx="128" cy="1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008" y="1128"/>
              <a:ext cx="257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008" y="979"/>
              <a:ext cx="115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 flipH="1" flipV="1">
              <a:off x="4265" y="682"/>
              <a:ext cx="772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 flipH="1" flipV="1">
              <a:off x="4394" y="1426"/>
              <a:ext cx="386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 flipH="1">
              <a:off x="4780" y="1426"/>
              <a:ext cx="38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2208" y="2318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82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Server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/>
              <a:t>David Boyd</a:t>
            </a:r>
          </a:p>
          <a:p>
            <a:pPr marL="0" indent="0" algn="ctr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949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5" name="Pie 4"/>
          <p:cNvSpPr/>
          <p:nvPr/>
        </p:nvSpPr>
        <p:spPr>
          <a:xfrm>
            <a:off x="2438400" y="2032000"/>
            <a:ext cx="4419600" cy="4419600"/>
          </a:xfrm>
          <a:prstGeom prst="pie">
            <a:avLst>
              <a:gd name="adj1" fmla="val 1661211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2600" y="40640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  3%</a:t>
            </a:r>
          </a:p>
          <a:p>
            <a:r>
              <a:rPr lang="en-US" sz="5400" b="1" dirty="0" smtClean="0"/>
              <a:t>232 Million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5176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76300" y="2438400"/>
            <a:ext cx="71231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6000" b="1" dirty="0" smtClean="0"/>
              <a:t>Acts 17: 26-27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620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The Divine </a:t>
            </a:r>
            <a:r>
              <a:rPr lang="en-US" sz="6000" b="1" i="1" dirty="0" smtClean="0"/>
              <a:t>Maestro</a:t>
            </a:r>
            <a:br>
              <a:rPr lang="en-US" sz="6000" b="1" i="1" dirty="0" smtClean="0"/>
            </a:br>
            <a:r>
              <a:rPr lang="en-US" sz="6000" b="1" dirty="0" smtClean="0"/>
              <a:t>and the Push-Pull Factors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60701"/>
            <a:ext cx="8229600" cy="193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What in the World is God Doing?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60701"/>
            <a:ext cx="8229600" cy="193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smtClean="0"/>
              <a:t>Yemen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83004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68300" y="2400292"/>
            <a:ext cx="8229600" cy="355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/>
              <a:t>1500</a:t>
            </a:r>
            <a:r>
              <a:rPr lang="en-US" sz="6000" b="1" dirty="0"/>
              <a:t>-</a:t>
            </a:r>
            <a:r>
              <a:rPr lang="en-US" sz="6000" b="1" dirty="0" smtClean="0"/>
              <a:t>1850: </a:t>
            </a:r>
            <a:r>
              <a:rPr lang="en-US" sz="6000" b="1" dirty="0"/>
              <a:t>European Colonialism and African Slave Trade </a:t>
            </a:r>
            <a:r>
              <a:rPr lang="en-US" sz="6000" b="1" dirty="0" smtClean="0"/>
              <a:t>Era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8964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23331" y="2853269"/>
            <a:ext cx="8195733" cy="990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1850</a:t>
            </a:r>
            <a:r>
              <a:rPr lang="en-US" sz="6000" b="1" dirty="0"/>
              <a:t>-1945: Industrial Era</a:t>
            </a:r>
          </a:p>
        </p:txBody>
      </p:sp>
    </p:spTree>
    <p:extLst>
      <p:ext uri="{BB962C8B-B14F-4D97-AF65-F5344CB8AC3E}">
        <p14:creationId xmlns:p14="http://schemas.microsoft.com/office/powerpoint/2010/main" val="241569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37376"/>
            <a:ext cx="8229600" cy="193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1945-Present: Post-Industrial Global Migrations Era</a:t>
            </a:r>
          </a:p>
        </p:txBody>
      </p:sp>
    </p:spTree>
    <p:extLst>
      <p:ext uri="{BB962C8B-B14F-4D97-AF65-F5344CB8AC3E}">
        <p14:creationId xmlns:p14="http://schemas.microsoft.com/office/powerpoint/2010/main" val="330474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3005418"/>
            <a:ext cx="8483599" cy="27699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6000" dirty="0" err="1">
                <a:latin typeface="Arial Rounded MT Bold"/>
                <a:cs typeface="Arial Rounded MT Bold"/>
              </a:rPr>
              <a:t>jpayne@brookhills.org</a:t>
            </a:r>
            <a:endParaRPr lang="en-US" sz="6000" dirty="0">
              <a:latin typeface="Arial Rounded MT Bold"/>
              <a:cs typeface="Arial Rounded MT Bold"/>
            </a:endParaRPr>
          </a:p>
          <a:p>
            <a:pPr algn="ctr"/>
            <a:r>
              <a:rPr lang="en-US" sz="6000" dirty="0">
                <a:latin typeface="Arial Rounded MT Bold"/>
                <a:cs typeface="Arial Rounded MT Bold"/>
              </a:rPr>
              <a:t>@</a:t>
            </a:r>
            <a:r>
              <a:rPr lang="en-US" sz="6000" dirty="0" err="1">
                <a:latin typeface="Arial Rounded MT Bold"/>
                <a:cs typeface="Arial Rounded MT Bold"/>
              </a:rPr>
              <a:t>jd_payne</a:t>
            </a:r>
            <a:endParaRPr lang="en-US" sz="6000" dirty="0">
              <a:latin typeface="Arial Rounded MT Bold"/>
              <a:cs typeface="Arial Rounded MT Bold"/>
            </a:endParaRPr>
          </a:p>
          <a:p>
            <a:pPr algn="ctr"/>
            <a:r>
              <a:rPr lang="en-US" sz="6000" dirty="0" err="1">
                <a:latin typeface="Arial Rounded MT Bold"/>
                <a:cs typeface="Arial Rounded MT Bold"/>
              </a:rPr>
              <a:t>jdpayne.org</a:t>
            </a:r>
            <a:endParaRPr lang="en-US" sz="60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234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Countries with the Highest Numbers of International Migrants, 2013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6401412"/>
              </p:ext>
            </p:extLst>
          </p:nvPr>
        </p:nvGraphicFramePr>
        <p:xfrm>
          <a:off x="582083" y="1615440"/>
          <a:ext cx="7969250" cy="493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625"/>
                <a:gridCol w="3984625"/>
              </a:tblGrid>
              <a:tr h="730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Times New Roman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Times New Roman"/>
                          <a:cs typeface="Times New Roman"/>
                        </a:rPr>
                        <a:t>Estimated number of international </a:t>
                      </a: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migrants,  2013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Times New Roman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Russian Federation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11,000,000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Saudi Arabia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United Arab Emirates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United Kingdom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7,400,000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Canada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7,300,000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Australia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76300" y="2438400"/>
            <a:ext cx="71231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15049" y="3028434"/>
            <a:ext cx="39139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$</a:t>
            </a:r>
            <a:r>
              <a:rPr lang="en-US" sz="6000" b="1" dirty="0"/>
              <a:t>500 </a:t>
            </a:r>
            <a:r>
              <a:rPr lang="en-US" sz="6000" b="1" dirty="0" smtClean="0"/>
              <a:t>billion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9255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1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870" y="3244334"/>
            <a:ext cx="8022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/>
              <a:t>West Africa from New York</a:t>
            </a:r>
          </a:p>
        </p:txBody>
      </p:sp>
    </p:spTree>
    <p:extLst>
      <p:ext uri="{BB962C8B-B14F-4D97-AF65-F5344CB8AC3E}">
        <p14:creationId xmlns:p14="http://schemas.microsoft.com/office/powerpoint/2010/main" val="361891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63332"/>
            <a:ext cx="8229600" cy="745067"/>
          </a:xfrm>
        </p:spPr>
        <p:txBody>
          <a:bodyPr>
            <a:noAutofit/>
          </a:bodyPr>
          <a:lstStyle/>
          <a:p>
            <a:endParaRPr lang="en-US" sz="3200" b="1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17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2933" y="2055989"/>
            <a:ext cx="6874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Global People Groups:  </a:t>
            </a:r>
            <a:r>
              <a:rPr lang="en-US" sz="5400" b="1" dirty="0" smtClean="0"/>
              <a:t>11,642</a:t>
            </a:r>
          </a:p>
          <a:p>
            <a:pPr algn="ctr"/>
            <a:endParaRPr lang="en-US" sz="4800" b="1" dirty="0"/>
          </a:p>
          <a:p>
            <a:pPr algn="ctr"/>
            <a:r>
              <a:rPr lang="en-US" sz="5400" b="1" dirty="0"/>
              <a:t>Unreached People Groups: 6,734</a:t>
            </a:r>
          </a:p>
        </p:txBody>
      </p:sp>
    </p:spTree>
    <p:extLst>
      <p:ext uri="{BB962C8B-B14F-4D97-AF65-F5344CB8AC3E}">
        <p14:creationId xmlns:p14="http://schemas.microsoft.com/office/powerpoint/2010/main" val="22671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26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1124" y="3532195"/>
            <a:ext cx="47017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6000" b="1" dirty="0"/>
              <a:t>“Unreached”?</a:t>
            </a:r>
          </a:p>
        </p:txBody>
      </p:sp>
    </p:spTree>
    <p:extLst>
      <p:ext uri="{BB962C8B-B14F-4D97-AF65-F5344CB8AC3E}">
        <p14:creationId xmlns:p14="http://schemas.microsoft.com/office/powerpoint/2010/main" val="17295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081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0824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The Strangers Next Door are from Where?</a:t>
            </a:r>
          </a:p>
        </p:txBody>
      </p:sp>
    </p:spTree>
    <p:extLst>
      <p:ext uri="{BB962C8B-B14F-4D97-AF65-F5344CB8AC3E}">
        <p14:creationId xmlns:p14="http://schemas.microsoft.com/office/powerpoint/2010/main" val="428080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53652"/>
              </p:ext>
            </p:extLst>
          </p:nvPr>
        </p:nvGraphicFramePr>
        <p:xfrm>
          <a:off x="533400" y="391160"/>
          <a:ext cx="83820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Country of Birth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Times New Roman"/>
                          <a:ea typeface="Calibri"/>
                        </a:rPr>
                        <a:t>Legal</a:t>
                      </a: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 Perm. U.S. Residents, ’12</a:t>
                      </a:r>
                      <a:endParaRPr lang="en-US" sz="23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Mexico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146,406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China, People’s Republic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 81,784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India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66,434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Philippines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 57,327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Dominican Republic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 41,566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Cuba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32,820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Vietnam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28,304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Haiti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22,818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Columbia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20,931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Korea, South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20,846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Jamaica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20,705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Iraq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20,369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Burma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17,383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El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Salvador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16,256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Pakistan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14,740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Bangladesh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14,705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3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Top Places of Origin, International Students in the United States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7397554"/>
              </p:ext>
            </p:extLst>
          </p:nvPr>
        </p:nvGraphicFramePr>
        <p:xfrm>
          <a:off x="612775" y="1600200"/>
          <a:ext cx="8153400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Rank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Country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2012/13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Percentage of Total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Times New Roman"/>
                          <a:ea typeface="Calibri"/>
                        </a:rPr>
                        <a:t>World Total</a:t>
                      </a:r>
                      <a:endParaRPr lang="en-US" sz="2400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819,644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100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1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China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235,597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28.7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2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India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96,754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11.8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3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South Korea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70,627</a:t>
                      </a:r>
                      <a:endParaRPr lang="en-US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8.6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4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Saudi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</a:rPr>
                        <a:t> Arabia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44,566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5.4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Canada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27,357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3.3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Taiwan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21,867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2.7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Japan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19,568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2.4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Vietnam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16,098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2.0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Mexico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14,199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1.7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Turkey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11,278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1.4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69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1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980" y="3244334"/>
            <a:ext cx="8402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Starbucks Drinking Saudis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548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jpayne\Desktop\Con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1919446" cy="287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jpayne\Desktop\Bo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1724025" cy="2895600"/>
          </a:xfrm>
          <a:prstGeom prst="rect">
            <a:avLst/>
          </a:prstGeom>
          <a:noFill/>
        </p:spPr>
      </p:pic>
      <p:pic>
        <p:nvPicPr>
          <p:cNvPr id="1029" name="Picture 5" descr="C:\Users\jpayne\Desktop\l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91000"/>
            <a:ext cx="2143125" cy="2438400"/>
          </a:xfrm>
          <a:prstGeom prst="rect">
            <a:avLst/>
          </a:prstGeom>
          <a:noFill/>
        </p:spPr>
      </p:pic>
      <p:pic>
        <p:nvPicPr>
          <p:cNvPr id="1030" name="Picture 6" descr="C:\Users\jpayne\Desktop\Phill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219200"/>
            <a:ext cx="1743075" cy="2819400"/>
          </a:xfrm>
          <a:prstGeom prst="rect">
            <a:avLst/>
          </a:prstGeom>
          <a:noFill/>
        </p:spPr>
      </p:pic>
      <p:pic>
        <p:nvPicPr>
          <p:cNvPr id="1032" name="Picture 8" descr="C:\Users\jpayne\Desktop\Thom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191000"/>
            <a:ext cx="1524000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77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2012 Refugee Arrivals to the U. S. by Country of Nationality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0383423"/>
              </p:ext>
            </p:extLst>
          </p:nvPr>
        </p:nvGraphicFramePr>
        <p:xfrm>
          <a:off x="228597" y="1600200"/>
          <a:ext cx="876300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1"/>
                <a:gridCol w="438150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Bhutan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15,070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14,160          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Iraq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12,163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Somalia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4,911              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1,948              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Congo,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Democratic Republic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1,863          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Iran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1,758              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Eritrea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1,346              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Sudan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1,077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Ethiopia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620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All other countries, including unknown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3,263              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58,179       </a:t>
                      </a:r>
                      <a:endParaRPr lang="en-US" sz="2400" b="1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58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097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Mejra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1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3333" y="3082403"/>
            <a:ext cx="8071380" cy="136207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The World’s Unreached in the West</a:t>
            </a:r>
          </a:p>
        </p:txBody>
      </p:sp>
    </p:spTree>
    <p:extLst>
      <p:ext uri="{BB962C8B-B14F-4D97-AF65-F5344CB8AC3E}">
        <p14:creationId xmlns:p14="http://schemas.microsoft.com/office/powerpoint/2010/main" val="154294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23166"/>
            <a:ext cx="7772400" cy="1117600"/>
          </a:xfrm>
        </p:spPr>
        <p:txBody>
          <a:bodyPr>
            <a:noAutofit/>
          </a:bodyPr>
          <a:lstStyle/>
          <a:p>
            <a:pPr algn="ctr"/>
            <a:endParaRPr lang="en-US" sz="4800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43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313" y="2787134"/>
            <a:ext cx="8062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How Many UPGs in the West?</a:t>
            </a:r>
          </a:p>
        </p:txBody>
      </p:sp>
    </p:spTree>
    <p:extLst>
      <p:ext uri="{BB962C8B-B14F-4D97-AF65-F5344CB8AC3E}">
        <p14:creationId xmlns:p14="http://schemas.microsoft.com/office/powerpoint/2010/main" val="1157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4109"/>
              </p:ext>
            </p:extLst>
          </p:nvPr>
        </p:nvGraphicFramePr>
        <p:xfrm>
          <a:off x="304800" y="228599"/>
          <a:ext cx="4305300" cy="632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</a:tblGrid>
              <a:tr h="13601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UPGs, Global Research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Andorra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Australia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43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Austria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23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Belgium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34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Canada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180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Denmark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Finland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France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97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64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Greenland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Iceland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Ireland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16305"/>
              </p:ext>
            </p:extLst>
          </p:nvPr>
        </p:nvGraphicFramePr>
        <p:xfrm>
          <a:off x="4800600" y="121920"/>
          <a:ext cx="4191000" cy="665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109728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</a:rPr>
                        <a:t>UPGs, Global Research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Italy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48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Liechtenstein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Luxembourg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Malta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Monaco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Netherlands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41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New Zealand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Norway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Portugal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San Marino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Spain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Sweden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28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Switzerland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18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United Kingdom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73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361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8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9067" y="3244334"/>
            <a:ext cx="247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/>
              <a:t>1,200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5525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34267"/>
            <a:ext cx="7772400" cy="1066800"/>
          </a:xfrm>
        </p:spPr>
        <p:txBody>
          <a:bodyPr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4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35774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cs typeface="Calibri"/>
              </a:rPr>
              <a:t>How </a:t>
            </a:r>
            <a:r>
              <a:rPr lang="en-US" sz="6000" b="1" dirty="0">
                <a:cs typeface="Calibri"/>
              </a:rPr>
              <a:t>Many UPGs in the United States and Canada</a:t>
            </a:r>
            <a:r>
              <a:rPr lang="en-US" sz="6000" b="1" dirty="0" smtClean="0">
                <a:cs typeface="Calibri"/>
              </a:rPr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5314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23166"/>
            <a:ext cx="7772400" cy="1117600"/>
          </a:xfrm>
        </p:spPr>
        <p:txBody>
          <a:bodyPr>
            <a:noAutofit/>
          </a:bodyPr>
          <a:lstStyle/>
          <a:p>
            <a:pPr algn="ctr"/>
            <a:endParaRPr lang="en-US" sz="4800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43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8616" y="2640013"/>
            <a:ext cx="4244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35,000 Feet to </a:t>
            </a:r>
          </a:p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15,000 Feet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0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31031"/>
              </p:ext>
            </p:extLst>
          </p:nvPr>
        </p:nvGraphicFramePr>
        <p:xfrm>
          <a:off x="1219200" y="152399"/>
          <a:ext cx="7467600" cy="604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267453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dirty="0" smtClean="0">
                          <a:latin typeface="Times New Roman"/>
                          <a:ea typeface="Calibri"/>
                        </a:rPr>
                        <a:t>Country</a:t>
                      </a:r>
                      <a:endParaRPr lang="en-US" sz="6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dirty="0" smtClean="0">
                          <a:latin typeface="Times New Roman"/>
                          <a:ea typeface="Calibri"/>
                        </a:rPr>
                        <a:t>UPGs</a:t>
                      </a:r>
                      <a:r>
                        <a:rPr lang="en-US" sz="6600" dirty="0">
                          <a:latin typeface="Times New Roman"/>
                          <a:ea typeface="Calibri"/>
                        </a:rPr>
                        <a:t>, </a:t>
                      </a: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dirty="0" smtClean="0">
                          <a:latin typeface="Times New Roman"/>
                          <a:ea typeface="Calibri"/>
                        </a:rPr>
                        <a:t>Global </a:t>
                      </a: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dirty="0" smtClean="0">
                          <a:latin typeface="Times New Roman"/>
                          <a:ea typeface="Calibri"/>
                        </a:rPr>
                        <a:t>Research</a:t>
                      </a:r>
                      <a:endParaRPr lang="en-US" sz="6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35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Canada</a:t>
                      </a:r>
                      <a:endParaRPr lang="en-US" sz="6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180</a:t>
                      </a:r>
                      <a:endParaRPr lang="en-US" sz="6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35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United </a:t>
                      </a: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States</a:t>
                      </a:r>
                      <a:endParaRPr lang="en-US" sz="6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361</a:t>
                      </a:r>
                      <a:endParaRPr lang="en-US" sz="6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33726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dirty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latin typeface="Times New Roman"/>
                          <a:ea typeface="Calibri"/>
                        </a:rPr>
                        <a:t>TOTAL:</a:t>
                      </a:r>
                      <a:endParaRPr lang="en-US" sz="5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dirty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latin typeface="Times New Roman"/>
                          <a:ea typeface="Calibri"/>
                        </a:rPr>
                        <a:t>541</a:t>
                      </a:r>
                      <a:endParaRPr lang="en-US" sz="5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30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payne\Desktop\Hanc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038600"/>
            <a:ext cx="1695450" cy="2695575"/>
          </a:xfrm>
          <a:prstGeom prst="rect">
            <a:avLst/>
          </a:prstGeom>
          <a:noFill/>
        </p:spPr>
      </p:pic>
      <p:pic>
        <p:nvPicPr>
          <p:cNvPr id="2051" name="Picture 3" descr="C:\Users\jpayne\Desktop\W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33092"/>
            <a:ext cx="1676400" cy="2772508"/>
          </a:xfrm>
          <a:prstGeom prst="rect">
            <a:avLst/>
          </a:prstGeom>
          <a:noFill/>
        </p:spPr>
      </p:pic>
      <p:pic>
        <p:nvPicPr>
          <p:cNvPr id="2052" name="Picture 4" descr="C:\Users\jpayne\Desktop\Wan Ti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86200"/>
            <a:ext cx="1819275" cy="2743825"/>
          </a:xfrm>
          <a:prstGeom prst="rect">
            <a:avLst/>
          </a:prstGeom>
          <a:noFill/>
        </p:spPr>
      </p:pic>
      <p:pic>
        <p:nvPicPr>
          <p:cNvPr id="2053" name="Picture 5" descr="C:\Users\jpayne\Desktop\Wan E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990600"/>
            <a:ext cx="1676400" cy="2743200"/>
          </a:xfrm>
          <a:prstGeom prst="rect">
            <a:avLst/>
          </a:prstGeom>
          <a:noFill/>
        </p:spPr>
      </p:pic>
      <p:pic>
        <p:nvPicPr>
          <p:cNvPr id="13" name="Picture 2" descr="C:\Users\jpayne\Desktop\Pri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066800"/>
            <a:ext cx="1856232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262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646" y="3268132"/>
            <a:ext cx="7772400" cy="575733"/>
          </a:xfrm>
        </p:spPr>
        <p:txBody>
          <a:bodyPr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5" name="Picture 4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871" y="2719401"/>
            <a:ext cx="8688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Countries with the Largest Numbers of UPGs</a:t>
            </a:r>
          </a:p>
        </p:txBody>
      </p:sp>
    </p:spTree>
    <p:extLst>
      <p:ext uri="{BB962C8B-B14F-4D97-AF65-F5344CB8AC3E}">
        <p14:creationId xmlns:p14="http://schemas.microsoft.com/office/powerpoint/2010/main" val="321395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41683"/>
              </p:ext>
            </p:extLst>
          </p:nvPr>
        </p:nvGraphicFramePr>
        <p:xfrm>
          <a:off x="-1" y="-4"/>
          <a:ext cx="9144002" cy="69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68"/>
                <a:gridCol w="3599202"/>
                <a:gridCol w="3072532"/>
              </a:tblGrid>
              <a:tr h="84921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Rank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941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26247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368</a:t>
                      </a:r>
                    </a:p>
                  </a:txBody>
                  <a:tcPr marL="19050" marR="19050" marT="0" marB="0" anchor="b"/>
                </a:tc>
              </a:tr>
              <a:tr h="913521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361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Mexico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1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02000"/>
            <a:ext cx="7772400" cy="694267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3343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Guidelines for Reaching the Strangers Next Door</a:t>
            </a:r>
          </a:p>
        </p:txBody>
      </p:sp>
    </p:spTree>
    <p:extLst>
      <p:ext uri="{BB962C8B-B14F-4D97-AF65-F5344CB8AC3E}">
        <p14:creationId xmlns:p14="http://schemas.microsoft.com/office/powerpoint/2010/main" val="338179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9114" y="2743200"/>
            <a:ext cx="8167686" cy="103081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8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9113" y="1680410"/>
            <a:ext cx="75411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6000" b="1" dirty="0"/>
              <a:t>Be </a:t>
            </a:r>
            <a:r>
              <a:rPr lang="en-US" sz="6000" b="1" dirty="0" smtClean="0"/>
              <a:t>intentional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Learn as you </a:t>
            </a:r>
            <a:r>
              <a:rPr lang="en-US" sz="6000" b="1" dirty="0" smtClean="0"/>
              <a:t>go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Expect to make mistakes</a:t>
            </a:r>
          </a:p>
        </p:txBody>
      </p:sp>
    </p:spTree>
    <p:extLst>
      <p:ext uri="{BB962C8B-B14F-4D97-AF65-F5344CB8AC3E}">
        <p14:creationId xmlns:p14="http://schemas.microsoft.com/office/powerpoint/2010/main" val="26033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82134" y="2252133"/>
            <a:ext cx="7123113" cy="3860800"/>
          </a:xfrm>
        </p:spPr>
        <p:txBody>
          <a:bodyPr>
            <a:normAutofit/>
          </a:bodyPr>
          <a:lstStyle/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4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999" y="1869702"/>
            <a:ext cx="85174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6000" b="1" dirty="0"/>
              <a:t>Work the bridges of </a:t>
            </a:r>
            <a:r>
              <a:rPr lang="en-US" sz="6000" b="1" dirty="0" smtClean="0"/>
              <a:t>God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Prioritize along receptivity lines</a:t>
            </a:r>
          </a:p>
        </p:txBody>
      </p:sp>
    </p:spTree>
    <p:extLst>
      <p:ext uri="{BB962C8B-B14F-4D97-AF65-F5344CB8AC3E}">
        <p14:creationId xmlns:p14="http://schemas.microsoft.com/office/powerpoint/2010/main" val="298543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7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8795" y="1185333"/>
            <a:ext cx="8449738" cy="5537200"/>
          </a:xfrm>
        </p:spPr>
        <p:txBody>
          <a:bodyPr>
            <a:no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5600" b="1" dirty="0">
                <a:solidFill>
                  <a:srgbClr val="000000"/>
                </a:solidFill>
              </a:rPr>
              <a:t>Understand cultural and generational </a:t>
            </a:r>
            <a:r>
              <a:rPr lang="en-US" sz="5600" b="1" dirty="0" smtClean="0">
                <a:solidFill>
                  <a:srgbClr val="000000"/>
                </a:solidFill>
              </a:rPr>
              <a:t>differences</a:t>
            </a:r>
          </a:p>
          <a:p>
            <a:endParaRPr lang="en-US" sz="1200" b="1" dirty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600" b="1" dirty="0">
                <a:solidFill>
                  <a:srgbClr val="000000"/>
                </a:solidFill>
              </a:rPr>
              <a:t>Contextualize </a:t>
            </a:r>
            <a:r>
              <a:rPr lang="en-US" sz="5600" b="1" dirty="0" smtClean="0">
                <a:solidFill>
                  <a:srgbClr val="000000"/>
                </a:solidFill>
              </a:rPr>
              <a:t>methods</a:t>
            </a:r>
          </a:p>
          <a:p>
            <a:pPr marL="685800" indent="-685800">
              <a:buFont typeface="Arial"/>
              <a:buChar char="•"/>
            </a:pPr>
            <a:endParaRPr lang="en-US" sz="1200" b="1" dirty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600" b="1" dirty="0">
                <a:solidFill>
                  <a:srgbClr val="000000"/>
                </a:solidFill>
              </a:rPr>
              <a:t>Practice evangelism that results in new </a:t>
            </a:r>
            <a:r>
              <a:rPr lang="en-US" sz="5600" b="1" dirty="0" smtClean="0">
                <a:solidFill>
                  <a:srgbClr val="000000"/>
                </a:solidFill>
              </a:rPr>
              <a:t>churches</a:t>
            </a:r>
            <a:endParaRPr lang="en-US" sz="5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9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" y="2290002"/>
            <a:ext cx="75353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5400" b="1" dirty="0">
                <a:solidFill>
                  <a:srgbClr val="000000"/>
                </a:solidFill>
              </a:rPr>
              <a:t>Keep things simple and highly </a:t>
            </a:r>
            <a:r>
              <a:rPr lang="en-US" sz="5400" b="1" dirty="0" smtClean="0">
                <a:solidFill>
                  <a:srgbClr val="000000"/>
                </a:solidFill>
              </a:rPr>
              <a:t>reproducible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400" b="1" dirty="0">
                <a:solidFill>
                  <a:srgbClr val="000000"/>
                </a:solidFill>
              </a:rPr>
              <a:t>Avoid paternalism</a:t>
            </a:r>
          </a:p>
        </p:txBody>
      </p:sp>
    </p:spTree>
    <p:extLst>
      <p:ext uri="{BB962C8B-B14F-4D97-AF65-F5344CB8AC3E}">
        <p14:creationId xmlns:p14="http://schemas.microsoft.com/office/powerpoint/2010/main" val="268554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0532"/>
            <a:ext cx="7772400" cy="728133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666" y="2692272"/>
            <a:ext cx="804333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Strategy for Reaching the Strangers Next Door</a:t>
            </a:r>
          </a:p>
        </p:txBody>
      </p:sp>
    </p:spTree>
    <p:extLst>
      <p:ext uri="{BB962C8B-B14F-4D97-AF65-F5344CB8AC3E}">
        <p14:creationId xmlns:p14="http://schemas.microsoft.com/office/powerpoint/2010/main" val="133976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8316" y="3244334"/>
            <a:ext cx="34273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/>
                <a:cs typeface="Times New Roman"/>
              </a:rPr>
              <a:t>R</a:t>
            </a:r>
            <a:r>
              <a:rPr lang="en-US" sz="6000" b="1" dirty="0" smtClean="0">
                <a:latin typeface="Times New Roman"/>
                <a:cs typeface="Times New Roman"/>
              </a:rPr>
              <a:t>. E. P. S</a:t>
            </a:r>
            <a:r>
              <a:rPr lang="en-US" sz="6000" b="1" dirty="0">
                <a:latin typeface="Times New Roman"/>
                <a:cs typeface="Times New Roman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9952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1524000"/>
            <a:ext cx="7467600" cy="4114799"/>
            <a:chOff x="624" y="384"/>
            <a:chExt cx="4704" cy="25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1183"/>
              <a:ext cx="1872" cy="1457"/>
              <a:chOff x="624" y="1183"/>
              <a:chExt cx="1872" cy="145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24" y="1183"/>
                <a:ext cx="1872" cy="1194"/>
                <a:chOff x="5040" y="3060"/>
                <a:chExt cx="1672" cy="1800"/>
              </a:xfrm>
            </p:grpSpPr>
            <p:pic>
              <p:nvPicPr>
                <p:cNvPr id="246795" name="Picture 1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760" y="360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6" name="Picture 1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3060"/>
                  <a:ext cx="952" cy="1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6797" name="Text Box 13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1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latin typeface="Times New Roman" pitchFamily="18" charset="0"/>
                  </a:rPr>
                  <a:t>Your Team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</p:grpSp>
        <p:pic>
          <p:nvPicPr>
            <p:cNvPr id="2467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8" y="384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0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1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723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1" y="533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3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4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3" y="1426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0" y="2021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6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1" y="830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0" y="1872"/>
              <a:ext cx="680" cy="1042"/>
            </a:xfrm>
            <a:prstGeom prst="rect">
              <a:avLst/>
            </a:prstGeom>
            <a:noFill/>
          </p:spPr>
        </p:pic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 flipV="1">
              <a:off x="3494" y="1277"/>
              <a:ext cx="386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622" y="2318"/>
              <a:ext cx="1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 flipH="1" flipV="1">
              <a:off x="4780" y="830"/>
              <a:ext cx="128" cy="1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008" y="1128"/>
              <a:ext cx="257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008" y="979"/>
              <a:ext cx="115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 flipH="1" flipV="1">
              <a:off x="4265" y="682"/>
              <a:ext cx="772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 flipH="1" flipV="1">
              <a:off x="4394" y="1426"/>
              <a:ext cx="386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 flipH="1">
              <a:off x="4780" y="1426"/>
              <a:ext cx="38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2208" y="2318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8200" y="5791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Stranger Next Door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26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payne\Desktop\Age of 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1676400"/>
            <a:ext cx="4248150" cy="4648200"/>
          </a:xfrm>
          <a:prstGeom prst="rect">
            <a:avLst/>
          </a:prstGeom>
          <a:noFill/>
        </p:spPr>
      </p:pic>
      <p:pic>
        <p:nvPicPr>
          <p:cNvPr id="2" name="Picture 1" descr="Scattered to Ga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320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267" y="2243418"/>
            <a:ext cx="7775137" cy="42934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Strangers Next Door: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Helvetica"/>
                <a:cs typeface="Helvetica"/>
              </a:rPr>
              <a:t>Migration, Immigration, and Mission</a:t>
            </a:r>
          </a:p>
          <a:p>
            <a:pPr algn="ctr">
              <a:lnSpc>
                <a:spcPct val="150000"/>
              </a:lnSpc>
            </a:pPr>
            <a:endParaRPr lang="en-US" sz="3600" dirty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Helvetica"/>
                <a:cs typeface="Helvetica"/>
              </a:rPr>
              <a:t>J. D. Payne</a:t>
            </a:r>
          </a:p>
        </p:txBody>
      </p:sp>
    </p:spTree>
    <p:extLst>
      <p:ext uri="{BB962C8B-B14F-4D97-AF65-F5344CB8AC3E}">
        <p14:creationId xmlns:p14="http://schemas.microsoft.com/office/powerpoint/2010/main" val="115434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ngers Next Door #575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3733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9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327923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/>
              <a:t>Samuel and Young Cho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9702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D-map3a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3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D-map4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609</Words>
  <Application>Microsoft Macintosh PowerPoint</Application>
  <PresentationFormat>On-screen Show (4:3)</PresentationFormat>
  <Paragraphs>347</Paragraphs>
  <Slides>50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The Divine Maestro and the Push-Pull Factors</vt:lpstr>
      <vt:lpstr>PowerPoint Presentation</vt:lpstr>
      <vt:lpstr>PowerPoint Presentation</vt:lpstr>
      <vt:lpstr>PowerPoint Presentation</vt:lpstr>
      <vt:lpstr> 1850-1945: Industrial Era</vt:lpstr>
      <vt:lpstr>PowerPoint Presentation</vt:lpstr>
      <vt:lpstr>Countries with the Highest Numbers of International Migrants,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Strangers Next Door are from Where?</vt:lpstr>
      <vt:lpstr>PowerPoint Presentation</vt:lpstr>
      <vt:lpstr>Top Places of Origin, International Students in the United States</vt:lpstr>
      <vt:lpstr>PowerPoint Presentation</vt:lpstr>
      <vt:lpstr>2012 Refugee Arrivals to the U. S. by Country of Nationality</vt:lpstr>
      <vt:lpstr>PowerPoint Presentation</vt:lpstr>
      <vt:lpstr>The World’s Unreached in the 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Cahoots Communications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 Bohrer</dc:creator>
  <cp:lastModifiedBy>J.D. Payne</cp:lastModifiedBy>
  <cp:revision>44</cp:revision>
  <cp:lastPrinted>2014-06-04T16:44:40Z</cp:lastPrinted>
  <dcterms:created xsi:type="dcterms:W3CDTF">2014-04-15T14:19:15Z</dcterms:created>
  <dcterms:modified xsi:type="dcterms:W3CDTF">2014-06-19T13:10:42Z</dcterms:modified>
</cp:coreProperties>
</file>