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7"/>
  </p:notesMasterIdLst>
  <p:sldIdLst>
    <p:sldId id="256" r:id="rId2"/>
    <p:sldId id="395" r:id="rId3"/>
    <p:sldId id="396" r:id="rId4"/>
    <p:sldId id="257" r:id="rId5"/>
    <p:sldId id="399" r:id="rId6"/>
    <p:sldId id="393" r:id="rId7"/>
    <p:sldId id="258" r:id="rId8"/>
    <p:sldId id="259" r:id="rId9"/>
    <p:sldId id="397" r:id="rId10"/>
    <p:sldId id="394" r:id="rId11"/>
    <p:sldId id="398" r:id="rId12"/>
    <p:sldId id="260" r:id="rId13"/>
    <p:sldId id="261" r:id="rId14"/>
    <p:sldId id="262" r:id="rId15"/>
    <p:sldId id="263" r:id="rId16"/>
    <p:sldId id="264" r:id="rId17"/>
    <p:sldId id="267" r:id="rId18"/>
    <p:sldId id="265" r:id="rId19"/>
    <p:sldId id="266" r:id="rId20"/>
    <p:sldId id="268" r:id="rId21"/>
    <p:sldId id="269" r:id="rId22"/>
    <p:sldId id="270" r:id="rId23"/>
    <p:sldId id="273" r:id="rId24"/>
    <p:sldId id="402" r:id="rId25"/>
    <p:sldId id="403" r:id="rId26"/>
    <p:sldId id="277" r:id="rId27"/>
    <p:sldId id="275" r:id="rId28"/>
    <p:sldId id="276" r:id="rId29"/>
    <p:sldId id="278" r:id="rId30"/>
    <p:sldId id="279" r:id="rId31"/>
    <p:sldId id="281" r:id="rId32"/>
    <p:sldId id="282" r:id="rId33"/>
    <p:sldId id="325" r:id="rId34"/>
    <p:sldId id="326"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332" r:id="rId48"/>
    <p:sldId id="344" r:id="rId49"/>
    <p:sldId id="340" r:id="rId50"/>
    <p:sldId id="341" r:id="rId51"/>
    <p:sldId id="342" r:id="rId52"/>
    <p:sldId id="343" r:id="rId53"/>
    <p:sldId id="295" r:id="rId54"/>
    <p:sldId id="296" r:id="rId55"/>
    <p:sldId id="404" r:id="rId56"/>
    <p:sldId id="298" r:id="rId57"/>
    <p:sldId id="299" r:id="rId58"/>
    <p:sldId id="300" r:id="rId59"/>
    <p:sldId id="345" r:id="rId60"/>
    <p:sldId id="301" r:id="rId61"/>
    <p:sldId id="407" r:id="rId62"/>
    <p:sldId id="405" r:id="rId63"/>
    <p:sldId id="302" r:id="rId64"/>
    <p:sldId id="305" r:id="rId65"/>
    <p:sldId id="306" r:id="rId66"/>
    <p:sldId id="307" r:id="rId67"/>
    <p:sldId id="308" r:id="rId68"/>
    <p:sldId id="309" r:id="rId69"/>
    <p:sldId id="310" r:id="rId70"/>
    <p:sldId id="311" r:id="rId71"/>
    <p:sldId id="312" r:id="rId72"/>
    <p:sldId id="313" r:id="rId73"/>
    <p:sldId id="314" r:id="rId74"/>
    <p:sldId id="315" r:id="rId75"/>
    <p:sldId id="317" r:id="rId76"/>
    <p:sldId id="318" r:id="rId77"/>
    <p:sldId id="319" r:id="rId78"/>
    <p:sldId id="320" r:id="rId79"/>
    <p:sldId id="322" r:id="rId80"/>
    <p:sldId id="324" r:id="rId81"/>
    <p:sldId id="348" r:id="rId82"/>
    <p:sldId id="333" r:id="rId83"/>
    <p:sldId id="350" r:id="rId84"/>
    <p:sldId id="351" r:id="rId85"/>
    <p:sldId id="334" r:id="rId86"/>
    <p:sldId id="335" r:id="rId87"/>
    <p:sldId id="336" r:id="rId88"/>
    <p:sldId id="355" r:id="rId89"/>
    <p:sldId id="337" r:id="rId90"/>
    <p:sldId id="338" r:id="rId91"/>
    <p:sldId id="356" r:id="rId92"/>
    <p:sldId id="357" r:id="rId93"/>
    <p:sldId id="358" r:id="rId94"/>
    <p:sldId id="359" r:id="rId95"/>
    <p:sldId id="360" r:id="rId96"/>
    <p:sldId id="361" r:id="rId97"/>
    <p:sldId id="363" r:id="rId98"/>
    <p:sldId id="364" r:id="rId99"/>
    <p:sldId id="367" r:id="rId100"/>
    <p:sldId id="365" r:id="rId101"/>
    <p:sldId id="366"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4" r:id="rId117"/>
    <p:sldId id="385" r:id="rId118"/>
    <p:sldId id="386" r:id="rId119"/>
    <p:sldId id="387" r:id="rId120"/>
    <p:sldId id="388" r:id="rId121"/>
    <p:sldId id="389" r:id="rId122"/>
    <p:sldId id="390" r:id="rId123"/>
    <p:sldId id="391" r:id="rId124"/>
    <p:sldId id="392" r:id="rId125"/>
    <p:sldId id="408"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11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4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notesMaster" Target="notesMasters/notes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367AE-0182-AD47-AF61-02DC4C4FD3EC}" type="datetimeFigureOut">
              <a:rPr lang="en-US" smtClean="0"/>
              <a:t>8/23/14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0F348-3F02-5C4A-AB20-DE8E1E177F99}" type="slidenum">
              <a:rPr lang="en-US" smtClean="0"/>
              <a:t>‹#›</a:t>
            </a:fld>
            <a:endParaRPr lang="en-US"/>
          </a:p>
        </p:txBody>
      </p:sp>
    </p:spTree>
    <p:extLst>
      <p:ext uri="{BB962C8B-B14F-4D97-AF65-F5344CB8AC3E}">
        <p14:creationId xmlns:p14="http://schemas.microsoft.com/office/powerpoint/2010/main" val="3066542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11,332 people groups with a combined population of 6,972,900,714 are detailed in the IMB database</a:t>
            </a:r>
            <a:r>
              <a:rPr lang="en-US" baseline="0" dirty="0" smtClean="0"/>
              <a:t> a</a:t>
            </a:r>
            <a:r>
              <a:rPr lang="en-US" dirty="0" smtClean="0"/>
              <a:t>s of January 1, 2013.</a:t>
            </a:r>
            <a:r>
              <a:rPr lang="en-US" baseline="0" dirty="0" smtClean="0"/>
              <a:t> Each people group is represented by one point for every 50,000 people. All data is taken from </a:t>
            </a:r>
            <a:r>
              <a:rPr lang="en-US" dirty="0" smtClean="0"/>
              <a:t>2013-01 GSEC Listing of people groups. </a:t>
            </a:r>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24</a:t>
            </a:fld>
            <a:endParaRPr lang="en-US"/>
          </a:p>
        </p:txBody>
      </p:sp>
    </p:spTree>
    <p:extLst>
      <p:ext uri="{BB962C8B-B14F-4D97-AF65-F5344CB8AC3E}">
        <p14:creationId xmlns:p14="http://schemas.microsoft.com/office/powerpoint/2010/main" val="137412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smtClean="0"/>
              <a:t>Joshua Project</a:t>
            </a:r>
            <a:endParaRPr lang="en-US"/>
          </a:p>
        </p:txBody>
      </p:sp>
      <p:sp>
        <p:nvSpPr>
          <p:cNvPr id="4" name="Slide Number Placeholder 3"/>
          <p:cNvSpPr>
            <a:spLocks noGrp="1"/>
          </p:cNvSpPr>
          <p:nvPr>
            <p:ph type="sldNum" sz="quarter" idx="10"/>
          </p:nvPr>
        </p:nvSpPr>
        <p:spPr/>
        <p:txBody>
          <a:bodyPr/>
          <a:lstStyle/>
          <a:p>
            <a:fld id="{F0FBD932-A296-4CDF-A55D-F7F5ADB3E049}"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51450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56890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9909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266572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FCC2D-8772-D849-A567-80304DDE2735}" type="datetimeFigureOut">
              <a:rPr lang="en-US" smtClean="0"/>
              <a:t>8/23/14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258762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FCC2D-8772-D849-A567-80304DDE2735}" type="datetimeFigureOut">
              <a:rPr lang="en-US" smtClean="0"/>
              <a:t>8/23/14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12005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FCC2D-8772-D849-A567-80304DDE2735}" type="datetimeFigureOut">
              <a:rPr lang="en-US" smtClean="0"/>
              <a:t>8/23/14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685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FCC2D-8772-D849-A567-80304DDE2735}" type="datetimeFigureOut">
              <a:rPr lang="en-US" smtClean="0"/>
              <a:t>8/23/14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216159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FCC2D-8772-D849-A567-80304DDE2735}" type="datetimeFigureOut">
              <a:rPr lang="en-US" smtClean="0"/>
              <a:t>8/23/14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503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FCC2D-8772-D849-A567-80304DDE2735}" type="datetimeFigureOut">
              <a:rPr lang="en-US" smtClean="0"/>
              <a:t>8/23/14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83349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FCC2D-8772-D849-A567-80304DDE2735}" type="datetimeFigureOut">
              <a:rPr lang="en-US" smtClean="0"/>
              <a:t>8/23/14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2868864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FCC2D-8772-D849-A567-80304DDE2735}" type="datetimeFigureOut">
              <a:rPr lang="en-US" smtClean="0"/>
              <a:t>8/23/14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C761-D9F1-A04F-B73A-4D8B7B97A4A3}" type="slidenum">
              <a:rPr lang="en-US" smtClean="0"/>
              <a:t>‹#›</a:t>
            </a:fld>
            <a:endParaRPr lang="en-US"/>
          </a:p>
        </p:txBody>
      </p:sp>
    </p:spTree>
    <p:extLst>
      <p:ext uri="{BB962C8B-B14F-4D97-AF65-F5344CB8AC3E}">
        <p14:creationId xmlns:p14="http://schemas.microsoft.com/office/powerpoint/2010/main" val="341477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wm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16.png"/><Relationship Id="rId1" Type="http://schemas.microsoft.com/office/2007/relationships/media" Target="file://localhost/Users/jpayne/Desktop/documents-export-2012-12-09/SND-map4.mov" TargetMode="External"/><Relationship Id="rId2" Type="http://schemas.openxmlformats.org/officeDocument/2006/relationships/video" Target="file://localhost/Users/jpayne/Desktop/documents-export-2012-12-09/SND-map4.mov"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68406"/>
            <a:ext cx="7772400" cy="1460112"/>
          </a:xfrm>
        </p:spPr>
        <p:txBody>
          <a:bodyPr>
            <a:normAutofit fontScale="90000"/>
          </a:bodyPr>
          <a:lstStyle/>
          <a:p>
            <a:r>
              <a:rPr lang="en-US" sz="6000" dirty="0" smtClean="0">
                <a:latin typeface="Capitals"/>
                <a:cs typeface="Capitals"/>
              </a:rPr>
              <a:t>Pressure Points</a:t>
            </a:r>
            <a:br>
              <a:rPr lang="en-US" sz="6000" dirty="0" smtClean="0">
                <a:latin typeface="Capitals"/>
                <a:cs typeface="Capitals"/>
              </a:rPr>
            </a:br>
            <a:r>
              <a:rPr lang="en-US" sz="6000" dirty="0" smtClean="0">
                <a:latin typeface="Capitals"/>
                <a:cs typeface="Capitals"/>
              </a:rPr>
              <a:t/>
            </a:r>
            <a:br>
              <a:rPr lang="en-US" sz="6000" dirty="0" smtClean="0">
                <a:latin typeface="Capitals"/>
                <a:cs typeface="Capitals"/>
              </a:rPr>
            </a:br>
            <a:r>
              <a:rPr lang="en-US" sz="3600" dirty="0" smtClean="0">
                <a:latin typeface="Arial Unicode MS"/>
                <a:cs typeface="Arial Unicode MS"/>
              </a:rPr>
              <a:t>Twelve Global Issues Shaping the </a:t>
            </a:r>
            <a:br>
              <a:rPr lang="en-US" sz="3600" dirty="0" smtClean="0">
                <a:latin typeface="Arial Unicode MS"/>
                <a:cs typeface="Arial Unicode MS"/>
              </a:rPr>
            </a:br>
            <a:r>
              <a:rPr lang="en-US" sz="3600" dirty="0" smtClean="0">
                <a:latin typeface="Arial Unicode MS"/>
                <a:cs typeface="Arial Unicode MS"/>
              </a:rPr>
              <a:t>Face of the Church</a:t>
            </a:r>
            <a:r>
              <a:rPr lang="en-US" sz="2400" dirty="0" smtClean="0">
                <a:latin typeface="Arial Unicode MS"/>
                <a:cs typeface="Arial Unicode MS"/>
              </a:rPr>
              <a:t/>
            </a:r>
            <a:br>
              <a:rPr lang="en-US" sz="2400" dirty="0" smtClean="0">
                <a:latin typeface="Arial Unicode MS"/>
                <a:cs typeface="Arial Unicode MS"/>
              </a:rPr>
            </a:br>
            <a:r>
              <a:rPr lang="en-US" sz="2400" dirty="0" smtClean="0">
                <a:latin typeface="Arial Unicode MS"/>
                <a:cs typeface="Arial Unicode MS"/>
              </a:rPr>
              <a:t/>
            </a:r>
            <a:br>
              <a:rPr lang="en-US" sz="2400" dirty="0" smtClean="0">
                <a:latin typeface="Arial Unicode MS"/>
                <a:cs typeface="Arial Unicode MS"/>
              </a:rPr>
            </a:br>
            <a:r>
              <a:rPr lang="en-US" sz="2700" dirty="0" smtClean="0">
                <a:latin typeface="Capitals"/>
                <a:cs typeface="Capitals"/>
              </a:rPr>
              <a:t>J.D. Payne</a:t>
            </a:r>
            <a:endParaRPr lang="en-US" sz="2700" dirty="0">
              <a:latin typeface="Capitals"/>
              <a:cs typeface="Capitals"/>
            </a:endParaRPr>
          </a:p>
        </p:txBody>
      </p:sp>
      <p:sp>
        <p:nvSpPr>
          <p:cNvPr id="5" name="TextBox 4"/>
          <p:cNvSpPr txBox="1"/>
          <p:nvPr/>
        </p:nvSpPr>
        <p:spPr>
          <a:xfrm>
            <a:off x="-399582" y="256840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37962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pic>
        <p:nvPicPr>
          <p:cNvPr id="5" name="Picture 4" descr="Pressure Point ppt template.jpg"/>
          <p:cNvPicPr>
            <a:picLocks noChangeAspect="1"/>
          </p:cNvPicPr>
          <p:nvPr/>
        </p:nvPicPr>
        <p:blipFill>
          <a:blip r:embed="rId2">
            <a:alphaModFix amt="39000"/>
            <a:extLst>
              <a:ext uri="{28A0092B-C50C-407E-A947-70E740481C1C}">
                <a14:useLocalDpi xmlns:a14="http://schemas.microsoft.com/office/drawing/2010/main" val="0"/>
              </a:ext>
            </a:extLst>
          </a:blip>
          <a:stretch>
            <a:fillRect/>
          </a:stretch>
        </p:blipFill>
        <p:spPr>
          <a:xfrm>
            <a:off x="4695076" y="1417638"/>
            <a:ext cx="4448924" cy="3776809"/>
          </a:xfrm>
          <a:prstGeom prst="heptagon">
            <a:avLst/>
          </a:prstGeom>
        </p:spPr>
      </p:pic>
      <p:sp>
        <p:nvSpPr>
          <p:cNvPr id="6" name="Right Arrow Callout 5"/>
          <p:cNvSpPr/>
          <p:nvPr/>
        </p:nvSpPr>
        <p:spPr>
          <a:xfrm>
            <a:off x="691269" y="2180730"/>
            <a:ext cx="4003807" cy="284868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91270" y="2698011"/>
            <a:ext cx="2982474" cy="1323439"/>
          </a:xfrm>
          <a:prstGeom prst="rect">
            <a:avLst/>
          </a:prstGeom>
          <a:noFill/>
        </p:spPr>
        <p:txBody>
          <a:bodyPr wrap="square" rtlCol="0">
            <a:spAutoFit/>
          </a:bodyPr>
          <a:lstStyle/>
          <a:p>
            <a:r>
              <a:rPr lang="en-US" sz="4000" b="1" dirty="0" smtClean="0"/>
              <a:t>Great Commission</a:t>
            </a:r>
            <a:endParaRPr lang="en-US" sz="4000" b="1" dirty="0"/>
          </a:p>
        </p:txBody>
      </p:sp>
    </p:spTree>
    <p:extLst>
      <p:ext uri="{BB962C8B-B14F-4D97-AF65-F5344CB8AC3E}">
        <p14:creationId xmlns:p14="http://schemas.microsoft.com/office/powerpoint/2010/main" val="2522032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2010-2015 Infant Mortality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8702929"/>
              </p:ext>
            </p:extLst>
          </p:nvPr>
        </p:nvGraphicFramePr>
        <p:xfrm>
          <a:off x="457200" y="1462086"/>
          <a:ext cx="8229600" cy="4765676"/>
        </p:xfrm>
        <a:graphic>
          <a:graphicData uri="http://schemas.openxmlformats.org/drawingml/2006/table">
            <a:tbl>
              <a:tblPr firstRow="1" bandRow="1">
                <a:tableStyleId>{073A0DAA-6AF3-43AB-8588-CEC1D06C72B9}</a:tableStyleId>
              </a:tblPr>
              <a:tblGrid>
                <a:gridCol w="4114800"/>
                <a:gridCol w="4114800"/>
              </a:tblGrid>
              <a:tr h="668867">
                <a:tc>
                  <a:txBody>
                    <a:bodyPr/>
                    <a:lstStyle/>
                    <a:p>
                      <a:pPr marL="0" marR="0" algn="ctr">
                        <a:spcBef>
                          <a:spcPts val="0"/>
                        </a:spcBef>
                        <a:spcAft>
                          <a:spcPts val="0"/>
                        </a:spcAft>
                      </a:pPr>
                      <a:r>
                        <a:rPr lang="en-US" sz="2000" dirty="0">
                          <a:effectLst/>
                        </a:rPr>
                        <a:t>Area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Infant Mortality Rate (deaths per 1000 live births)</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dirty="0">
                          <a:effectLst/>
                        </a:rPr>
                        <a:t>World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42</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dirty="0">
                          <a:effectLst/>
                        </a:rPr>
                        <a:t>More Developed Regions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dirty="0">
                          <a:effectLst/>
                        </a:rPr>
                        <a:t>Less Developed Regions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46</a:t>
                      </a:r>
                      <a:endParaRPr lang="en-US" sz="2000" dirty="0">
                        <a:effectLst/>
                        <a:latin typeface="Times New Roman"/>
                        <a:ea typeface="Times New Roman"/>
                      </a:endParaRPr>
                    </a:p>
                  </a:txBody>
                  <a:tcPr marL="68580" marR="68580" marT="0" marB="0"/>
                </a:tc>
              </a:tr>
              <a:tr h="434763">
                <a:tc>
                  <a:txBody>
                    <a:bodyPr/>
                    <a:lstStyle/>
                    <a:p>
                      <a:endParaRPr lang="en-US" sz="2000" dirty="0"/>
                    </a:p>
                  </a:txBody>
                  <a:tcPr/>
                </a:tc>
                <a:tc>
                  <a:txBody>
                    <a:bodyPr/>
                    <a:lstStyle/>
                    <a:p>
                      <a:endParaRPr lang="en-US" sz="2000"/>
                    </a:p>
                  </a:txBody>
                  <a:tcPr/>
                </a:tc>
              </a:tr>
              <a:tr h="406894">
                <a:tc>
                  <a:txBody>
                    <a:bodyPr/>
                    <a:lstStyle/>
                    <a:p>
                      <a:pPr marL="0" marR="0" algn="ctr">
                        <a:spcBef>
                          <a:spcPts val="0"/>
                        </a:spcBef>
                        <a:spcAft>
                          <a:spcPts val="0"/>
                        </a:spcAft>
                      </a:pPr>
                      <a:r>
                        <a:rPr lang="en-US" sz="2000" dirty="0">
                          <a:effectLst/>
                        </a:rPr>
                        <a:t>Africa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71</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dirty="0">
                          <a:effectLst/>
                        </a:rPr>
                        <a:t>Asia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37</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a:effectLst/>
                        </a:rPr>
                        <a:t>Europe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6</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a:effectLst/>
                        </a:rPr>
                        <a:t>Latin America/Caribbean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19</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dirty="0">
                          <a:effectLst/>
                        </a:rPr>
                        <a:t>Northern America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6</a:t>
                      </a:r>
                      <a:endParaRPr lang="en-US" sz="2000">
                        <a:effectLst/>
                        <a:latin typeface="Times New Roman"/>
                        <a:ea typeface="Times New Roman"/>
                      </a:endParaRPr>
                    </a:p>
                  </a:txBody>
                  <a:tcPr marL="68580" marR="68580" marT="0" marB="0"/>
                </a:tc>
              </a:tr>
              <a:tr h="406894">
                <a:tc>
                  <a:txBody>
                    <a:bodyPr/>
                    <a:lstStyle/>
                    <a:p>
                      <a:pPr marL="0" marR="0" algn="ctr">
                        <a:spcBef>
                          <a:spcPts val="0"/>
                        </a:spcBef>
                        <a:spcAft>
                          <a:spcPts val="0"/>
                        </a:spcAft>
                      </a:pPr>
                      <a:r>
                        <a:rPr lang="en-US" sz="2000" dirty="0">
                          <a:effectLst/>
                        </a:rPr>
                        <a:t>Oceania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19</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32217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2010-2015 Under 5 Mortality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6363498"/>
              </p:ext>
            </p:extLst>
          </p:nvPr>
        </p:nvGraphicFramePr>
        <p:xfrm>
          <a:off x="457200" y="1600200"/>
          <a:ext cx="8229600" cy="4718053"/>
        </p:xfrm>
        <a:graphic>
          <a:graphicData uri="http://schemas.openxmlformats.org/drawingml/2006/table">
            <a:tbl>
              <a:tblPr firstRow="1" bandRow="1">
                <a:tableStyleId>{073A0DAA-6AF3-43AB-8588-CEC1D06C72B9}</a:tableStyleId>
              </a:tblPr>
              <a:tblGrid>
                <a:gridCol w="4114800"/>
                <a:gridCol w="4114800"/>
              </a:tblGrid>
              <a:tr h="662182">
                <a:tc>
                  <a:txBody>
                    <a:bodyPr/>
                    <a:lstStyle/>
                    <a:p>
                      <a:pPr marL="0" marR="0" algn="ctr">
                        <a:spcBef>
                          <a:spcPts val="0"/>
                        </a:spcBef>
                        <a:spcAft>
                          <a:spcPts val="0"/>
                        </a:spcAft>
                      </a:pPr>
                      <a:r>
                        <a:rPr lang="en-US" sz="2000" dirty="0">
                          <a:effectLst/>
                        </a:rPr>
                        <a:t>Area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Under 5 Mortality Rate (deaths per 1000 live births)</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dirty="0">
                          <a:effectLst/>
                        </a:rPr>
                        <a:t>World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60</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a:effectLst/>
                        </a:rPr>
                        <a:t>More Developed Regions</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8</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dirty="0">
                          <a:effectLst/>
                        </a:rPr>
                        <a:t>Less Developed Regions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66</a:t>
                      </a:r>
                      <a:endParaRPr lang="en-US" sz="2000" dirty="0">
                        <a:effectLst/>
                        <a:latin typeface="Times New Roman"/>
                        <a:ea typeface="Times New Roman"/>
                      </a:endParaRPr>
                    </a:p>
                  </a:txBody>
                  <a:tcPr marL="68580" marR="68580" marT="0" marB="0"/>
                </a:tc>
              </a:tr>
              <a:tr h="430419">
                <a:tc>
                  <a:txBody>
                    <a:bodyPr/>
                    <a:lstStyle/>
                    <a:p>
                      <a:endParaRPr lang="en-US" sz="2000" dirty="0"/>
                    </a:p>
                  </a:txBody>
                  <a:tcPr/>
                </a:tc>
                <a:tc>
                  <a:txBody>
                    <a:bodyPr/>
                    <a:lstStyle/>
                    <a:p>
                      <a:endParaRPr lang="en-US" sz="2000"/>
                    </a:p>
                  </a:txBody>
                  <a:tcPr/>
                </a:tc>
              </a:tr>
              <a:tr h="402828">
                <a:tc>
                  <a:txBody>
                    <a:bodyPr/>
                    <a:lstStyle/>
                    <a:p>
                      <a:pPr marL="0" marR="0" algn="ctr">
                        <a:spcBef>
                          <a:spcPts val="0"/>
                        </a:spcBef>
                        <a:spcAft>
                          <a:spcPts val="0"/>
                        </a:spcAft>
                      </a:pPr>
                      <a:r>
                        <a:rPr lang="en-US" sz="2000" dirty="0">
                          <a:effectLst/>
                        </a:rPr>
                        <a:t>Africa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112</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dirty="0">
                          <a:effectLst/>
                        </a:rPr>
                        <a:t>Asia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49</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dirty="0">
                          <a:effectLst/>
                        </a:rPr>
                        <a:t>Europe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9</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dirty="0">
                          <a:effectLst/>
                        </a:rPr>
                        <a:t>Latin America/Caribbean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24</a:t>
                      </a:r>
                      <a:endParaRPr lang="en-US" sz="200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a:effectLst/>
                        </a:rPr>
                        <a:t>Northern America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a:t>
                      </a:r>
                      <a:endParaRPr lang="en-US" sz="2000" dirty="0">
                        <a:effectLst/>
                        <a:latin typeface="Times New Roman"/>
                        <a:ea typeface="Times New Roman"/>
                      </a:endParaRPr>
                    </a:p>
                  </a:txBody>
                  <a:tcPr marL="68580" marR="68580" marT="0" marB="0"/>
                </a:tc>
              </a:tr>
              <a:tr h="402828">
                <a:tc>
                  <a:txBody>
                    <a:bodyPr/>
                    <a:lstStyle/>
                    <a:p>
                      <a:pPr marL="0" marR="0" algn="ctr">
                        <a:spcBef>
                          <a:spcPts val="0"/>
                        </a:spcBef>
                        <a:spcAft>
                          <a:spcPts val="0"/>
                        </a:spcAft>
                      </a:pPr>
                      <a:r>
                        <a:rPr lang="en-US" sz="2000">
                          <a:effectLst/>
                        </a:rPr>
                        <a:t>Oceania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24</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650343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the Highest Under-5 Mortality Rates in 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6894243"/>
              </p:ext>
            </p:extLst>
          </p:nvPr>
        </p:nvGraphicFramePr>
        <p:xfrm>
          <a:off x="457200" y="1600200"/>
          <a:ext cx="8229600" cy="4318000"/>
        </p:xfrm>
        <a:graphic>
          <a:graphicData uri="http://schemas.openxmlformats.org/drawingml/2006/table">
            <a:tbl>
              <a:tblPr firstRow="1" bandRow="1">
                <a:tableStyleId>{073A0DAA-6AF3-43AB-8588-CEC1D06C72B9}</a:tableStyleId>
              </a:tblPr>
              <a:tblGrid>
                <a:gridCol w="1447800"/>
                <a:gridCol w="4038600"/>
                <a:gridCol w="2743200"/>
              </a:tblGrid>
              <a:tr h="370840">
                <a:tc>
                  <a:txBody>
                    <a:bodyPr/>
                    <a:lstStyle/>
                    <a:p>
                      <a:pPr marL="0" marR="0" algn="ctr">
                        <a:spcBef>
                          <a:spcPts val="0"/>
                        </a:spcBef>
                        <a:spcAft>
                          <a:spcPts val="0"/>
                        </a:spcAft>
                      </a:pPr>
                      <a:r>
                        <a:rPr lang="en-US" sz="2000" dirty="0">
                          <a:effectLst/>
                        </a:rPr>
                        <a:t>Rank</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Deaths per 1,000 </a:t>
                      </a:r>
                      <a:endParaRPr lang="en-US" sz="2000" dirty="0" smtClean="0">
                        <a:effectLst/>
                      </a:endParaRPr>
                    </a:p>
                    <a:p>
                      <a:pPr marL="0" marR="0" algn="ctr">
                        <a:spcBef>
                          <a:spcPts val="0"/>
                        </a:spcBef>
                        <a:spcAft>
                          <a:spcPts val="0"/>
                        </a:spcAft>
                      </a:pPr>
                      <a:r>
                        <a:rPr lang="en-US" sz="2000" dirty="0" smtClean="0">
                          <a:effectLst/>
                        </a:rPr>
                        <a:t>Live </a:t>
                      </a:r>
                      <a:r>
                        <a:rPr lang="en-US" sz="2000" dirty="0">
                          <a:effectLst/>
                        </a:rPr>
                        <a:t>Births</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1</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Sierra Leone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185</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2</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Somalia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180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3</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Mali</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176</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4</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Chad</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169</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5</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Dem. Rep. of the Congo</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168</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Central African Republic</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164</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7</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Guinea-Bissau</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161</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8</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Angola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158</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9</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Burkina Faso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146</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10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Burundi</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139</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98793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24138"/>
            <a:ext cx="8229600" cy="1143000"/>
          </a:xfrm>
        </p:spPr>
        <p:txBody>
          <a:bodyPr>
            <a:normAutofit/>
          </a:bodyPr>
          <a:lstStyle/>
          <a:p>
            <a:r>
              <a:rPr lang="en-US" sz="4800" b="1" dirty="0" smtClean="0"/>
              <a:t>Maternal Health</a:t>
            </a:r>
            <a:endParaRPr lang="en-US" sz="4800" b="1" dirty="0"/>
          </a:p>
        </p:txBody>
      </p:sp>
    </p:spTree>
    <p:extLst>
      <p:ext uri="{BB962C8B-B14F-4D97-AF65-F5344CB8AC3E}">
        <p14:creationId xmlns:p14="http://schemas.microsoft.com/office/powerpoint/2010/main" val="380613271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44763"/>
            <a:ext cx="8229600" cy="1143000"/>
          </a:xfrm>
        </p:spPr>
        <p:txBody>
          <a:bodyPr>
            <a:normAutofit/>
          </a:bodyPr>
          <a:lstStyle/>
          <a:p>
            <a:r>
              <a:rPr lang="en-US" sz="4800" b="1" dirty="0" smtClean="0"/>
              <a:t>HIV/AIDS</a:t>
            </a:r>
            <a:endParaRPr lang="en-US" sz="4800" b="1" dirty="0"/>
          </a:p>
        </p:txBody>
      </p:sp>
    </p:spTree>
    <p:extLst>
      <p:ext uri="{BB962C8B-B14F-4D97-AF65-F5344CB8AC3E}">
        <p14:creationId xmlns:p14="http://schemas.microsoft.com/office/powerpoint/2010/main" val="147904862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Most Affected by </a:t>
            </a:r>
            <a:br>
              <a:rPr lang="en-US" dirty="0" smtClean="0"/>
            </a:br>
            <a:r>
              <a:rPr lang="en-US" dirty="0" smtClean="0"/>
              <a:t>HIV Infections, 2009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387741"/>
              </p:ext>
            </p:extLst>
          </p:nvPr>
        </p:nvGraphicFramePr>
        <p:xfrm>
          <a:off x="457200" y="1600200"/>
          <a:ext cx="8229600" cy="431800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HIV estimated percentage in 2009 among those 15-49 years of age</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Swaziland</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26</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Botswana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25</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Lesotho</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24</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South Africa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18</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Zimbabwe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14</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Zambia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14</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Namibia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13</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Mozambique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12</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Malawi</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11</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Uganda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282037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49513"/>
            <a:ext cx="8229600" cy="1143000"/>
          </a:xfrm>
        </p:spPr>
        <p:txBody>
          <a:bodyPr>
            <a:normAutofit/>
          </a:bodyPr>
          <a:lstStyle/>
          <a:p>
            <a:r>
              <a:rPr lang="en-US" sz="4800" b="1" dirty="0" smtClean="0"/>
              <a:t>Sanitation and Clean Water</a:t>
            </a:r>
            <a:endParaRPr lang="en-US" sz="4800" b="1" dirty="0"/>
          </a:p>
        </p:txBody>
      </p:sp>
    </p:spTree>
    <p:extLst>
      <p:ext uri="{BB962C8B-B14F-4D97-AF65-F5344CB8AC3E}">
        <p14:creationId xmlns:p14="http://schemas.microsoft.com/office/powerpoint/2010/main" val="196372360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22513"/>
            <a:ext cx="8229600" cy="1143000"/>
          </a:xfrm>
        </p:spPr>
        <p:txBody>
          <a:bodyPr>
            <a:normAutofit fontScale="90000"/>
          </a:bodyPr>
          <a:lstStyle/>
          <a:p>
            <a:r>
              <a:rPr lang="en-US" dirty="0" smtClean="0">
                <a:latin typeface="Capitals"/>
                <a:cs typeface="Capitals"/>
              </a:rPr>
              <a:t>Oral Learners</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cs typeface="Capitals"/>
              </a:rPr>
              <a:t>“Faith comes from hearing”</a:t>
            </a:r>
            <a:br>
              <a:rPr lang="en-US" sz="3200" dirty="0" smtClean="0">
                <a:cs typeface="Capitals"/>
              </a:rPr>
            </a:br>
            <a:r>
              <a:rPr lang="en-US" sz="3200" dirty="0" smtClean="0">
                <a:cs typeface="Capitals"/>
              </a:rPr>
              <a:t>(Romans 10:17, ESV).</a:t>
            </a:r>
            <a:endParaRPr lang="en-US" dirty="0">
              <a:latin typeface="Capitals"/>
              <a:cs typeface="Capitals"/>
            </a:endParaRPr>
          </a:p>
        </p:txBody>
      </p:sp>
    </p:spTree>
    <p:extLst>
      <p:ext uri="{BB962C8B-B14F-4D97-AF65-F5344CB8AC3E}">
        <p14:creationId xmlns:p14="http://schemas.microsoft.com/office/powerpoint/2010/main" val="2689080509"/>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81263"/>
            <a:ext cx="8229600" cy="1143000"/>
          </a:xfrm>
        </p:spPr>
        <p:txBody>
          <a:bodyPr>
            <a:normAutofit/>
          </a:bodyPr>
          <a:lstStyle/>
          <a:p>
            <a:r>
              <a:rPr lang="en-US" sz="4800" b="1" dirty="0" smtClean="0"/>
              <a:t>Present Global Realities</a:t>
            </a:r>
            <a:endParaRPr lang="en-US" sz="4800" b="1" dirty="0"/>
          </a:p>
        </p:txBody>
      </p:sp>
    </p:spTree>
    <p:extLst>
      <p:ext uri="{BB962C8B-B14F-4D97-AF65-F5344CB8AC3E}">
        <p14:creationId xmlns:p14="http://schemas.microsoft.com/office/powerpoint/2010/main" val="1561969694"/>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54263"/>
            <a:ext cx="8229600" cy="1143000"/>
          </a:xfrm>
        </p:spPr>
        <p:txBody>
          <a:bodyPr>
            <a:normAutofit/>
          </a:bodyPr>
          <a:lstStyle/>
          <a:p>
            <a:r>
              <a:rPr lang="en-US" sz="4800" b="1" dirty="0" err="1" smtClean="0"/>
              <a:t>Orality</a:t>
            </a:r>
            <a:endParaRPr lang="en-US" sz="4800" b="1" dirty="0"/>
          </a:p>
        </p:txBody>
      </p:sp>
    </p:spTree>
    <p:extLst>
      <p:ext uri="{BB962C8B-B14F-4D97-AF65-F5344CB8AC3E}">
        <p14:creationId xmlns:p14="http://schemas.microsoft.com/office/powerpoint/2010/main" val="21490441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39000"/>
            <a:extLst>
              <a:ext uri="{28A0092B-C50C-407E-A947-70E740481C1C}">
                <a14:useLocalDpi xmlns:a14="http://schemas.microsoft.com/office/drawing/2010/main" val="0"/>
              </a:ext>
            </a:extLst>
          </a:blip>
          <a:stretch>
            <a:fillRect/>
          </a:stretch>
        </p:blipFill>
        <p:spPr>
          <a:xfrm>
            <a:off x="0" y="2005385"/>
            <a:ext cx="4448924" cy="3776809"/>
          </a:xfrm>
          <a:prstGeom prst="heptagon">
            <a:avLst/>
          </a:prstGeom>
        </p:spPr>
      </p:pic>
      <p:sp>
        <p:nvSpPr>
          <p:cNvPr id="4" name="Title 3"/>
          <p:cNvSpPr>
            <a:spLocks noGrp="1"/>
          </p:cNvSpPr>
          <p:nvPr>
            <p:ph type="title"/>
          </p:nvPr>
        </p:nvSpPr>
        <p:spPr/>
        <p:txBody>
          <a:bodyPr/>
          <a:lstStyle/>
          <a:p>
            <a:endParaRPr lang="en-US" dirty="0"/>
          </a:p>
        </p:txBody>
      </p:sp>
      <p:sp>
        <p:nvSpPr>
          <p:cNvPr id="5" name="TextBox 4"/>
          <p:cNvSpPr txBox="1"/>
          <p:nvPr/>
        </p:nvSpPr>
        <p:spPr>
          <a:xfrm>
            <a:off x="651651" y="3359007"/>
            <a:ext cx="2990911" cy="1446550"/>
          </a:xfrm>
          <a:prstGeom prst="rect">
            <a:avLst/>
          </a:prstGeom>
          <a:noFill/>
        </p:spPr>
        <p:txBody>
          <a:bodyPr wrap="square" rtlCol="0">
            <a:spAutoFit/>
          </a:bodyPr>
          <a:lstStyle/>
          <a:p>
            <a:pPr algn="ctr"/>
            <a:r>
              <a:rPr lang="en-US" sz="4400" b="1" dirty="0" smtClean="0"/>
              <a:t>Spirit-Filled Church</a:t>
            </a:r>
            <a:endParaRPr lang="en-US" sz="4400" b="1" dirty="0"/>
          </a:p>
        </p:txBody>
      </p:sp>
      <p:sp>
        <p:nvSpPr>
          <p:cNvPr id="6" name="Notched Right Arrow 5"/>
          <p:cNvSpPr/>
          <p:nvPr/>
        </p:nvSpPr>
        <p:spPr>
          <a:xfrm>
            <a:off x="4461302" y="3592993"/>
            <a:ext cx="1140391" cy="752019"/>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 6"/>
          <p:cNvSpPr/>
          <p:nvPr/>
        </p:nvSpPr>
        <p:spPr>
          <a:xfrm>
            <a:off x="5234095" y="2005385"/>
            <a:ext cx="3876488" cy="3626405"/>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875511" y="3091626"/>
            <a:ext cx="2460400" cy="1200329"/>
          </a:xfrm>
          <a:prstGeom prst="rect">
            <a:avLst/>
          </a:prstGeom>
          <a:noFill/>
        </p:spPr>
        <p:txBody>
          <a:bodyPr wrap="square" rtlCol="0">
            <a:spAutoFit/>
          </a:bodyPr>
          <a:lstStyle/>
          <a:p>
            <a:pPr algn="ctr"/>
            <a:r>
              <a:rPr lang="en-US" sz="3600" b="1" dirty="0" smtClean="0"/>
              <a:t>Kingdom Innovation</a:t>
            </a:r>
            <a:endParaRPr lang="en-US" sz="3600" b="1" dirty="0"/>
          </a:p>
        </p:txBody>
      </p:sp>
    </p:spTree>
    <p:extLst>
      <p:ext uri="{BB962C8B-B14F-4D97-AF65-F5344CB8AC3E}">
        <p14:creationId xmlns:p14="http://schemas.microsoft.com/office/powerpoint/2010/main" val="130860205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33638"/>
            <a:ext cx="8229600" cy="1143000"/>
          </a:xfrm>
        </p:spPr>
        <p:txBody>
          <a:bodyPr>
            <a:normAutofit/>
          </a:bodyPr>
          <a:lstStyle/>
          <a:p>
            <a:r>
              <a:rPr lang="en-US" sz="4800" b="1" dirty="0" smtClean="0"/>
              <a:t>Categories of Learning</a:t>
            </a:r>
            <a:endParaRPr lang="en-US" sz="4800" b="1" dirty="0"/>
          </a:p>
        </p:txBody>
      </p:sp>
    </p:spTree>
    <p:extLst>
      <p:ext uri="{BB962C8B-B14F-4D97-AF65-F5344CB8AC3E}">
        <p14:creationId xmlns:p14="http://schemas.microsoft.com/office/powerpoint/2010/main" val="425383166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92388"/>
            <a:ext cx="8229600" cy="1143000"/>
          </a:xfrm>
        </p:spPr>
        <p:txBody>
          <a:bodyPr>
            <a:normAutofit/>
          </a:bodyPr>
          <a:lstStyle/>
          <a:p>
            <a:r>
              <a:rPr lang="en-US" sz="4800" b="1" dirty="0" smtClean="0"/>
              <a:t>Faith Comes by Understanding</a:t>
            </a:r>
            <a:endParaRPr lang="en-US" sz="4800" b="1" dirty="0"/>
          </a:p>
        </p:txBody>
      </p:sp>
    </p:spTree>
    <p:extLst>
      <p:ext uri="{BB962C8B-B14F-4D97-AF65-F5344CB8AC3E}">
        <p14:creationId xmlns:p14="http://schemas.microsoft.com/office/powerpoint/2010/main" val="211203106"/>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81263"/>
            <a:ext cx="8229600" cy="1143000"/>
          </a:xfrm>
        </p:spPr>
        <p:txBody>
          <a:bodyPr>
            <a:normAutofit fontScale="90000"/>
          </a:bodyPr>
          <a:lstStyle/>
          <a:p>
            <a:r>
              <a:rPr lang="en-US" dirty="0" err="1" smtClean="0">
                <a:latin typeface="Capitals"/>
                <a:cs typeface="Capitals"/>
              </a:rPr>
              <a:t>Pornification</a:t>
            </a:r>
            <a:r>
              <a:rPr lang="en-US" dirty="0" smtClean="0">
                <a:latin typeface="Capitals"/>
                <a:cs typeface="Capitals"/>
              </a:rPr>
              <a:t> of Societies</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latin typeface="+mn-lt"/>
                <a:cs typeface="Capitals"/>
              </a:rPr>
              <a:t>“Flee from sexual immorality”</a:t>
            </a:r>
            <a:br>
              <a:rPr lang="en-US" sz="3200" dirty="0" smtClean="0">
                <a:latin typeface="+mn-lt"/>
                <a:cs typeface="Capitals"/>
              </a:rPr>
            </a:br>
            <a:r>
              <a:rPr lang="en-US" sz="3200" dirty="0" smtClean="0">
                <a:latin typeface="+mn-lt"/>
                <a:cs typeface="Capitals"/>
              </a:rPr>
              <a:t>(I Corinthians 6:18, ESV).</a:t>
            </a:r>
            <a:endParaRPr lang="en-US" dirty="0">
              <a:latin typeface="Capitals"/>
              <a:cs typeface="Capitals"/>
            </a:endParaRPr>
          </a:p>
        </p:txBody>
      </p:sp>
    </p:spTree>
    <p:extLst>
      <p:ext uri="{BB962C8B-B14F-4D97-AF65-F5344CB8AC3E}">
        <p14:creationId xmlns:p14="http://schemas.microsoft.com/office/powerpoint/2010/main" val="394242055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22513"/>
            <a:ext cx="8229600" cy="1143000"/>
          </a:xfrm>
        </p:spPr>
        <p:txBody>
          <a:bodyPr>
            <a:normAutofit/>
          </a:bodyPr>
          <a:lstStyle/>
          <a:p>
            <a:r>
              <a:rPr lang="en-US" sz="4800" b="1" dirty="0" smtClean="0"/>
              <a:t>The Size of the Industry</a:t>
            </a:r>
            <a:endParaRPr lang="en-US" sz="4800" b="1" dirty="0"/>
          </a:p>
        </p:txBody>
      </p:sp>
    </p:spTree>
    <p:extLst>
      <p:ext uri="{BB962C8B-B14F-4D97-AF65-F5344CB8AC3E}">
        <p14:creationId xmlns:p14="http://schemas.microsoft.com/office/powerpoint/2010/main" val="957396614"/>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86013"/>
            <a:ext cx="8229600" cy="1143000"/>
          </a:xfrm>
        </p:spPr>
        <p:txBody>
          <a:bodyPr>
            <a:normAutofit/>
          </a:bodyPr>
          <a:lstStyle/>
          <a:p>
            <a:r>
              <a:rPr lang="en-US" sz="4800" b="1" dirty="0" smtClean="0"/>
              <a:t>The Global Reach</a:t>
            </a:r>
            <a:endParaRPr lang="en-US" sz="4800" b="1" dirty="0"/>
          </a:p>
        </p:txBody>
      </p:sp>
    </p:spTree>
    <p:extLst>
      <p:ext uri="{BB962C8B-B14F-4D97-AF65-F5344CB8AC3E}">
        <p14:creationId xmlns:p14="http://schemas.microsoft.com/office/powerpoint/2010/main" val="272448930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24138"/>
            <a:ext cx="8229600" cy="1143000"/>
          </a:xfrm>
        </p:spPr>
        <p:txBody>
          <a:bodyPr>
            <a:normAutofit/>
          </a:bodyPr>
          <a:lstStyle/>
          <a:p>
            <a:r>
              <a:rPr lang="en-US" sz="4800" b="1" dirty="0" smtClean="0"/>
              <a:t>The Influence of Pornography</a:t>
            </a:r>
            <a:endParaRPr lang="en-US" sz="4800" b="1" dirty="0"/>
          </a:p>
        </p:txBody>
      </p:sp>
    </p:spTree>
    <p:extLst>
      <p:ext uri="{BB962C8B-B14F-4D97-AF65-F5344CB8AC3E}">
        <p14:creationId xmlns:p14="http://schemas.microsoft.com/office/powerpoint/2010/main" val="3550945982"/>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76513"/>
            <a:ext cx="8229600" cy="1143000"/>
          </a:xfrm>
        </p:spPr>
        <p:txBody>
          <a:bodyPr>
            <a:normAutofit/>
          </a:bodyPr>
          <a:lstStyle/>
          <a:p>
            <a:r>
              <a:rPr lang="en-US" sz="4800" b="1" dirty="0" smtClean="0"/>
              <a:t>Internal and External Pressure</a:t>
            </a:r>
            <a:endParaRPr lang="en-US" sz="4800" b="1" dirty="0"/>
          </a:p>
        </p:txBody>
      </p:sp>
    </p:spTree>
    <p:extLst>
      <p:ext uri="{BB962C8B-B14F-4D97-AF65-F5344CB8AC3E}">
        <p14:creationId xmlns:p14="http://schemas.microsoft.com/office/powerpoint/2010/main" val="181628739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4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74888"/>
            <a:ext cx="8229600" cy="1143000"/>
          </a:xfrm>
        </p:spPr>
        <p:txBody>
          <a:bodyPr>
            <a:normAutofit fontScale="90000"/>
          </a:bodyPr>
          <a:lstStyle/>
          <a:p>
            <a:r>
              <a:rPr lang="en-US" dirty="0" smtClean="0">
                <a:latin typeface="Capitals"/>
                <a:cs typeface="Capitals"/>
              </a:rPr>
              <a:t>Conclusion</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cs typeface="Capitals"/>
              </a:rPr>
              <a:t>Global Engagement in a World of Pressure Points</a:t>
            </a:r>
            <a:endParaRPr lang="en-US" dirty="0">
              <a:latin typeface="Capitals"/>
              <a:cs typeface="Capitals"/>
            </a:endParaRPr>
          </a:p>
        </p:txBody>
      </p:sp>
    </p:spTree>
    <p:extLst>
      <p:ext uri="{BB962C8B-B14F-4D97-AF65-F5344CB8AC3E}">
        <p14:creationId xmlns:p14="http://schemas.microsoft.com/office/powerpoint/2010/main" val="150057481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55888"/>
            <a:ext cx="8229600" cy="1143000"/>
          </a:xfrm>
        </p:spPr>
        <p:txBody>
          <a:bodyPr>
            <a:normAutofit/>
          </a:bodyPr>
          <a:lstStyle/>
          <a:p>
            <a:r>
              <a:rPr lang="en-US" sz="4800" b="1" dirty="0" smtClean="0"/>
              <a:t>Understand the Pressure Points</a:t>
            </a:r>
            <a:endParaRPr lang="en-US" sz="4800" b="1" dirty="0"/>
          </a:p>
        </p:txBody>
      </p:sp>
    </p:spTree>
    <p:extLst>
      <p:ext uri="{BB962C8B-B14F-4D97-AF65-F5344CB8AC3E}">
        <p14:creationId xmlns:p14="http://schemas.microsoft.com/office/powerpoint/2010/main" val="185350700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60638"/>
            <a:ext cx="8229600" cy="1143000"/>
          </a:xfrm>
        </p:spPr>
        <p:txBody>
          <a:bodyPr>
            <a:noAutofit/>
          </a:bodyPr>
          <a:lstStyle/>
          <a:p>
            <a:r>
              <a:rPr lang="en-US" sz="4800" b="1" dirty="0" smtClean="0"/>
              <a:t>Know Your Box in View of the </a:t>
            </a:r>
            <a:br>
              <a:rPr lang="en-US" sz="4800" b="1" dirty="0" smtClean="0"/>
            </a:br>
            <a:r>
              <a:rPr lang="en-US" sz="4800" b="1" dirty="0" smtClean="0"/>
              <a:t>Pressure Points</a:t>
            </a:r>
            <a:endParaRPr lang="en-US" sz="4800" b="1" dirty="0"/>
          </a:p>
        </p:txBody>
      </p:sp>
    </p:spTree>
    <p:extLst>
      <p:ext uri="{BB962C8B-B14F-4D97-AF65-F5344CB8AC3E}">
        <p14:creationId xmlns:p14="http://schemas.microsoft.com/office/powerpoint/2010/main" val="7997155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65848"/>
            <a:ext cx="8229600" cy="1143000"/>
          </a:xfrm>
        </p:spPr>
        <p:txBody>
          <a:bodyPr>
            <a:noAutofit/>
          </a:bodyPr>
          <a:lstStyle/>
          <a:p>
            <a:r>
              <a:rPr lang="en-US" sz="4800" b="1" dirty="0" smtClean="0"/>
              <a:t>“Desire without </a:t>
            </a:r>
            <a:r>
              <a:rPr lang="en-US" sz="4800" b="1" dirty="0"/>
              <a:t>knowledge is not good,</a:t>
            </a:r>
            <a:br>
              <a:rPr lang="en-US" sz="4800" b="1" dirty="0"/>
            </a:br>
            <a:r>
              <a:rPr lang="en-US" sz="4800" b="1" dirty="0"/>
              <a:t>and </a:t>
            </a:r>
            <a:r>
              <a:rPr lang="en-US" sz="4800" b="1" dirty="0" smtClean="0"/>
              <a:t>whoever makes </a:t>
            </a:r>
            <a:r>
              <a:rPr lang="en-US" sz="4800" b="1" dirty="0"/>
              <a:t>haste with his feet misses his </a:t>
            </a:r>
            <a:r>
              <a:rPr lang="en-US" sz="4800" b="1" dirty="0" smtClean="0"/>
              <a:t>way”</a:t>
            </a:r>
            <a:r>
              <a:rPr lang="en-US" sz="4800" dirty="0" smtClean="0"/>
              <a:t> </a:t>
            </a:r>
            <a:r>
              <a:rPr lang="en-US" dirty="0" smtClean="0"/>
              <a:t>(Proverbs, 19:2, ESV).</a:t>
            </a:r>
            <a:r>
              <a:rPr lang="en-US" sz="4800" dirty="0"/>
              <a:t/>
            </a:r>
            <a:br>
              <a:rPr lang="en-US" sz="4800" dirty="0"/>
            </a:br>
            <a:endParaRPr lang="en-US" sz="4800" b="1" dirty="0"/>
          </a:p>
        </p:txBody>
      </p:sp>
    </p:spTree>
    <p:extLst>
      <p:ext uri="{BB962C8B-B14F-4D97-AF65-F5344CB8AC3E}">
        <p14:creationId xmlns:p14="http://schemas.microsoft.com/office/powerpoint/2010/main" val="7019632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06638"/>
            <a:ext cx="8229600" cy="1143000"/>
          </a:xfrm>
        </p:spPr>
        <p:txBody>
          <a:bodyPr>
            <a:normAutofit/>
          </a:bodyPr>
          <a:lstStyle/>
          <a:p>
            <a:r>
              <a:rPr lang="en-US" sz="4800" b="1" dirty="0" smtClean="0"/>
              <a:t>Recognize Internal Pressures</a:t>
            </a:r>
            <a:endParaRPr lang="en-US" sz="4800" b="1" dirty="0"/>
          </a:p>
        </p:txBody>
      </p:sp>
    </p:spTree>
    <p:extLst>
      <p:ext uri="{BB962C8B-B14F-4D97-AF65-F5344CB8AC3E}">
        <p14:creationId xmlns:p14="http://schemas.microsoft.com/office/powerpoint/2010/main" val="615830503"/>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76513"/>
            <a:ext cx="8229600" cy="1143000"/>
          </a:xfrm>
        </p:spPr>
        <p:txBody>
          <a:bodyPr>
            <a:normAutofit/>
          </a:bodyPr>
          <a:lstStyle/>
          <a:p>
            <a:r>
              <a:rPr lang="en-US" sz="4800" b="1" dirty="0" smtClean="0"/>
              <a:t>Develop a Missionary Strategy</a:t>
            </a:r>
            <a:endParaRPr lang="en-US" sz="4800" b="1" dirty="0"/>
          </a:p>
        </p:txBody>
      </p:sp>
    </p:spTree>
    <p:extLst>
      <p:ext uri="{BB962C8B-B14F-4D97-AF65-F5344CB8AC3E}">
        <p14:creationId xmlns:p14="http://schemas.microsoft.com/office/powerpoint/2010/main" val="400449355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23875" y="333375"/>
            <a:ext cx="8175625" cy="1046440"/>
          </a:xfrm>
          <a:prstGeom prst="rect">
            <a:avLst/>
          </a:prstGeom>
          <a:noFill/>
        </p:spPr>
        <p:txBody>
          <a:bodyPr wrap="square" rtlCol="0">
            <a:spAutoFit/>
          </a:bodyPr>
          <a:lstStyle/>
          <a:p>
            <a:pPr algn="ctr"/>
            <a:r>
              <a:rPr lang="en-US" sz="4400" b="1" dirty="0" smtClean="0"/>
              <a:t>Keep It Simple</a:t>
            </a:r>
          </a:p>
          <a:p>
            <a:pPr algn="ctr"/>
            <a:endParaRPr lang="en-US" dirty="0"/>
          </a:p>
        </p:txBody>
      </p:sp>
      <p:grpSp>
        <p:nvGrpSpPr>
          <p:cNvPr id="8" name="Group 7"/>
          <p:cNvGrpSpPr/>
          <p:nvPr/>
        </p:nvGrpSpPr>
        <p:grpSpPr>
          <a:xfrm>
            <a:off x="812887" y="1982492"/>
            <a:ext cx="8013642" cy="3575016"/>
            <a:chOff x="859921" y="1512092"/>
            <a:chExt cx="8013642" cy="3575016"/>
          </a:xfrm>
        </p:grpSpPr>
        <p:sp>
          <p:nvSpPr>
            <p:cNvPr id="9" name="Right Triangle 8"/>
            <p:cNvSpPr/>
            <p:nvPr/>
          </p:nvSpPr>
          <p:spPr>
            <a:xfrm flipH="1">
              <a:off x="859921" y="1532997"/>
              <a:ext cx="7612378" cy="3554111"/>
            </a:xfrm>
            <a:prstGeom prst="r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AD7BB"/>
                </a:solidFill>
                <a:latin typeface="Arial"/>
                <a:cs typeface="Arial"/>
              </a:endParaRPr>
            </a:p>
          </p:txBody>
        </p:sp>
        <p:sp>
          <p:nvSpPr>
            <p:cNvPr id="10" name="Right Triangle 9"/>
            <p:cNvSpPr/>
            <p:nvPr/>
          </p:nvSpPr>
          <p:spPr>
            <a:xfrm flipV="1">
              <a:off x="862274" y="1512092"/>
              <a:ext cx="7612378" cy="355411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AD7BB"/>
                </a:solidFill>
                <a:latin typeface="Arial"/>
                <a:cs typeface="Arial"/>
              </a:endParaRPr>
            </a:p>
          </p:txBody>
        </p:sp>
        <p:sp>
          <p:nvSpPr>
            <p:cNvPr id="11" name="TextBox 4"/>
            <p:cNvSpPr txBox="1">
              <a:spLocks noChangeArrowheads="1"/>
            </p:cNvSpPr>
            <p:nvPr/>
          </p:nvSpPr>
          <p:spPr bwMode="auto">
            <a:xfrm>
              <a:off x="1353683" y="1660029"/>
              <a:ext cx="5377911" cy="1055534"/>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rgbClr val="000000"/>
                  </a:solidFill>
                  <a:latin typeface="Arial" charset="0"/>
                  <a:cs typeface="Arial" charset="0"/>
                </a:rPr>
                <a:t>Reproducibility</a:t>
              </a:r>
            </a:p>
          </p:txBody>
        </p:sp>
        <p:sp>
          <p:nvSpPr>
            <p:cNvPr id="12" name="TextBox 5"/>
            <p:cNvSpPr txBox="1">
              <a:spLocks noChangeArrowheads="1"/>
            </p:cNvSpPr>
            <p:nvPr/>
          </p:nvSpPr>
          <p:spPr bwMode="auto">
            <a:xfrm>
              <a:off x="4446261" y="3801356"/>
              <a:ext cx="4427302" cy="1055534"/>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smtClean="0">
                  <a:solidFill>
                    <a:srgbClr val="000000"/>
                  </a:solidFill>
                  <a:latin typeface="Arial" charset="0"/>
                  <a:cs typeface="Arial" charset="0"/>
                </a:rPr>
                <a:t>Complexity</a:t>
              </a:r>
              <a:endParaRPr lang="en-US" sz="4400" b="1" dirty="0">
                <a:solidFill>
                  <a:srgbClr val="000000"/>
                </a:solidFill>
                <a:latin typeface="Arial" charset="0"/>
                <a:cs typeface="Arial" charset="0"/>
              </a:endParaRPr>
            </a:p>
          </p:txBody>
        </p:sp>
      </p:grpSp>
    </p:spTree>
    <p:extLst>
      <p:ext uri="{BB962C8B-B14F-4D97-AF65-F5344CB8AC3E}">
        <p14:creationId xmlns:p14="http://schemas.microsoft.com/office/powerpoint/2010/main" val="1103102959"/>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87638"/>
            <a:ext cx="8229600" cy="1143000"/>
          </a:xfrm>
        </p:spPr>
        <p:txBody>
          <a:bodyPr>
            <a:noAutofit/>
          </a:bodyPr>
          <a:lstStyle/>
          <a:p>
            <a:r>
              <a:rPr lang="en-US" sz="4800" b="1" dirty="0" smtClean="0"/>
              <a:t>Share Today’s Stories </a:t>
            </a:r>
            <a:br>
              <a:rPr lang="en-US" sz="4800" b="1" dirty="0" smtClean="0"/>
            </a:br>
            <a:r>
              <a:rPr lang="en-US" sz="4800" b="1" dirty="0" smtClean="0"/>
              <a:t>Later Today</a:t>
            </a:r>
            <a:endParaRPr lang="en-US" sz="4800" b="1" dirty="0"/>
          </a:p>
        </p:txBody>
      </p:sp>
    </p:spTree>
    <p:extLst>
      <p:ext uri="{BB962C8B-B14F-4D97-AF65-F5344CB8AC3E}">
        <p14:creationId xmlns:p14="http://schemas.microsoft.com/office/powerpoint/2010/main" val="152427391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17763"/>
            <a:ext cx="8229600" cy="1143000"/>
          </a:xfrm>
        </p:spPr>
        <p:txBody>
          <a:bodyPr>
            <a:noAutofit/>
          </a:bodyPr>
          <a:lstStyle/>
          <a:p>
            <a:r>
              <a:rPr lang="en-US" sz="4800" b="1" dirty="0" smtClean="0"/>
              <a:t>Remain Grounded in the </a:t>
            </a:r>
            <a:br>
              <a:rPr lang="en-US" sz="4800" b="1" dirty="0" smtClean="0"/>
            </a:br>
            <a:r>
              <a:rPr lang="en-US" sz="4800" b="1" dirty="0" smtClean="0"/>
              <a:t>Word of the Ages</a:t>
            </a:r>
            <a:endParaRPr lang="en-US" sz="4800" b="1" dirty="0"/>
          </a:p>
        </p:txBody>
      </p:sp>
    </p:spTree>
    <p:extLst>
      <p:ext uri="{BB962C8B-B14F-4D97-AF65-F5344CB8AC3E}">
        <p14:creationId xmlns:p14="http://schemas.microsoft.com/office/powerpoint/2010/main" val="1681310009"/>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68406"/>
            <a:ext cx="7772400" cy="1460112"/>
          </a:xfrm>
        </p:spPr>
        <p:txBody>
          <a:bodyPr>
            <a:normAutofit fontScale="90000"/>
          </a:bodyPr>
          <a:lstStyle/>
          <a:p>
            <a:r>
              <a:rPr lang="en-US" sz="6000" dirty="0" smtClean="0">
                <a:latin typeface="Capitals"/>
                <a:cs typeface="Capitals"/>
              </a:rPr>
              <a:t>Pressure Points</a:t>
            </a:r>
            <a:br>
              <a:rPr lang="en-US" sz="6000" dirty="0" smtClean="0">
                <a:latin typeface="Capitals"/>
                <a:cs typeface="Capitals"/>
              </a:rPr>
            </a:br>
            <a:r>
              <a:rPr lang="en-US" sz="6000" dirty="0" smtClean="0">
                <a:latin typeface="Capitals"/>
                <a:cs typeface="Capitals"/>
              </a:rPr>
              <a:t/>
            </a:r>
            <a:br>
              <a:rPr lang="en-US" sz="6000" dirty="0" smtClean="0">
                <a:latin typeface="Capitals"/>
                <a:cs typeface="Capitals"/>
              </a:rPr>
            </a:br>
            <a:r>
              <a:rPr lang="en-US" sz="3600" dirty="0" smtClean="0">
                <a:latin typeface="Arial Unicode MS"/>
                <a:cs typeface="Arial Unicode MS"/>
              </a:rPr>
              <a:t>Twelve Global Issues Shaping the </a:t>
            </a:r>
            <a:br>
              <a:rPr lang="en-US" sz="3600" dirty="0" smtClean="0">
                <a:latin typeface="Arial Unicode MS"/>
                <a:cs typeface="Arial Unicode MS"/>
              </a:rPr>
            </a:br>
            <a:r>
              <a:rPr lang="en-US" sz="3600" dirty="0" smtClean="0">
                <a:latin typeface="Arial Unicode MS"/>
                <a:cs typeface="Arial Unicode MS"/>
              </a:rPr>
              <a:t>Face of the Church</a:t>
            </a:r>
            <a:r>
              <a:rPr lang="en-US" sz="2400" dirty="0" smtClean="0">
                <a:latin typeface="Arial Unicode MS"/>
                <a:cs typeface="Arial Unicode MS"/>
              </a:rPr>
              <a:t/>
            </a:r>
            <a:br>
              <a:rPr lang="en-US" sz="2400" dirty="0" smtClean="0">
                <a:latin typeface="Arial Unicode MS"/>
                <a:cs typeface="Arial Unicode MS"/>
              </a:rPr>
            </a:br>
            <a:r>
              <a:rPr lang="en-US" sz="2400" dirty="0" smtClean="0">
                <a:latin typeface="Arial Unicode MS"/>
                <a:cs typeface="Arial Unicode MS"/>
              </a:rPr>
              <a:t/>
            </a:r>
            <a:br>
              <a:rPr lang="en-US" sz="2400" dirty="0" smtClean="0">
                <a:latin typeface="Arial Unicode MS"/>
                <a:cs typeface="Arial Unicode MS"/>
              </a:rPr>
            </a:br>
            <a:r>
              <a:rPr lang="en-US" sz="2700" dirty="0" smtClean="0">
                <a:latin typeface="Capitals"/>
                <a:cs typeface="Capitals"/>
              </a:rPr>
              <a:t>J.D. Payne</a:t>
            </a:r>
            <a:endParaRPr lang="en-US" sz="2700" dirty="0">
              <a:latin typeface="Capitals"/>
              <a:cs typeface="Capitals"/>
            </a:endParaRPr>
          </a:p>
        </p:txBody>
      </p:sp>
      <p:sp>
        <p:nvSpPr>
          <p:cNvPr id="5" name="TextBox 4"/>
          <p:cNvSpPr txBox="1"/>
          <p:nvPr/>
        </p:nvSpPr>
        <p:spPr>
          <a:xfrm>
            <a:off x="-399582" y="256840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90931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856248"/>
            <a:ext cx="8229600" cy="3293794"/>
          </a:xfrm>
        </p:spPr>
        <p:txBody>
          <a:bodyPr>
            <a:normAutofit/>
          </a:bodyPr>
          <a:lstStyle/>
          <a:p>
            <a:r>
              <a:rPr lang="en-US" dirty="0" smtClean="0">
                <a:latin typeface="Capitals"/>
                <a:cs typeface="Capitals"/>
              </a:rPr>
              <a:t>Unreached People Groups</a:t>
            </a:r>
            <a:br>
              <a:rPr lang="en-US" dirty="0" smtClean="0">
                <a:latin typeface="Capitals"/>
                <a:cs typeface="Capitals"/>
              </a:rPr>
            </a:br>
            <a:r>
              <a:rPr lang="en-US" dirty="0" smtClean="0"/>
              <a:t/>
            </a:r>
            <a:br>
              <a:rPr lang="en-US" dirty="0" smtClean="0"/>
            </a:br>
            <a:r>
              <a:rPr lang="en-US" sz="3200" dirty="0" smtClean="0"/>
              <a:t>“</a:t>
            </a:r>
            <a:r>
              <a:rPr lang="en-US" sz="3100" dirty="0" smtClean="0"/>
              <a:t>The Bread of Life is simply not available to hundreds and hundreds of millions of people.</a:t>
            </a:r>
            <a:r>
              <a:rPr lang="en-US" sz="3200" dirty="0" smtClean="0"/>
              <a:t>”</a:t>
            </a:r>
            <a:r>
              <a:rPr lang="en-US" sz="3100" dirty="0" smtClean="0"/>
              <a:t/>
            </a:r>
            <a:br>
              <a:rPr lang="en-US" sz="3100" dirty="0" smtClean="0"/>
            </a:br>
            <a:r>
              <a:rPr lang="en-US" sz="2000" dirty="0" smtClean="0"/>
              <a:t>David A. Fraser</a:t>
            </a:r>
            <a:endParaRPr lang="en-US" sz="2000" dirty="0"/>
          </a:p>
        </p:txBody>
      </p:sp>
    </p:spTree>
    <p:extLst>
      <p:ext uri="{BB962C8B-B14F-4D97-AF65-F5344CB8AC3E}">
        <p14:creationId xmlns:p14="http://schemas.microsoft.com/office/powerpoint/2010/main" val="10599962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06330"/>
            <a:ext cx="8229600" cy="1143000"/>
          </a:xfrm>
        </p:spPr>
        <p:txBody>
          <a:bodyPr>
            <a:noAutofit/>
          </a:bodyPr>
          <a:lstStyle/>
          <a:p>
            <a:r>
              <a:rPr lang="en-US" sz="4800" b="1" dirty="0" smtClean="0"/>
              <a:t>Nations: </a:t>
            </a:r>
            <a:br>
              <a:rPr lang="en-US" sz="4800" b="1" dirty="0" smtClean="0"/>
            </a:br>
            <a:r>
              <a:rPr lang="en-US" sz="4800" b="1" dirty="0" smtClean="0"/>
              <a:t>from Countries to Peoples</a:t>
            </a:r>
            <a:endParaRPr lang="en-US" sz="4800" b="1" dirty="0"/>
          </a:p>
        </p:txBody>
      </p:sp>
    </p:spTree>
    <p:extLst>
      <p:ext uri="{BB962C8B-B14F-4D97-AF65-F5344CB8AC3E}">
        <p14:creationId xmlns:p14="http://schemas.microsoft.com/office/powerpoint/2010/main" val="37008970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4983"/>
            <a:ext cx="8229600" cy="1143000"/>
          </a:xfrm>
        </p:spPr>
        <p:txBody>
          <a:bodyPr>
            <a:normAutofit/>
          </a:bodyPr>
          <a:lstStyle/>
          <a:p>
            <a:r>
              <a:rPr lang="en-US" sz="4800" b="1" dirty="0" smtClean="0"/>
              <a:t>What is a People Group?</a:t>
            </a:r>
            <a:endParaRPr lang="en-US" sz="4800" b="1" dirty="0"/>
          </a:p>
        </p:txBody>
      </p:sp>
    </p:spTree>
    <p:extLst>
      <p:ext uri="{BB962C8B-B14F-4D97-AF65-F5344CB8AC3E}">
        <p14:creationId xmlns:p14="http://schemas.microsoft.com/office/powerpoint/2010/main" val="24044855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91460"/>
            <a:ext cx="8229600" cy="1143000"/>
          </a:xfrm>
        </p:spPr>
        <p:txBody>
          <a:bodyPr>
            <a:normAutofit/>
          </a:bodyPr>
          <a:lstStyle/>
          <a:p>
            <a:r>
              <a:rPr lang="en-US" sz="4800" b="1" dirty="0" smtClean="0"/>
              <a:t>Unengaged and Unreached</a:t>
            </a:r>
            <a:endParaRPr lang="en-US" sz="4800" b="1" dirty="0"/>
          </a:p>
        </p:txBody>
      </p:sp>
    </p:spTree>
    <p:extLst>
      <p:ext uri="{BB962C8B-B14F-4D97-AF65-F5344CB8AC3E}">
        <p14:creationId xmlns:p14="http://schemas.microsoft.com/office/powerpoint/2010/main" val="7822661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461875"/>
            <a:ext cx="8229600" cy="5301388"/>
          </a:xfrm>
        </p:spPr>
        <p:txBody>
          <a:bodyPr>
            <a:noAutofit/>
          </a:bodyPr>
          <a:lstStyle/>
          <a:p>
            <a:endParaRPr lang="en-US" sz="3600" dirty="0" smtClean="0"/>
          </a:p>
          <a:p>
            <a:r>
              <a:rPr lang="en-US" sz="3600" b="1" u="sng" dirty="0" smtClean="0"/>
              <a:t>11,342</a:t>
            </a:r>
            <a:r>
              <a:rPr lang="en-US" sz="3600" b="1" dirty="0" smtClean="0"/>
              <a:t> total people groups</a:t>
            </a:r>
          </a:p>
          <a:p>
            <a:r>
              <a:rPr lang="en-US" sz="3600" b="1" u="sng" dirty="0" smtClean="0"/>
              <a:t>6,422</a:t>
            </a:r>
            <a:r>
              <a:rPr lang="en-US" sz="3600" b="1" dirty="0" smtClean="0"/>
              <a:t> unreached people groups (not including the US and Canada</a:t>
            </a:r>
          </a:p>
          <a:p>
            <a:r>
              <a:rPr lang="en-US" sz="3600" b="1" u="sng" dirty="0" smtClean="0"/>
              <a:t>571</a:t>
            </a:r>
            <a:r>
              <a:rPr lang="en-US" sz="3600" b="1" dirty="0" smtClean="0"/>
              <a:t> unreached people groups in the US and Canada</a:t>
            </a:r>
          </a:p>
          <a:p>
            <a:r>
              <a:rPr lang="en-US" sz="3600" b="1" u="sng" dirty="0" smtClean="0"/>
              <a:t>3,133</a:t>
            </a:r>
            <a:r>
              <a:rPr lang="en-US" sz="3600" b="1" dirty="0" smtClean="0"/>
              <a:t> unreached-unengaged people groups</a:t>
            </a:r>
            <a:endParaRPr lang="en-US" sz="3600" b="1" dirty="0"/>
          </a:p>
        </p:txBody>
      </p:sp>
    </p:spTree>
    <p:extLst>
      <p:ext uri="{BB962C8B-B14F-4D97-AF65-F5344CB8AC3E}">
        <p14:creationId xmlns:p14="http://schemas.microsoft.com/office/powerpoint/2010/main" val="9557621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05416"/>
            <a:ext cx="8229600" cy="1143000"/>
          </a:xfrm>
        </p:spPr>
        <p:txBody>
          <a:bodyPr>
            <a:normAutofit/>
          </a:bodyPr>
          <a:lstStyle/>
          <a:p>
            <a:r>
              <a:rPr lang="en-US" sz="4800" b="1" dirty="0" smtClean="0"/>
              <a:t>Why Evangelicals?</a:t>
            </a:r>
            <a:endParaRPr lang="en-US" sz="4800" b="1" dirty="0"/>
          </a:p>
        </p:txBody>
      </p:sp>
    </p:spTree>
    <p:extLst>
      <p:ext uri="{BB962C8B-B14F-4D97-AF65-F5344CB8AC3E}">
        <p14:creationId xmlns:p14="http://schemas.microsoft.com/office/powerpoint/2010/main" val="29244734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63546"/>
            <a:ext cx="8229600" cy="1143000"/>
          </a:xfrm>
        </p:spPr>
        <p:txBody>
          <a:bodyPr>
            <a:normAutofit/>
          </a:bodyPr>
          <a:lstStyle/>
          <a:p>
            <a:r>
              <a:rPr lang="en-US" sz="4800" b="1" dirty="0" smtClean="0"/>
              <a:t>Where Is Our Priority?</a:t>
            </a:r>
            <a:endParaRPr lang="en-US" sz="4800" b="1" dirty="0"/>
          </a:p>
        </p:txBody>
      </p:sp>
    </p:spTree>
    <p:extLst>
      <p:ext uri="{BB962C8B-B14F-4D97-AF65-F5344CB8AC3E}">
        <p14:creationId xmlns:p14="http://schemas.microsoft.com/office/powerpoint/2010/main" val="16348507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7071162" y="4332816"/>
            <a:ext cx="6499008" cy="1752600"/>
          </a:xfrm>
        </p:spPr>
        <p:txBody>
          <a:bodyPr/>
          <a:lstStyle/>
          <a:p>
            <a:endParaRPr lang="en-US" dirty="0"/>
          </a:p>
        </p:txBody>
      </p:sp>
      <p:sp>
        <p:nvSpPr>
          <p:cNvPr id="5" name="TextBox 4"/>
          <p:cNvSpPr txBox="1"/>
          <p:nvPr/>
        </p:nvSpPr>
        <p:spPr>
          <a:xfrm>
            <a:off x="-399582" y="2568406"/>
            <a:ext cx="184666" cy="369332"/>
          </a:xfrm>
          <a:prstGeom prst="rect">
            <a:avLst/>
          </a:prstGeom>
          <a:noFill/>
        </p:spPr>
        <p:txBody>
          <a:bodyPr wrap="none" rtlCol="0">
            <a:spAutoFit/>
          </a:bodyPr>
          <a:lstStyle/>
          <a:p>
            <a:endParaRPr lang="en-US" dirty="0"/>
          </a:p>
        </p:txBody>
      </p:sp>
      <p:sp>
        <p:nvSpPr>
          <p:cNvPr id="6" name="Title 5"/>
          <p:cNvSpPr>
            <a:spLocks noGrp="1"/>
          </p:cNvSpPr>
          <p:nvPr>
            <p:ph type="ctrTitle"/>
          </p:nvPr>
        </p:nvSpPr>
        <p:spPr>
          <a:xfrm>
            <a:off x="685800" y="2580525"/>
            <a:ext cx="7772400" cy="1470025"/>
          </a:xfrm>
        </p:spPr>
        <p:txBody>
          <a:bodyPr>
            <a:noAutofit/>
          </a:bodyPr>
          <a:lstStyle/>
          <a:p>
            <a:r>
              <a:rPr lang="en-US" sz="4800" b="1" dirty="0" smtClean="0"/>
              <a:t>J. D. Payne</a:t>
            </a:r>
            <a:br>
              <a:rPr lang="en-US" sz="4800" b="1" dirty="0" smtClean="0"/>
            </a:br>
            <a:r>
              <a:rPr lang="en-US" sz="4800" b="1" dirty="0" err="1" smtClean="0"/>
              <a:t>jpayne@brookhills.org</a:t>
            </a:r>
            <a:r>
              <a:rPr lang="en-US" sz="4800" b="1" dirty="0" smtClean="0"/>
              <a:t/>
            </a:r>
            <a:br>
              <a:rPr lang="en-US" sz="4800" b="1" dirty="0" smtClean="0"/>
            </a:br>
            <a:r>
              <a:rPr lang="en-US" sz="4800" b="1" dirty="0" smtClean="0"/>
              <a:t>@</a:t>
            </a:r>
            <a:r>
              <a:rPr lang="en-US" sz="4800" b="1" dirty="0" err="1" smtClean="0"/>
              <a:t>jd_payne</a:t>
            </a:r>
            <a:r>
              <a:rPr lang="en-US" sz="4800" b="1" dirty="0" smtClean="0"/>
              <a:t/>
            </a:r>
            <a:br>
              <a:rPr lang="en-US" sz="4800" b="1" dirty="0" smtClean="0"/>
            </a:br>
            <a:r>
              <a:rPr lang="en-US" sz="4800" b="1" dirty="0" err="1" smtClean="0"/>
              <a:t>jdpayne.org</a:t>
            </a:r>
            <a:r>
              <a:rPr lang="en-US" sz="4800" b="1" dirty="0" smtClean="0"/>
              <a:t/>
            </a:r>
            <a:br>
              <a:rPr lang="en-US" sz="4800" b="1" dirty="0" smtClean="0"/>
            </a:br>
            <a:endParaRPr lang="en-US" sz="4800" b="1" dirty="0"/>
          </a:p>
        </p:txBody>
      </p:sp>
    </p:spTree>
    <p:extLst>
      <p:ext uri="{BB962C8B-B14F-4D97-AF65-F5344CB8AC3E}">
        <p14:creationId xmlns:p14="http://schemas.microsoft.com/office/powerpoint/2010/main" val="751705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91459"/>
            <a:ext cx="8229600" cy="1143000"/>
          </a:xfrm>
        </p:spPr>
        <p:txBody>
          <a:bodyPr>
            <a:normAutofit/>
          </a:bodyPr>
          <a:lstStyle/>
          <a:p>
            <a:r>
              <a:rPr lang="en-US" sz="4800" b="1" dirty="0" smtClean="0"/>
              <a:t>Strangers Next Door</a:t>
            </a:r>
            <a:endParaRPr lang="en-US" sz="4800" b="1" dirty="0"/>
          </a:p>
        </p:txBody>
      </p:sp>
    </p:spTree>
    <p:extLst>
      <p:ext uri="{BB962C8B-B14F-4D97-AF65-F5344CB8AC3E}">
        <p14:creationId xmlns:p14="http://schemas.microsoft.com/office/powerpoint/2010/main" val="30441802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65849"/>
            <a:ext cx="8229600" cy="1143000"/>
          </a:xfrm>
        </p:spPr>
        <p:txBody>
          <a:bodyPr>
            <a:noAutofit/>
          </a:bodyPr>
          <a:lstStyle/>
          <a:p>
            <a:r>
              <a:rPr lang="en-US" sz="4800" b="1" dirty="0" smtClean="0"/>
              <a:t>Cross-Cultural </a:t>
            </a:r>
            <a:br>
              <a:rPr lang="en-US" sz="4800" b="1" dirty="0" smtClean="0"/>
            </a:br>
            <a:r>
              <a:rPr lang="en-US" sz="4800" b="1" dirty="0" smtClean="0"/>
              <a:t>Disciple Making Needed</a:t>
            </a:r>
            <a:endParaRPr lang="en-US" sz="4800" b="1" dirty="0"/>
          </a:p>
        </p:txBody>
      </p:sp>
    </p:spTree>
    <p:extLst>
      <p:ext uri="{BB962C8B-B14F-4D97-AF65-F5344CB8AC3E}">
        <p14:creationId xmlns:p14="http://schemas.microsoft.com/office/powerpoint/2010/main" val="23630589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618983"/>
            <a:ext cx="8229600" cy="2735524"/>
          </a:xfrm>
        </p:spPr>
        <p:txBody>
          <a:bodyPr>
            <a:normAutofit fontScale="90000"/>
          </a:bodyPr>
          <a:lstStyle/>
          <a:p>
            <a:r>
              <a:rPr lang="en-US" sz="4900" dirty="0" smtClean="0">
                <a:latin typeface="Capitals"/>
                <a:cs typeface="Capitals"/>
              </a:rPr>
              <a:t>The West as a </a:t>
            </a:r>
            <a:br>
              <a:rPr lang="en-US" sz="4900" dirty="0" smtClean="0">
                <a:latin typeface="Capitals"/>
                <a:cs typeface="Capitals"/>
              </a:rPr>
            </a:br>
            <a:r>
              <a:rPr lang="en-US" sz="4900" dirty="0" smtClean="0">
                <a:latin typeface="Capitals"/>
                <a:cs typeface="Capitals"/>
              </a:rPr>
              <a:t>Mission Field</a:t>
            </a:r>
            <a:br>
              <a:rPr lang="en-US" sz="4900" dirty="0" smtClean="0">
                <a:latin typeface="Capitals"/>
                <a:cs typeface="Capitals"/>
              </a:rPr>
            </a:br>
            <a:r>
              <a:rPr lang="en-US" sz="4900" dirty="0" smtClean="0">
                <a:latin typeface="Capitals"/>
                <a:cs typeface="Capitals"/>
              </a:rPr>
              <a:t/>
            </a:r>
            <a:br>
              <a:rPr lang="en-US" sz="4900" dirty="0" smtClean="0">
                <a:latin typeface="Capitals"/>
                <a:cs typeface="Capitals"/>
              </a:rPr>
            </a:br>
            <a:r>
              <a:rPr lang="en-US" sz="3600" dirty="0" smtClean="0">
                <a:latin typeface="Calibri"/>
                <a:cs typeface="Calibri"/>
              </a:rPr>
              <a:t>“</a:t>
            </a:r>
            <a:r>
              <a:rPr lang="en-US" sz="3600" dirty="0" smtClean="0"/>
              <a:t>The west is, once again, a vast mission field.”</a:t>
            </a:r>
            <a:br>
              <a:rPr lang="en-US" sz="3600" dirty="0" smtClean="0"/>
            </a:br>
            <a:r>
              <a:rPr lang="en-US" sz="2200" dirty="0" smtClean="0"/>
              <a:t>George G. Hunter III</a:t>
            </a:r>
            <a:endParaRPr lang="en-US" sz="2200" dirty="0"/>
          </a:p>
        </p:txBody>
      </p:sp>
    </p:spTree>
    <p:extLst>
      <p:ext uri="{BB962C8B-B14F-4D97-AF65-F5344CB8AC3E}">
        <p14:creationId xmlns:p14="http://schemas.microsoft.com/office/powerpoint/2010/main" val="33011121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07719"/>
            <a:ext cx="8229600" cy="1143000"/>
          </a:xfrm>
        </p:spPr>
        <p:txBody>
          <a:bodyPr>
            <a:normAutofit/>
          </a:bodyPr>
          <a:lstStyle/>
          <a:p>
            <a:r>
              <a:rPr lang="en-US" sz="4800" b="1" dirty="0" smtClean="0"/>
              <a:t>Post-Christian Mission Field</a:t>
            </a:r>
            <a:endParaRPr lang="en-US" sz="4800" b="1" dirty="0"/>
          </a:p>
        </p:txBody>
      </p:sp>
    </p:spTree>
    <p:extLst>
      <p:ext uri="{BB962C8B-B14F-4D97-AF65-F5344CB8AC3E}">
        <p14:creationId xmlns:p14="http://schemas.microsoft.com/office/powerpoint/2010/main" val="18393548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7" cy="6857997"/>
          </a:xfrm>
          <a:prstGeom prst="rect">
            <a:avLst/>
          </a:prstGeom>
        </p:spPr>
      </p:pic>
      <p:sp>
        <p:nvSpPr>
          <p:cNvPr id="3" name="TextBox 2"/>
          <p:cNvSpPr txBox="1"/>
          <p:nvPr/>
        </p:nvSpPr>
        <p:spPr>
          <a:xfrm>
            <a:off x="304800" y="228600"/>
            <a:ext cx="8382000" cy="769441"/>
          </a:xfrm>
          <a:prstGeom prst="rect">
            <a:avLst/>
          </a:prstGeom>
          <a:noFill/>
        </p:spPr>
        <p:txBody>
          <a:bodyPr wrap="square" rtlCol="0">
            <a:spAutoFit/>
          </a:bodyPr>
          <a:lstStyle/>
          <a:p>
            <a:pPr algn="ctr"/>
            <a:r>
              <a:rPr lang="en-US" sz="2800" b="1" spc="100" dirty="0" smtClean="0">
                <a:solidFill>
                  <a:schemeClr val="bg1"/>
                </a:solidFill>
                <a:latin typeface="Avenir LT Std 35 Light" pitchFamily="34" charset="0"/>
              </a:rPr>
              <a:t>Global Status of Evangelical Christianity</a:t>
            </a:r>
          </a:p>
          <a:p>
            <a:pPr algn="ctr"/>
            <a:r>
              <a:rPr lang="en-US" sz="1600" spc="100" dirty="0" smtClean="0">
                <a:solidFill>
                  <a:schemeClr val="bg1"/>
                </a:solidFill>
                <a:latin typeface="Avenir LT Std 35 Light" pitchFamily="34" charset="0"/>
              </a:rPr>
              <a:t>2013 Edition</a:t>
            </a:r>
            <a:endParaRPr lang="en-US" sz="1600" spc="100" dirty="0">
              <a:solidFill>
                <a:schemeClr val="bg1"/>
              </a:solidFill>
              <a:latin typeface="Avenir LT Std 35 Light" pitchFamily="34" charset="0"/>
            </a:endParaRPr>
          </a:p>
        </p:txBody>
      </p:sp>
    </p:spTree>
    <p:extLst>
      <p:ext uri="{BB962C8B-B14F-4D97-AF65-F5344CB8AC3E}">
        <p14:creationId xmlns:p14="http://schemas.microsoft.com/office/powerpoint/2010/main" val="3469928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payne\Desktop\Joshua Project Map.JPG"/>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399679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56497"/>
            <a:ext cx="8229600" cy="1143000"/>
          </a:xfrm>
        </p:spPr>
        <p:txBody>
          <a:bodyPr>
            <a:normAutofit/>
          </a:bodyPr>
          <a:lstStyle/>
          <a:p>
            <a:r>
              <a:rPr lang="en-US" sz="4800" b="1" dirty="0" smtClean="0"/>
              <a:t>From 35,000 to 15,000 Feet</a:t>
            </a:r>
            <a:endParaRPr lang="en-US" sz="4800" b="1" dirty="0"/>
          </a:p>
        </p:txBody>
      </p:sp>
    </p:spTree>
    <p:extLst>
      <p:ext uri="{BB962C8B-B14F-4D97-AF65-F5344CB8AC3E}">
        <p14:creationId xmlns:p14="http://schemas.microsoft.com/office/powerpoint/2010/main" val="1103181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Evangelical US States,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5443851"/>
              </p:ext>
            </p:extLst>
          </p:nvPr>
        </p:nvGraphicFramePr>
        <p:xfrm>
          <a:off x="865206" y="1417638"/>
          <a:ext cx="7451960" cy="4904772"/>
        </p:xfrm>
        <a:graphic>
          <a:graphicData uri="http://schemas.openxmlformats.org/drawingml/2006/table">
            <a:tbl>
              <a:tblPr firstRow="1" bandRow="1">
                <a:tableStyleId>{8EC20E35-A176-4012-BC5E-935CFFF8708E}</a:tableStyleId>
              </a:tblPr>
              <a:tblGrid>
                <a:gridCol w="3725980"/>
                <a:gridCol w="3725980"/>
              </a:tblGrid>
              <a:tr h="431932">
                <a:tc>
                  <a:txBody>
                    <a:bodyPr/>
                    <a:lstStyle/>
                    <a:p>
                      <a:pPr algn="ctr"/>
                      <a:r>
                        <a:rPr lang="en-US" dirty="0" smtClean="0"/>
                        <a:t>State</a:t>
                      </a: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dirty="0" smtClean="0"/>
                        <a:t>Evangelical</a:t>
                      </a:r>
                      <a:r>
                        <a:rPr lang="en-US" baseline="0" dirty="0" smtClean="0"/>
                        <a:t> Percentage</a:t>
                      </a: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r>
              <a:tr h="431932">
                <a:tc>
                  <a:txBody>
                    <a:bodyPr/>
                    <a:lstStyle/>
                    <a:p>
                      <a:r>
                        <a:rPr lang="en-US" dirty="0" smtClean="0"/>
                        <a:t>Utah</a:t>
                      </a:r>
                      <a:endParaRPr lang="en-US"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dirty="0" smtClean="0"/>
                        <a:t>2.3</a:t>
                      </a:r>
                      <a:endParaRPr lang="en-US" dirty="0"/>
                    </a:p>
                  </a:txBody>
                  <a:tcPr>
                    <a:lnL>
                      <a:noFill/>
                    </a:lnL>
                    <a:lnR>
                      <a:noFill/>
                    </a:lnR>
                    <a:lnT w="25400" cmpd="sng">
                      <a:noFill/>
                    </a:lnT>
                    <a:lnB>
                      <a:noFill/>
                    </a:lnB>
                    <a:lnTlToBr w="12700" cmpd="sng">
                      <a:noFill/>
                      <a:prstDash val="solid"/>
                    </a:lnTlToBr>
                    <a:lnBlToTr w="12700" cmpd="sng">
                      <a:noFill/>
                      <a:prstDash val="solid"/>
                    </a:lnBlToTr>
                  </a:tcPr>
                </a:tc>
              </a:tr>
              <a:tr h="431932">
                <a:tc>
                  <a:txBody>
                    <a:bodyPr/>
                    <a:lstStyle/>
                    <a:p>
                      <a:r>
                        <a:rPr lang="en-US" dirty="0" smtClean="0"/>
                        <a:t>Rhode</a:t>
                      </a:r>
                      <a:r>
                        <a:rPr lang="en-US" baseline="0" dirty="0" smtClean="0"/>
                        <a:t> Island</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2.5</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Massachusetts</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3.4</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New</a:t>
                      </a:r>
                      <a:r>
                        <a:rPr lang="en-US" baseline="0" dirty="0" smtClean="0"/>
                        <a:t> Hampshire</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3.6</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Vermont</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3.6</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New Jersey</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4.3</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Connecticut</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4.4</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Maine</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4.5</a:t>
                      </a:r>
                      <a:endParaRPr lang="en-US" dirty="0"/>
                    </a:p>
                  </a:txBody>
                  <a:tcPr>
                    <a:lnL>
                      <a:noFill/>
                    </a:lnL>
                    <a:lnR>
                      <a:noFill/>
                    </a:lnR>
                    <a:lnT>
                      <a:noFill/>
                    </a:lnT>
                    <a:lnB>
                      <a:noFill/>
                    </a:lnB>
                    <a:lnTlToBr w="12700" cmpd="sng">
                      <a:noFill/>
                      <a:prstDash val="solid"/>
                    </a:lnTlToBr>
                    <a:lnBlToTr w="12700" cmpd="sng">
                      <a:noFill/>
                      <a:prstDash val="solid"/>
                    </a:lnBlToTr>
                  </a:tcPr>
                </a:tc>
              </a:tr>
              <a:tr h="431932">
                <a:tc>
                  <a:txBody>
                    <a:bodyPr/>
                    <a:lstStyle/>
                    <a:p>
                      <a:r>
                        <a:rPr lang="en-US" dirty="0" smtClean="0"/>
                        <a:t>New York</a:t>
                      </a:r>
                      <a:endParaRPr lang="en-US"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dirty="0" smtClean="0"/>
                        <a:t>4.5</a:t>
                      </a:r>
                      <a:endParaRPr lang="en-US" dirty="0"/>
                    </a:p>
                  </a:txBody>
                  <a:tcPr>
                    <a:lnL>
                      <a:noFill/>
                    </a:lnL>
                    <a:lnR>
                      <a:noFill/>
                    </a:lnR>
                    <a:lnT>
                      <a:noFill/>
                    </a:lnT>
                    <a:lnB>
                      <a:noFill/>
                    </a:lnB>
                    <a:lnTlToBr w="12700" cmpd="sng">
                      <a:noFill/>
                      <a:prstDash val="solid"/>
                    </a:lnTlToBr>
                    <a:lnBlToTr w="12700" cmpd="sng">
                      <a:noFill/>
                      <a:prstDash val="solid"/>
                    </a:lnBlToTr>
                  </a:tcPr>
                </a:tc>
              </a:tr>
              <a:tr h="585452">
                <a:tc>
                  <a:txBody>
                    <a:bodyPr/>
                    <a:lstStyle/>
                    <a:p>
                      <a:r>
                        <a:rPr lang="en-US" dirty="0" smtClean="0"/>
                        <a:t>Delaware</a:t>
                      </a:r>
                      <a:endParaRPr lang="en-US"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dirty="0" smtClean="0"/>
                        <a:t>7.2</a:t>
                      </a:r>
                      <a:endParaRPr lang="en-US" dirty="0"/>
                    </a:p>
                  </a:txBody>
                  <a:tcPr>
                    <a:lnL>
                      <a:noFill/>
                    </a:lnL>
                    <a:lnR>
                      <a:noFill/>
                    </a:lnR>
                    <a:lnT>
                      <a:noFill/>
                    </a:lnT>
                    <a:lnB w="25400" cmpd="sng">
                      <a:noFill/>
                    </a:lnB>
                    <a:lnTlToBr w="12700" cmpd="sng">
                      <a:noFill/>
                      <a:prstDash val="solid"/>
                    </a:lnTlToBr>
                    <a:lnBlToTr w="12700" cmpd="sng">
                      <a:noFill/>
                      <a:prstDash val="solid"/>
                    </a:lnBlToTr>
                  </a:tcPr>
                </a:tc>
              </a:tr>
            </a:tbl>
          </a:graphicData>
        </a:graphic>
      </p:graphicFrame>
      <p:pic>
        <p:nvPicPr>
          <p:cNvPr id="6" name="Picture 5"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17341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Urban Contexts in the US under 5% Evangelical </a:t>
            </a:r>
            <a:endParaRPr lang="en-US" sz="2800" b="1" dirty="0"/>
          </a:p>
        </p:txBody>
      </p:sp>
      <p:pic>
        <p:nvPicPr>
          <p:cNvPr id="6" name="Picture 5" descr="Pressure Point ppt template.jp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612412505"/>
              </p:ext>
            </p:extLst>
          </p:nvPr>
        </p:nvGraphicFramePr>
        <p:xfrm>
          <a:off x="907074" y="1270071"/>
          <a:ext cx="7493824" cy="4675507"/>
        </p:xfrm>
        <a:graphic>
          <a:graphicData uri="http://schemas.openxmlformats.org/drawingml/2006/table">
            <a:tbl>
              <a:tblPr firstRow="1" bandRow="1">
                <a:tableStyleId>{073A0DAA-6AF3-43AB-8588-CEC1D06C72B9}</a:tableStyleId>
              </a:tblPr>
              <a:tblGrid>
                <a:gridCol w="2824043"/>
                <a:gridCol w="2171840"/>
                <a:gridCol w="2497941"/>
              </a:tblGrid>
              <a:tr h="611059">
                <a:tc>
                  <a:txBody>
                    <a:bodyPr/>
                    <a:lstStyle/>
                    <a:p>
                      <a:pPr algn="ctr"/>
                      <a:r>
                        <a:rPr lang="en-US" sz="2000" dirty="0" smtClean="0"/>
                        <a:t>Metro Area</a:t>
                      </a:r>
                      <a:endParaRPr lang="en-US" sz="2000" dirty="0"/>
                    </a:p>
                  </a:txBody>
                  <a:tcPr/>
                </a:tc>
                <a:tc>
                  <a:txBody>
                    <a:bodyPr/>
                    <a:lstStyle/>
                    <a:p>
                      <a:pPr algn="ctr"/>
                      <a:r>
                        <a:rPr lang="en-US" sz="2000" dirty="0" smtClean="0"/>
                        <a:t>Evangelical</a:t>
                      </a:r>
                      <a:r>
                        <a:rPr lang="en-US" sz="2000" baseline="0" dirty="0" smtClean="0"/>
                        <a:t> Totals</a:t>
                      </a:r>
                      <a:endParaRPr lang="en-US" sz="2000" dirty="0"/>
                    </a:p>
                  </a:txBody>
                  <a:tcPr/>
                </a:tc>
                <a:tc>
                  <a:txBody>
                    <a:bodyPr/>
                    <a:lstStyle/>
                    <a:p>
                      <a:pPr algn="ctr"/>
                      <a:r>
                        <a:rPr lang="en-US" sz="2000" dirty="0" smtClean="0"/>
                        <a:t>% of Evangelicals</a:t>
                      </a:r>
                      <a:endParaRPr lang="en-US" sz="2000" dirty="0"/>
                    </a:p>
                  </a:txBody>
                  <a:tcPr/>
                </a:tc>
              </a:tr>
              <a:tr h="677408">
                <a:tc>
                  <a:txBody>
                    <a:bodyPr/>
                    <a:lstStyle/>
                    <a:p>
                      <a:pPr marL="0" marR="0" algn="l">
                        <a:spcBef>
                          <a:spcPts val="0"/>
                        </a:spcBef>
                        <a:spcAft>
                          <a:spcPts val="0"/>
                        </a:spcAft>
                      </a:pPr>
                      <a:r>
                        <a:rPr lang="en-US" sz="2000" dirty="0">
                          <a:effectLst/>
                        </a:rPr>
                        <a:t>Provo-Orem, UT</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2,540</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a:effectLst/>
                        </a:rPr>
                        <a:t>0.5</a:t>
                      </a:r>
                      <a:endParaRPr lang="en-US" sz="2000">
                        <a:effectLst/>
                        <a:latin typeface="Times New Roman"/>
                        <a:ea typeface="Times New Roman"/>
                      </a:endParaRPr>
                    </a:p>
                  </a:txBody>
                  <a:tcPr marL="0" marR="0" marT="0" marB="0" anchor="b"/>
                </a:tc>
              </a:tr>
              <a:tr h="677408">
                <a:tc>
                  <a:txBody>
                    <a:bodyPr/>
                    <a:lstStyle/>
                    <a:p>
                      <a:pPr marL="0" marR="0" algn="l">
                        <a:spcBef>
                          <a:spcPts val="0"/>
                        </a:spcBef>
                        <a:spcAft>
                          <a:spcPts val="0"/>
                        </a:spcAft>
                      </a:pPr>
                      <a:r>
                        <a:rPr lang="en-US" sz="2000" dirty="0">
                          <a:effectLst/>
                        </a:rPr>
                        <a:t>Logan, UT-ID</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1,746</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a:effectLst/>
                        </a:rPr>
                        <a:t>1</a:t>
                      </a:r>
                      <a:endParaRPr lang="en-US" sz="2000">
                        <a:effectLst/>
                        <a:latin typeface="Times New Roman"/>
                        <a:ea typeface="Times New Roman"/>
                      </a:endParaRPr>
                    </a:p>
                  </a:txBody>
                  <a:tcPr marL="0" marR="0" marT="0" marB="0" anchor="b"/>
                </a:tc>
              </a:tr>
              <a:tr h="677408">
                <a:tc>
                  <a:txBody>
                    <a:bodyPr/>
                    <a:lstStyle/>
                    <a:p>
                      <a:pPr marL="0" marR="0" algn="l">
                        <a:spcBef>
                          <a:spcPts val="0"/>
                        </a:spcBef>
                        <a:spcAft>
                          <a:spcPts val="0"/>
                        </a:spcAft>
                      </a:pPr>
                      <a:r>
                        <a:rPr lang="en-US" sz="2000" dirty="0">
                          <a:effectLst/>
                        </a:rPr>
                        <a:t>St. George, UT</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2,345</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a:effectLst/>
                        </a:rPr>
                        <a:t>2</a:t>
                      </a:r>
                      <a:endParaRPr lang="en-US" sz="2000">
                        <a:effectLst/>
                        <a:latin typeface="Times New Roman"/>
                        <a:ea typeface="Times New Roman"/>
                      </a:endParaRPr>
                    </a:p>
                  </a:txBody>
                  <a:tcPr marL="0" marR="0" marT="0" marB="0" anchor="b"/>
                </a:tc>
              </a:tr>
              <a:tr h="677408">
                <a:tc>
                  <a:txBody>
                    <a:bodyPr/>
                    <a:lstStyle/>
                    <a:p>
                      <a:pPr marL="0" marR="0" algn="l">
                        <a:spcBef>
                          <a:spcPts val="0"/>
                        </a:spcBef>
                        <a:spcAft>
                          <a:spcPts val="0"/>
                        </a:spcAft>
                      </a:pPr>
                      <a:r>
                        <a:rPr lang="en-US" sz="2000" dirty="0">
                          <a:effectLst/>
                        </a:rPr>
                        <a:t>Pittsfield, MA</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2,817</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a:t>
                      </a:r>
                      <a:endParaRPr lang="en-US" sz="2000" dirty="0">
                        <a:effectLst/>
                        <a:latin typeface="Times New Roman"/>
                        <a:ea typeface="Times New Roman"/>
                      </a:endParaRPr>
                    </a:p>
                  </a:txBody>
                  <a:tcPr marL="0" marR="0" marT="0" marB="0" anchor="b"/>
                </a:tc>
              </a:tr>
              <a:tr h="677408">
                <a:tc>
                  <a:txBody>
                    <a:bodyPr/>
                    <a:lstStyle/>
                    <a:p>
                      <a:pPr marL="0" marR="0" algn="l">
                        <a:spcBef>
                          <a:spcPts val="0"/>
                        </a:spcBef>
                        <a:spcAft>
                          <a:spcPts val="0"/>
                        </a:spcAft>
                      </a:pPr>
                      <a:r>
                        <a:rPr lang="en-US" sz="2000" dirty="0">
                          <a:effectLst/>
                        </a:rPr>
                        <a:t>Kingston, NY</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4,104</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a:t>
                      </a:r>
                      <a:endParaRPr lang="en-US" sz="2000" dirty="0">
                        <a:effectLst/>
                        <a:latin typeface="Times New Roman"/>
                        <a:ea typeface="Times New Roman"/>
                      </a:endParaRPr>
                    </a:p>
                  </a:txBody>
                  <a:tcPr marL="0" marR="0" marT="0" marB="0" anchor="b"/>
                </a:tc>
              </a:tr>
              <a:tr h="677408">
                <a:tc>
                  <a:txBody>
                    <a:bodyPr/>
                    <a:lstStyle/>
                    <a:p>
                      <a:pPr marL="0" marR="0" algn="l">
                        <a:spcBef>
                          <a:spcPts val="0"/>
                        </a:spcBef>
                        <a:spcAft>
                          <a:spcPts val="0"/>
                        </a:spcAft>
                      </a:pPr>
                      <a:r>
                        <a:rPr lang="en-US" sz="2000" dirty="0">
                          <a:effectLst/>
                        </a:rPr>
                        <a:t>Barnstable Town, MA</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a:effectLst/>
                        </a:rPr>
                        <a:t>5,281</a:t>
                      </a:r>
                      <a:endParaRPr lang="en-US" sz="200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0" marR="0" marT="0" marB="0" anchor="b"/>
                </a:tc>
              </a:tr>
            </a:tbl>
          </a:graphicData>
        </a:graphic>
      </p:graphicFrame>
    </p:spTree>
    <p:extLst>
      <p:ext uri="{BB962C8B-B14F-4D97-AF65-F5344CB8AC3E}">
        <p14:creationId xmlns:p14="http://schemas.microsoft.com/office/powerpoint/2010/main" val="13226407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184"/>
            <a:ext cx="8229600" cy="1143000"/>
          </a:xfrm>
        </p:spPr>
        <p:txBody>
          <a:bodyPr>
            <a:noAutofit/>
          </a:bodyPr>
          <a:lstStyle/>
          <a:p>
            <a:r>
              <a:rPr lang="en-US" sz="2800" b="1" dirty="0" smtClean="0"/>
              <a:t>Urban Contexts in the US under 5% Evangelical (cont.)</a:t>
            </a:r>
            <a:endParaRPr lang="en-US" sz="2800" b="1" dirty="0"/>
          </a:p>
        </p:txBody>
      </p:sp>
      <p:pic>
        <p:nvPicPr>
          <p:cNvPr id="6" name="Picture 5"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910653730"/>
              </p:ext>
            </p:extLst>
          </p:nvPr>
        </p:nvGraphicFramePr>
        <p:xfrm>
          <a:off x="457200" y="1172368"/>
          <a:ext cx="8229600" cy="4945863"/>
        </p:xfrm>
        <a:graphic>
          <a:graphicData uri="http://schemas.openxmlformats.org/drawingml/2006/table">
            <a:tbl>
              <a:tblPr firstRow="1" bandRow="1">
                <a:tableStyleId>{073A0DAA-6AF3-43AB-8588-CEC1D06C72B9}</a:tableStyleId>
              </a:tblPr>
              <a:tblGrid>
                <a:gridCol w="2743200"/>
                <a:gridCol w="2743200"/>
                <a:gridCol w="2743200"/>
              </a:tblGrid>
              <a:tr h="474529">
                <a:tc>
                  <a:txBody>
                    <a:bodyPr/>
                    <a:lstStyle/>
                    <a:p>
                      <a:pPr algn="ctr"/>
                      <a:r>
                        <a:rPr lang="en-US" sz="2000" dirty="0" smtClean="0"/>
                        <a:t>Metro Area</a:t>
                      </a:r>
                      <a:endParaRPr lang="en-US" sz="2000" dirty="0"/>
                    </a:p>
                  </a:txBody>
                  <a:tcPr/>
                </a:tc>
                <a:tc>
                  <a:txBody>
                    <a:bodyPr/>
                    <a:lstStyle/>
                    <a:p>
                      <a:pPr algn="ctr"/>
                      <a:r>
                        <a:rPr lang="en-US" sz="2000" dirty="0" smtClean="0"/>
                        <a:t>Evangelical Totals</a:t>
                      </a:r>
                      <a:endParaRPr lang="en-US" sz="2000" dirty="0"/>
                    </a:p>
                  </a:txBody>
                  <a:tcPr/>
                </a:tc>
                <a:tc>
                  <a:txBody>
                    <a:bodyPr/>
                    <a:lstStyle/>
                    <a:p>
                      <a:pPr algn="ctr"/>
                      <a:r>
                        <a:rPr lang="en-US" sz="2000" dirty="0" smtClean="0"/>
                        <a:t>% of Evangelicals</a:t>
                      </a:r>
                      <a:endParaRPr lang="en-US" sz="2000" dirty="0"/>
                    </a:p>
                  </a:txBody>
                  <a:tcPr/>
                </a:tc>
              </a:tr>
              <a:tr h="614097">
                <a:tc>
                  <a:txBody>
                    <a:bodyPr/>
                    <a:lstStyle/>
                    <a:p>
                      <a:pPr marL="0" marR="0" algn="l">
                        <a:spcBef>
                          <a:spcPts val="0"/>
                        </a:spcBef>
                        <a:spcAft>
                          <a:spcPts val="0"/>
                        </a:spcAft>
                      </a:pPr>
                      <a:r>
                        <a:rPr lang="en-US" sz="2000" dirty="0">
                          <a:effectLst/>
                        </a:rPr>
                        <a:t>Salt Lake City, UT</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29,498</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0" marR="0" marT="0" marB="0" anchor="b"/>
                </a:tc>
              </a:tr>
              <a:tr h="837405">
                <a:tc>
                  <a:txBody>
                    <a:bodyPr/>
                    <a:lstStyle/>
                    <a:p>
                      <a:pPr marL="0" marR="0" algn="l">
                        <a:spcBef>
                          <a:spcPts val="0"/>
                        </a:spcBef>
                        <a:spcAft>
                          <a:spcPts val="0"/>
                        </a:spcAft>
                      </a:pPr>
                      <a:r>
                        <a:rPr lang="en-US" sz="2000" dirty="0">
                          <a:effectLst/>
                        </a:rPr>
                        <a:t>Providence-New Bedford-Fall River, RI-MA</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45,007</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0" marR="0" marT="0" marB="0" anchor="b"/>
                </a:tc>
              </a:tr>
              <a:tr h="754958">
                <a:tc>
                  <a:txBody>
                    <a:bodyPr/>
                    <a:lstStyle/>
                    <a:p>
                      <a:pPr marL="0" marR="0" algn="l">
                        <a:spcBef>
                          <a:spcPts val="0"/>
                        </a:spcBef>
                        <a:spcAft>
                          <a:spcPts val="0"/>
                        </a:spcAft>
                      </a:pPr>
                      <a:r>
                        <a:rPr lang="en-US" sz="2000" dirty="0">
                          <a:effectLst/>
                        </a:rPr>
                        <a:t>Boston-Cambridge-Quincy, MA-NH</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146,838</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0" marR="0" marT="0" marB="0" anchor="b"/>
                </a:tc>
              </a:tr>
              <a:tr h="754958">
                <a:tc>
                  <a:txBody>
                    <a:bodyPr/>
                    <a:lstStyle/>
                    <a:p>
                      <a:pPr marL="0" marR="0" algn="l">
                        <a:spcBef>
                          <a:spcPts val="0"/>
                        </a:spcBef>
                        <a:spcAft>
                          <a:spcPts val="0"/>
                        </a:spcAft>
                      </a:pPr>
                      <a:r>
                        <a:rPr lang="en-US" sz="2000" dirty="0">
                          <a:effectLst/>
                        </a:rPr>
                        <a:t>Norwich-New London, CT</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9,320</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0" marR="0" marT="0" marB="0" anchor="b"/>
                </a:tc>
              </a:tr>
              <a:tr h="754958">
                <a:tc>
                  <a:txBody>
                    <a:bodyPr/>
                    <a:lstStyle/>
                    <a:p>
                      <a:pPr marL="0" marR="0" algn="l">
                        <a:spcBef>
                          <a:spcPts val="0"/>
                        </a:spcBef>
                        <a:spcAft>
                          <a:spcPts val="0"/>
                        </a:spcAft>
                      </a:pPr>
                      <a:r>
                        <a:rPr lang="en-US" sz="2000" dirty="0">
                          <a:effectLst/>
                        </a:rPr>
                        <a:t>Ogden-Clearfield, UT</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18,689</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0" marR="0" marT="0" marB="0" anchor="b"/>
                </a:tc>
              </a:tr>
              <a:tr h="754958">
                <a:tc>
                  <a:txBody>
                    <a:bodyPr/>
                    <a:lstStyle/>
                    <a:p>
                      <a:pPr marL="0" marR="0" algn="l">
                        <a:spcBef>
                          <a:spcPts val="0"/>
                        </a:spcBef>
                        <a:spcAft>
                          <a:spcPts val="0"/>
                        </a:spcAft>
                      </a:pPr>
                      <a:r>
                        <a:rPr lang="en-US" sz="2000" dirty="0">
                          <a:effectLst/>
                        </a:rPr>
                        <a:t>Glens Falls, NY</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4,502</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bl>
          </a:graphicData>
        </a:graphic>
      </p:graphicFrame>
    </p:spTree>
    <p:extLst>
      <p:ext uri="{BB962C8B-B14F-4D97-AF65-F5344CB8AC3E}">
        <p14:creationId xmlns:p14="http://schemas.microsoft.com/office/powerpoint/2010/main" val="3776126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7071162" y="4332816"/>
            <a:ext cx="6499008" cy="1752600"/>
          </a:xfrm>
        </p:spPr>
        <p:txBody>
          <a:bodyPr/>
          <a:lstStyle/>
          <a:p>
            <a:endParaRPr lang="en-US" dirty="0"/>
          </a:p>
        </p:txBody>
      </p:sp>
      <p:sp>
        <p:nvSpPr>
          <p:cNvPr id="5" name="TextBox 4"/>
          <p:cNvSpPr txBox="1"/>
          <p:nvPr/>
        </p:nvSpPr>
        <p:spPr>
          <a:xfrm>
            <a:off x="-399582" y="2568406"/>
            <a:ext cx="184666" cy="369332"/>
          </a:xfrm>
          <a:prstGeom prst="rect">
            <a:avLst/>
          </a:prstGeom>
          <a:noFill/>
        </p:spPr>
        <p:txBody>
          <a:bodyPr wrap="none" rtlCol="0">
            <a:spAutoFit/>
          </a:bodyPr>
          <a:lstStyle/>
          <a:p>
            <a:endParaRPr lang="en-US" dirty="0"/>
          </a:p>
        </p:txBody>
      </p:sp>
      <p:pic>
        <p:nvPicPr>
          <p:cNvPr id="7" name="Picture 6" descr="Pressure Points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702" y="790931"/>
            <a:ext cx="3671963" cy="5689526"/>
          </a:xfrm>
          <a:prstGeom prst="rect">
            <a:avLst/>
          </a:prstGeom>
        </p:spPr>
      </p:pic>
    </p:spTree>
    <p:extLst>
      <p:ext uri="{BB962C8B-B14F-4D97-AF65-F5344CB8AC3E}">
        <p14:creationId xmlns:p14="http://schemas.microsoft.com/office/powerpoint/2010/main" val="751705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Urban Contexts in the US under 5% Evangelical (cont.)</a:t>
            </a:r>
            <a:endParaRPr lang="en-US" sz="2800" b="1" dirty="0"/>
          </a:p>
        </p:txBody>
      </p:sp>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733993414"/>
              </p:ext>
            </p:extLst>
          </p:nvPr>
        </p:nvGraphicFramePr>
        <p:xfrm>
          <a:off x="457200" y="1521285"/>
          <a:ext cx="8229600" cy="4768031"/>
        </p:xfrm>
        <a:graphic>
          <a:graphicData uri="http://schemas.openxmlformats.org/drawingml/2006/table">
            <a:tbl>
              <a:tblPr firstRow="1" bandRow="1">
                <a:tableStyleId>{073A0DAA-6AF3-43AB-8588-CEC1D06C72B9}</a:tableStyleId>
              </a:tblPr>
              <a:tblGrid>
                <a:gridCol w="2743200"/>
                <a:gridCol w="2743200"/>
                <a:gridCol w="2743200"/>
              </a:tblGrid>
              <a:tr h="518698">
                <a:tc>
                  <a:txBody>
                    <a:bodyPr/>
                    <a:lstStyle/>
                    <a:p>
                      <a:pPr algn="ctr"/>
                      <a:r>
                        <a:rPr lang="en-US" sz="2000" dirty="0" smtClean="0"/>
                        <a:t>Metro Area</a:t>
                      </a:r>
                      <a:endParaRPr lang="en-US" sz="2000" dirty="0"/>
                    </a:p>
                  </a:txBody>
                  <a:tcPr/>
                </a:tc>
                <a:tc>
                  <a:txBody>
                    <a:bodyPr/>
                    <a:lstStyle/>
                    <a:p>
                      <a:pPr algn="ctr"/>
                      <a:r>
                        <a:rPr lang="en-US" sz="2000" dirty="0" smtClean="0"/>
                        <a:t>Evangelical Totals</a:t>
                      </a:r>
                      <a:endParaRPr lang="en-US" sz="2000" dirty="0"/>
                    </a:p>
                  </a:txBody>
                  <a:tcPr/>
                </a:tc>
                <a:tc>
                  <a:txBody>
                    <a:bodyPr/>
                    <a:lstStyle/>
                    <a:p>
                      <a:pPr algn="ctr"/>
                      <a:r>
                        <a:rPr lang="en-US" sz="2000" dirty="0" smtClean="0"/>
                        <a:t>%</a:t>
                      </a:r>
                      <a:r>
                        <a:rPr lang="en-US" sz="2000" baseline="0" dirty="0" smtClean="0"/>
                        <a:t> of Evangelicals</a:t>
                      </a:r>
                      <a:endParaRPr lang="en-US" sz="2000" dirty="0"/>
                    </a:p>
                  </a:txBody>
                  <a:tcPr/>
                </a:tc>
              </a:tr>
              <a:tr h="485448">
                <a:tc>
                  <a:txBody>
                    <a:bodyPr/>
                    <a:lstStyle/>
                    <a:p>
                      <a:pPr marL="0" marR="0">
                        <a:spcBef>
                          <a:spcPts val="0"/>
                        </a:spcBef>
                        <a:spcAft>
                          <a:spcPts val="0"/>
                        </a:spcAft>
                      </a:pPr>
                      <a:r>
                        <a:rPr lang="en-US" sz="2000" dirty="0">
                          <a:effectLst/>
                        </a:rPr>
                        <a:t>Utica-Rome, NY</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10,580</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r h="485448">
                <a:tc>
                  <a:txBody>
                    <a:bodyPr/>
                    <a:lstStyle/>
                    <a:p>
                      <a:pPr marL="0" marR="0">
                        <a:spcBef>
                          <a:spcPts val="0"/>
                        </a:spcBef>
                        <a:spcAft>
                          <a:spcPts val="0"/>
                        </a:spcAft>
                      </a:pPr>
                      <a:r>
                        <a:rPr lang="en-US" sz="2000" dirty="0">
                          <a:effectLst/>
                        </a:rPr>
                        <a:t>Springfield, MA</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24,645</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r h="485448">
                <a:tc>
                  <a:txBody>
                    <a:bodyPr/>
                    <a:lstStyle/>
                    <a:p>
                      <a:pPr marL="0" marR="0">
                        <a:spcBef>
                          <a:spcPts val="0"/>
                        </a:spcBef>
                        <a:spcAft>
                          <a:spcPts val="0"/>
                        </a:spcAft>
                      </a:pPr>
                      <a:r>
                        <a:rPr lang="en-US" sz="2000" dirty="0">
                          <a:effectLst/>
                        </a:rPr>
                        <a:t>New Haven-Milford, CT</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33,484</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r h="797997">
                <a:tc>
                  <a:txBody>
                    <a:bodyPr/>
                    <a:lstStyle/>
                    <a:p>
                      <a:pPr marL="0" marR="0">
                        <a:spcBef>
                          <a:spcPts val="0"/>
                        </a:spcBef>
                        <a:spcAft>
                          <a:spcPts val="0"/>
                        </a:spcAft>
                      </a:pPr>
                      <a:r>
                        <a:rPr lang="en-US" sz="2000" dirty="0">
                          <a:effectLst/>
                        </a:rPr>
                        <a:t>Portland-South Portland-Biddeford, ME</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20,227</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r h="1196995">
                <a:tc>
                  <a:txBody>
                    <a:bodyPr/>
                    <a:lstStyle/>
                    <a:p>
                      <a:pPr marL="0" marR="0">
                        <a:spcBef>
                          <a:spcPts val="0"/>
                        </a:spcBef>
                        <a:spcAft>
                          <a:spcPts val="0"/>
                        </a:spcAft>
                      </a:pPr>
                      <a:r>
                        <a:rPr lang="en-US" sz="2000">
                          <a:effectLst/>
                        </a:rPr>
                        <a:t>New York-Northern New Jersey-Long Island, NY-NJ-PA</a:t>
                      </a:r>
                      <a:endParaRPr lang="en-US" sz="200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750,407</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r h="797997">
                <a:tc>
                  <a:txBody>
                    <a:bodyPr/>
                    <a:lstStyle/>
                    <a:p>
                      <a:pPr marL="0" marR="0">
                        <a:spcBef>
                          <a:spcPts val="0"/>
                        </a:spcBef>
                        <a:spcAft>
                          <a:spcPts val="0"/>
                        </a:spcAft>
                      </a:pPr>
                      <a:r>
                        <a:rPr lang="en-US" sz="2000">
                          <a:effectLst/>
                        </a:rPr>
                        <a:t>Poughkeepsie-Newburgh-Middletown, NY</a:t>
                      </a:r>
                      <a:endParaRPr lang="en-US" sz="200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27,236</a:t>
                      </a:r>
                      <a:endParaRPr lang="en-US" sz="20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0" marR="0" marT="0" marB="0" anchor="b"/>
                </a:tc>
              </a:tr>
            </a:tbl>
          </a:graphicData>
        </a:graphic>
      </p:graphicFrame>
    </p:spTree>
    <p:extLst>
      <p:ext uri="{BB962C8B-B14F-4D97-AF65-F5344CB8AC3E}">
        <p14:creationId xmlns:p14="http://schemas.microsoft.com/office/powerpoint/2010/main" val="25711560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05416"/>
            <a:ext cx="8229600" cy="1143000"/>
          </a:xfrm>
        </p:spPr>
        <p:txBody>
          <a:bodyPr>
            <a:normAutofit/>
          </a:bodyPr>
          <a:lstStyle/>
          <a:p>
            <a:r>
              <a:rPr lang="en-US" sz="4800" b="1" dirty="0" smtClean="0"/>
              <a:t>Faiths on the Move</a:t>
            </a:r>
            <a:endParaRPr lang="en-US" sz="4800" b="1" dirty="0"/>
          </a:p>
        </p:txBody>
      </p:sp>
    </p:spTree>
    <p:extLst>
      <p:ext uri="{BB962C8B-B14F-4D97-AF65-F5344CB8AC3E}">
        <p14:creationId xmlns:p14="http://schemas.microsoft.com/office/powerpoint/2010/main" val="4459159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63545"/>
            <a:ext cx="8229600" cy="1143000"/>
          </a:xfrm>
        </p:spPr>
        <p:txBody>
          <a:bodyPr>
            <a:normAutofit/>
          </a:bodyPr>
          <a:lstStyle/>
          <a:p>
            <a:r>
              <a:rPr lang="en-US" sz="4800" b="1" dirty="0" smtClean="0"/>
              <a:t>Returning to the Apostolic</a:t>
            </a:r>
            <a:endParaRPr lang="en-US" sz="4800" b="1" dirty="0"/>
          </a:p>
        </p:txBody>
      </p:sp>
    </p:spTree>
    <p:extLst>
      <p:ext uri="{BB962C8B-B14F-4D97-AF65-F5344CB8AC3E}">
        <p14:creationId xmlns:p14="http://schemas.microsoft.com/office/powerpoint/2010/main" val="6895975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ure Point ppt template.jpg"/>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Content Placeholder 3" descr="From-Simplicity-to-Complexity.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771" t="3392" r="-11645" b="-3392"/>
          <a:stretch/>
        </p:blipFill>
        <p:spPr>
          <a:xfrm>
            <a:off x="649255" y="1921206"/>
            <a:ext cx="8229600" cy="4525963"/>
          </a:xfrm>
        </p:spPr>
      </p:pic>
      <p:sp>
        <p:nvSpPr>
          <p:cNvPr id="2" name="Title 1"/>
          <p:cNvSpPr>
            <a:spLocks noGrp="1"/>
          </p:cNvSpPr>
          <p:nvPr>
            <p:ph type="title"/>
          </p:nvPr>
        </p:nvSpPr>
        <p:spPr/>
        <p:txBody>
          <a:bodyPr>
            <a:normAutofit/>
          </a:bodyPr>
          <a:lstStyle/>
          <a:p>
            <a:r>
              <a:rPr lang="en-US" sz="4800" b="1" dirty="0" smtClean="0"/>
              <a:t>From Simplicity to Complexity</a:t>
            </a:r>
            <a:endParaRPr lang="en-US" sz="4800" b="1" dirty="0"/>
          </a:p>
        </p:txBody>
      </p:sp>
    </p:spTree>
    <p:extLst>
      <p:ext uri="{BB962C8B-B14F-4D97-AF65-F5344CB8AC3E}">
        <p14:creationId xmlns:p14="http://schemas.microsoft.com/office/powerpoint/2010/main" val="10827230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rom-Apostolic-to-Pastoral.png"/>
          <p:cNvPicPr>
            <a:picLocks noGrp="1" noChangeAspect="1"/>
          </p:cNvPicPr>
          <p:nvPr>
            <p:ph idx="1"/>
          </p:nvPr>
        </p:nvPicPr>
        <p:blipFill>
          <a:blip r:embed="rId2">
            <a:extLst>
              <a:ext uri="{28A0092B-C50C-407E-A947-70E740481C1C}">
                <a14:useLocalDpi xmlns:a14="http://schemas.microsoft.com/office/drawing/2010/main" val="0"/>
              </a:ext>
            </a:extLst>
          </a:blip>
          <a:srcRect l="3631" r="3631"/>
          <a:stretch>
            <a:fillRect/>
          </a:stretch>
        </p:blipFill>
        <p:spPr/>
      </p:pic>
      <p:pic>
        <p:nvPicPr>
          <p:cNvPr id="5" name="Picture 4" descr="Pressure Point ppt template.jpg"/>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4800" b="1" dirty="0" smtClean="0"/>
              <a:t>From Apostolic to Pastoral</a:t>
            </a:r>
            <a:endParaRPr lang="en-US" sz="4800" b="1" dirty="0"/>
          </a:p>
        </p:txBody>
      </p:sp>
    </p:spTree>
    <p:extLst>
      <p:ext uri="{BB962C8B-B14F-4D97-AF65-F5344CB8AC3E}">
        <p14:creationId xmlns:p14="http://schemas.microsoft.com/office/powerpoint/2010/main" val="12439848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26281"/>
            <a:ext cx="8229600" cy="1143000"/>
          </a:xfrm>
        </p:spPr>
        <p:txBody>
          <a:bodyPr>
            <a:normAutofit/>
          </a:bodyPr>
          <a:lstStyle/>
          <a:p>
            <a:r>
              <a:rPr lang="en-US" sz="4800" b="1" dirty="0" smtClean="0"/>
              <a:t>Need for Scaffolds</a:t>
            </a:r>
            <a:endParaRPr lang="en-US" sz="4800" b="1" dirty="0"/>
          </a:p>
        </p:txBody>
      </p:sp>
    </p:spTree>
    <p:extLst>
      <p:ext uri="{BB962C8B-B14F-4D97-AF65-F5344CB8AC3E}">
        <p14:creationId xmlns:p14="http://schemas.microsoft.com/office/powerpoint/2010/main" val="3243668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03113"/>
            <a:ext cx="8229600" cy="1143000"/>
          </a:xfrm>
        </p:spPr>
        <p:txBody>
          <a:bodyPr>
            <a:normAutofit/>
          </a:bodyPr>
          <a:lstStyle/>
          <a:p>
            <a:r>
              <a:rPr lang="en-US" sz="5400" b="1" dirty="0" smtClean="0"/>
              <a:t>Both/And</a:t>
            </a:r>
            <a:endParaRPr lang="en-US" sz="5400" b="1" dirty="0"/>
          </a:p>
        </p:txBody>
      </p:sp>
    </p:spTree>
    <p:extLst>
      <p:ext uri="{BB962C8B-B14F-4D97-AF65-F5344CB8AC3E}">
        <p14:creationId xmlns:p14="http://schemas.microsoft.com/office/powerpoint/2010/main" val="37405784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2200341"/>
            <a:ext cx="8229600" cy="4525963"/>
          </a:xfrm>
        </p:spPr>
        <p:txBody>
          <a:bodyPr/>
          <a:lstStyle/>
          <a:p>
            <a:pPr marL="0" indent="0" algn="ctr">
              <a:buNone/>
            </a:pPr>
            <a:r>
              <a:rPr lang="en-US" dirty="0" smtClean="0"/>
              <a:t>“It is like a grain of mustard seed, which, when sown on the ground, is the smallest of all the seeds on earth, yet when it is sown it grows up and becomes larger than all the garden plants and puts out large branches, so that the birds of the air can make nests in its shade”</a:t>
            </a:r>
          </a:p>
          <a:p>
            <a:pPr marL="0" indent="0" algn="ctr">
              <a:buNone/>
            </a:pPr>
            <a:r>
              <a:rPr lang="en-US" dirty="0" smtClean="0"/>
              <a:t>(Mark 4:31-32, ESV).</a:t>
            </a:r>
          </a:p>
          <a:p>
            <a:pPr marL="0" indent="0" algn="ctr">
              <a:buNone/>
            </a:pPr>
            <a:endParaRPr lang="en-US" dirty="0"/>
          </a:p>
        </p:txBody>
      </p:sp>
      <p:sp>
        <p:nvSpPr>
          <p:cNvPr id="2" name="Title 1"/>
          <p:cNvSpPr>
            <a:spLocks noGrp="1"/>
          </p:cNvSpPr>
          <p:nvPr>
            <p:ph type="title"/>
          </p:nvPr>
        </p:nvSpPr>
        <p:spPr>
          <a:xfrm>
            <a:off x="457200" y="442119"/>
            <a:ext cx="8229600" cy="1143000"/>
          </a:xfrm>
        </p:spPr>
        <p:txBody>
          <a:bodyPr>
            <a:noAutofit/>
          </a:bodyPr>
          <a:lstStyle/>
          <a:p>
            <a:r>
              <a:rPr lang="en-US" dirty="0" smtClean="0">
                <a:latin typeface="Capitals"/>
                <a:cs typeface="Capitals"/>
              </a:rPr>
              <a:t>Growth of the </a:t>
            </a:r>
            <a:br>
              <a:rPr lang="en-US" dirty="0" smtClean="0">
                <a:latin typeface="Capitals"/>
                <a:cs typeface="Capitals"/>
              </a:rPr>
            </a:br>
            <a:r>
              <a:rPr lang="en-US" dirty="0" smtClean="0">
                <a:latin typeface="Capitals"/>
                <a:cs typeface="Capitals"/>
              </a:rPr>
              <a:t>Majority World Church</a:t>
            </a:r>
            <a:endParaRPr lang="en-US" dirty="0">
              <a:latin typeface="Capitals"/>
              <a:cs typeface="Capitals"/>
            </a:endParaRPr>
          </a:p>
        </p:txBody>
      </p:sp>
    </p:spTree>
    <p:extLst>
      <p:ext uri="{BB962C8B-B14F-4D97-AF65-F5344CB8AC3E}">
        <p14:creationId xmlns:p14="http://schemas.microsoft.com/office/powerpoint/2010/main" val="16734239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91459"/>
            <a:ext cx="8229600" cy="1143000"/>
          </a:xfrm>
        </p:spPr>
        <p:txBody>
          <a:bodyPr>
            <a:noAutofit/>
          </a:bodyPr>
          <a:lstStyle/>
          <a:p>
            <a:r>
              <a:rPr lang="en-US" sz="4800" b="1" dirty="0" smtClean="0"/>
              <a:t>An </a:t>
            </a:r>
            <a:r>
              <a:rPr lang="en-US" sz="4800" b="1" i="1" dirty="0" smtClean="0"/>
              <a:t>Enquiry</a:t>
            </a:r>
            <a:r>
              <a:rPr lang="en-US" sz="4800" b="1" dirty="0" smtClean="0"/>
              <a:t> into the </a:t>
            </a:r>
            <a:br>
              <a:rPr lang="en-US" sz="4800" b="1" dirty="0" smtClean="0"/>
            </a:br>
            <a:r>
              <a:rPr lang="en-US" sz="4800" b="1" dirty="0" smtClean="0"/>
              <a:t>Majority World Church</a:t>
            </a:r>
            <a:endParaRPr lang="en-US" sz="4800" b="1" dirty="0"/>
          </a:p>
        </p:txBody>
      </p:sp>
    </p:spTree>
    <p:extLst>
      <p:ext uri="{BB962C8B-B14F-4D97-AF65-F5344CB8AC3E}">
        <p14:creationId xmlns:p14="http://schemas.microsoft.com/office/powerpoint/2010/main" val="3997313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Select Countries with </a:t>
            </a:r>
            <a:br>
              <a:rPr lang="en-US" sz="4800" b="1" dirty="0" smtClean="0"/>
            </a:br>
            <a:r>
              <a:rPr lang="en-US" sz="4800" b="1" dirty="0" smtClean="0"/>
              <a:t>Evangelical Percentages</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0565202"/>
              </p:ext>
            </p:extLst>
          </p:nvPr>
        </p:nvGraphicFramePr>
        <p:xfrm>
          <a:off x="457200" y="1600200"/>
          <a:ext cx="8229600" cy="4429116"/>
        </p:xfrm>
        <a:graphic>
          <a:graphicData uri="http://schemas.openxmlformats.org/drawingml/2006/table">
            <a:tbl>
              <a:tblPr firstRow="1" bandRow="1">
                <a:tableStyleId>{073A0DAA-6AF3-43AB-8588-CEC1D06C72B9}</a:tableStyleId>
              </a:tblPr>
              <a:tblGrid>
                <a:gridCol w="4114800"/>
                <a:gridCol w="4114800"/>
              </a:tblGrid>
              <a:tr h="492124">
                <a:tc>
                  <a:txBody>
                    <a:bodyPr/>
                    <a:lstStyle/>
                    <a:p>
                      <a:pPr algn="ctr"/>
                      <a:r>
                        <a:rPr lang="en-US" dirty="0" smtClean="0"/>
                        <a:t>Country</a:t>
                      </a:r>
                      <a:endParaRPr lang="en-US" dirty="0"/>
                    </a:p>
                  </a:txBody>
                  <a:tcPr/>
                </a:tc>
                <a:tc>
                  <a:txBody>
                    <a:bodyPr/>
                    <a:lstStyle/>
                    <a:p>
                      <a:pPr algn="ctr"/>
                      <a:r>
                        <a:rPr lang="en-US" dirty="0" smtClean="0"/>
                        <a:t>Evangelical Percentages</a:t>
                      </a:r>
                      <a:endParaRPr lang="en-US" dirty="0"/>
                    </a:p>
                  </a:txBody>
                  <a:tcPr/>
                </a:tc>
              </a:tr>
              <a:tr h="492124">
                <a:tc>
                  <a:txBody>
                    <a:bodyPr/>
                    <a:lstStyle/>
                    <a:p>
                      <a:r>
                        <a:rPr lang="en-US" dirty="0" smtClean="0"/>
                        <a:t>Kenya</a:t>
                      </a:r>
                      <a:endParaRPr lang="en-US" dirty="0"/>
                    </a:p>
                  </a:txBody>
                  <a:tcPr/>
                </a:tc>
                <a:tc>
                  <a:txBody>
                    <a:bodyPr/>
                    <a:lstStyle/>
                    <a:p>
                      <a:r>
                        <a:rPr lang="en-US" dirty="0" smtClean="0"/>
                        <a:t>49%</a:t>
                      </a:r>
                      <a:endParaRPr lang="en-US" dirty="0"/>
                    </a:p>
                  </a:txBody>
                  <a:tcPr/>
                </a:tc>
              </a:tr>
              <a:tr h="492124">
                <a:tc>
                  <a:txBody>
                    <a:bodyPr/>
                    <a:lstStyle/>
                    <a:p>
                      <a:r>
                        <a:rPr lang="en-US" dirty="0" smtClean="0"/>
                        <a:t>Uganda</a:t>
                      </a:r>
                      <a:endParaRPr lang="en-US" dirty="0"/>
                    </a:p>
                  </a:txBody>
                  <a:tcPr/>
                </a:tc>
                <a:tc>
                  <a:txBody>
                    <a:bodyPr/>
                    <a:lstStyle/>
                    <a:p>
                      <a:r>
                        <a:rPr lang="en-US" dirty="0" smtClean="0"/>
                        <a:t>37%</a:t>
                      </a:r>
                      <a:endParaRPr lang="en-US" dirty="0"/>
                    </a:p>
                  </a:txBody>
                  <a:tcPr/>
                </a:tc>
              </a:tr>
              <a:tr h="492124">
                <a:tc>
                  <a:txBody>
                    <a:bodyPr/>
                    <a:lstStyle/>
                    <a:p>
                      <a:r>
                        <a:rPr lang="en-US" dirty="0" smtClean="0"/>
                        <a:t>Central African Republic</a:t>
                      </a:r>
                      <a:endParaRPr lang="en-US" dirty="0"/>
                    </a:p>
                  </a:txBody>
                  <a:tcPr/>
                </a:tc>
                <a:tc>
                  <a:txBody>
                    <a:bodyPr/>
                    <a:lstStyle/>
                    <a:p>
                      <a:r>
                        <a:rPr lang="en-US" dirty="0" smtClean="0"/>
                        <a:t>32%</a:t>
                      </a:r>
                      <a:endParaRPr lang="en-US" dirty="0"/>
                    </a:p>
                  </a:txBody>
                  <a:tcPr/>
                </a:tc>
              </a:tr>
              <a:tr h="492124">
                <a:tc>
                  <a:txBody>
                    <a:bodyPr/>
                    <a:lstStyle/>
                    <a:p>
                      <a:r>
                        <a:rPr lang="en-US" dirty="0" smtClean="0"/>
                        <a:t>El Salvador</a:t>
                      </a:r>
                      <a:endParaRPr lang="en-US" dirty="0"/>
                    </a:p>
                  </a:txBody>
                  <a:tcPr/>
                </a:tc>
                <a:tc>
                  <a:txBody>
                    <a:bodyPr/>
                    <a:lstStyle/>
                    <a:p>
                      <a:r>
                        <a:rPr lang="en-US" dirty="0" smtClean="0"/>
                        <a:t>32%</a:t>
                      </a:r>
                      <a:endParaRPr lang="en-US" dirty="0"/>
                    </a:p>
                  </a:txBody>
                  <a:tcPr/>
                </a:tc>
              </a:tr>
              <a:tr h="492124">
                <a:tc>
                  <a:txBody>
                    <a:bodyPr/>
                    <a:lstStyle/>
                    <a:p>
                      <a:r>
                        <a:rPr lang="en-US" dirty="0" smtClean="0"/>
                        <a:t>Zimbabwe</a:t>
                      </a:r>
                      <a:endParaRPr lang="en-US" dirty="0"/>
                    </a:p>
                  </a:txBody>
                  <a:tcPr/>
                </a:tc>
                <a:tc>
                  <a:txBody>
                    <a:bodyPr/>
                    <a:lstStyle/>
                    <a:p>
                      <a:r>
                        <a:rPr lang="en-US" dirty="0" smtClean="0"/>
                        <a:t>31%</a:t>
                      </a:r>
                      <a:endParaRPr lang="en-US" dirty="0"/>
                    </a:p>
                  </a:txBody>
                  <a:tcPr/>
                </a:tc>
              </a:tr>
              <a:tr h="492124">
                <a:tc>
                  <a:txBody>
                    <a:bodyPr/>
                    <a:lstStyle/>
                    <a:p>
                      <a:r>
                        <a:rPr lang="en-US" dirty="0" smtClean="0"/>
                        <a:t>Nigeria</a:t>
                      </a:r>
                      <a:endParaRPr lang="en-US" dirty="0"/>
                    </a:p>
                  </a:txBody>
                  <a:tcPr/>
                </a:tc>
                <a:tc>
                  <a:txBody>
                    <a:bodyPr/>
                    <a:lstStyle/>
                    <a:p>
                      <a:r>
                        <a:rPr lang="en-US" dirty="0" smtClean="0"/>
                        <a:t>31%</a:t>
                      </a:r>
                      <a:endParaRPr lang="en-US" dirty="0"/>
                    </a:p>
                  </a:txBody>
                  <a:tcPr/>
                </a:tc>
              </a:tr>
              <a:tr h="492124">
                <a:tc>
                  <a:txBody>
                    <a:bodyPr/>
                    <a:lstStyle/>
                    <a:p>
                      <a:r>
                        <a:rPr lang="en-US" dirty="0" smtClean="0"/>
                        <a:t>Nicaragua</a:t>
                      </a:r>
                      <a:endParaRPr lang="en-US" dirty="0"/>
                    </a:p>
                  </a:txBody>
                  <a:tcPr/>
                </a:tc>
                <a:tc>
                  <a:txBody>
                    <a:bodyPr/>
                    <a:lstStyle/>
                    <a:p>
                      <a:r>
                        <a:rPr lang="en-US" dirty="0" smtClean="0"/>
                        <a:t>30%</a:t>
                      </a:r>
                      <a:endParaRPr lang="en-US" dirty="0"/>
                    </a:p>
                  </a:txBody>
                  <a:tcPr/>
                </a:tc>
              </a:tr>
              <a:tr h="492124">
                <a:tc>
                  <a:txBody>
                    <a:bodyPr/>
                    <a:lstStyle/>
                    <a:p>
                      <a:r>
                        <a:rPr lang="en-US" dirty="0" smtClean="0"/>
                        <a:t>Burundi</a:t>
                      </a:r>
                      <a:endParaRPr lang="en-US" dirty="0"/>
                    </a:p>
                  </a:txBody>
                  <a:tcPr/>
                </a:tc>
                <a:tc>
                  <a:txBody>
                    <a:bodyPr/>
                    <a:lstStyle/>
                    <a:p>
                      <a:r>
                        <a:rPr lang="en-US" dirty="0" smtClean="0"/>
                        <a:t>27%</a:t>
                      </a:r>
                      <a:endParaRPr lang="en-US" dirty="0"/>
                    </a:p>
                  </a:txBody>
                  <a:tcPr/>
                </a:tc>
              </a:tr>
            </a:tbl>
          </a:graphicData>
        </a:graphic>
      </p:graphicFrame>
    </p:spTree>
    <p:extLst>
      <p:ext uri="{BB962C8B-B14F-4D97-AF65-F5344CB8AC3E}">
        <p14:creationId xmlns:p14="http://schemas.microsoft.com/office/powerpoint/2010/main" val="10492082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a:p>
          <a:p>
            <a:pPr marL="0" indent="0" algn="ctr">
              <a:buNone/>
            </a:pPr>
            <a:r>
              <a:rPr lang="en-US" dirty="0" smtClean="0"/>
              <a:t>The Church and the Pressures of the Age</a:t>
            </a:r>
            <a:endParaRPr lang="en-US" dirty="0"/>
          </a:p>
        </p:txBody>
      </p:sp>
      <p:sp>
        <p:nvSpPr>
          <p:cNvPr id="2" name="Title 1"/>
          <p:cNvSpPr>
            <a:spLocks noGrp="1"/>
          </p:cNvSpPr>
          <p:nvPr>
            <p:ph type="title"/>
          </p:nvPr>
        </p:nvSpPr>
        <p:spPr>
          <a:xfrm>
            <a:off x="457200" y="1623616"/>
            <a:ext cx="8229600" cy="1143000"/>
          </a:xfrm>
        </p:spPr>
        <p:txBody>
          <a:bodyPr>
            <a:normAutofit/>
          </a:bodyPr>
          <a:lstStyle/>
          <a:p>
            <a:r>
              <a:rPr lang="en-US" sz="4800" dirty="0" smtClean="0">
                <a:latin typeface="Capitals"/>
                <a:cs typeface="Capitals"/>
              </a:rPr>
              <a:t>Introduction</a:t>
            </a:r>
            <a:endParaRPr lang="en-US" sz="4800" dirty="0">
              <a:latin typeface="Capitals"/>
              <a:cs typeface="Capitals"/>
            </a:endParaRPr>
          </a:p>
        </p:txBody>
      </p:sp>
    </p:spTree>
    <p:extLst>
      <p:ext uri="{BB962C8B-B14F-4D97-AF65-F5344CB8AC3E}">
        <p14:creationId xmlns:p14="http://schemas.microsoft.com/office/powerpoint/2010/main" val="31762620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61243"/>
            <a:ext cx="8229600" cy="1143000"/>
          </a:xfrm>
        </p:spPr>
        <p:txBody>
          <a:bodyPr>
            <a:noAutofit/>
          </a:bodyPr>
          <a:lstStyle/>
          <a:p>
            <a:r>
              <a:rPr lang="en-US" sz="4800" b="1" dirty="0" smtClean="0"/>
              <a:t>Forgetting About the </a:t>
            </a:r>
            <a:br>
              <a:rPr lang="en-US" sz="4800" b="1" dirty="0" smtClean="0"/>
            </a:br>
            <a:r>
              <a:rPr lang="en-US" sz="4800" b="1" dirty="0" smtClean="0"/>
              <a:t>Mustard Seed</a:t>
            </a:r>
            <a:endParaRPr lang="en-US" sz="4800" b="1" dirty="0"/>
          </a:p>
        </p:txBody>
      </p:sp>
    </p:spTree>
    <p:extLst>
      <p:ext uri="{BB962C8B-B14F-4D97-AF65-F5344CB8AC3E}">
        <p14:creationId xmlns:p14="http://schemas.microsoft.com/office/powerpoint/2010/main" val="19952376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Select Missionary-Sending Countries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355615"/>
              </p:ext>
            </p:extLst>
          </p:nvPr>
        </p:nvGraphicFramePr>
        <p:xfrm>
          <a:off x="457200" y="1311936"/>
          <a:ext cx="8229600" cy="4738344"/>
        </p:xfrm>
        <a:graphic>
          <a:graphicData uri="http://schemas.openxmlformats.org/drawingml/2006/table">
            <a:tbl>
              <a:tblPr firstRow="1" bandRow="1">
                <a:tableStyleId>{073A0DAA-6AF3-43AB-8588-CEC1D06C72B9}</a:tableStyleId>
              </a:tblPr>
              <a:tblGrid>
                <a:gridCol w="4114800"/>
                <a:gridCol w="4114800"/>
              </a:tblGrid>
              <a:tr h="592293">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Missionaries</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India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82,950</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China, PRC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20,000</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Nigeria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6,644</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Philippines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4,500</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Indonesia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3,000</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Ghana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2,000</a:t>
                      </a:r>
                      <a:endParaRPr lang="en-US" sz="2000" dirty="0">
                        <a:effectLst/>
                        <a:latin typeface="Times New Roman"/>
                        <a:ea typeface="Times New Roman"/>
                      </a:endParaRPr>
                    </a:p>
                  </a:txBody>
                  <a:tcPr marL="68580" marR="68580" marT="0" marB="0"/>
                </a:tc>
              </a:tr>
              <a:tr h="592293">
                <a:tc>
                  <a:txBody>
                    <a:bodyPr/>
                    <a:lstStyle/>
                    <a:p>
                      <a:pPr marL="0" marR="0">
                        <a:spcBef>
                          <a:spcPts val="0"/>
                        </a:spcBef>
                        <a:spcAft>
                          <a:spcPts val="0"/>
                        </a:spcAft>
                      </a:pPr>
                      <a:r>
                        <a:rPr lang="en-US" sz="2000" dirty="0">
                          <a:effectLst/>
                        </a:rPr>
                        <a:t>Ukraine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1,599</a:t>
                      </a:r>
                      <a:endParaRPr lang="en-US" sz="2000" dirty="0">
                        <a:effectLst/>
                        <a:latin typeface="Times New Roman"/>
                        <a:ea typeface="Times New Roman"/>
                      </a:endParaRPr>
                    </a:p>
                  </a:txBody>
                  <a:tcPr marL="68580" marR="68580" marT="0" marB="0"/>
                </a:tc>
              </a:tr>
            </a:tbl>
          </a:graphicData>
        </a:graphic>
      </p:graphicFrame>
      <p:pic>
        <p:nvPicPr>
          <p:cNvPr id="6" name="Picture 5"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13794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t>Select Missionary-Sending Countries (cont.)</a:t>
            </a:r>
            <a:endParaRPr lang="en-US" sz="35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9294183"/>
              </p:ext>
            </p:extLst>
          </p:nvPr>
        </p:nvGraphicFramePr>
        <p:xfrm>
          <a:off x="457200" y="1311937"/>
          <a:ext cx="8229600" cy="4776443"/>
        </p:xfrm>
        <a:graphic>
          <a:graphicData uri="http://schemas.openxmlformats.org/drawingml/2006/table">
            <a:tbl>
              <a:tblPr firstRow="1" bandRow="1">
                <a:tableStyleId>{073A0DAA-6AF3-43AB-8588-CEC1D06C72B9}</a:tableStyleId>
              </a:tblPr>
              <a:tblGrid>
                <a:gridCol w="4106078"/>
                <a:gridCol w="4123522"/>
              </a:tblGrid>
              <a:tr h="632534">
                <a:tc>
                  <a:txBody>
                    <a:bodyPr/>
                    <a:lstStyle/>
                    <a:p>
                      <a:pPr algn="ctr"/>
                      <a:r>
                        <a:rPr lang="en-US" sz="2000" dirty="0" smtClean="0"/>
                        <a:t>Country</a:t>
                      </a:r>
                      <a:endParaRPr lang="en-US" sz="2000" dirty="0"/>
                    </a:p>
                  </a:txBody>
                  <a:tcPr/>
                </a:tc>
                <a:tc>
                  <a:txBody>
                    <a:bodyPr/>
                    <a:lstStyle/>
                    <a:p>
                      <a:pPr algn="ctr"/>
                      <a:r>
                        <a:rPr lang="en-US" sz="2000" dirty="0" smtClean="0"/>
                        <a:t>Missionaries</a:t>
                      </a:r>
                      <a:endParaRPr lang="en-US" sz="2000" dirty="0"/>
                    </a:p>
                  </a:txBody>
                  <a:tcPr/>
                </a:tc>
              </a:tr>
              <a:tr h="591987">
                <a:tc>
                  <a:txBody>
                    <a:bodyPr/>
                    <a:lstStyle/>
                    <a:p>
                      <a:pPr marL="0" marR="0">
                        <a:spcBef>
                          <a:spcPts val="0"/>
                        </a:spcBef>
                        <a:spcAft>
                          <a:spcPts val="0"/>
                        </a:spcAft>
                      </a:pPr>
                      <a:r>
                        <a:rPr lang="en-US" sz="2000" dirty="0">
                          <a:effectLst/>
                        </a:rPr>
                        <a:t>Mexico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794</a:t>
                      </a:r>
                      <a:endParaRPr lang="en-US" sz="2000" dirty="0">
                        <a:effectLst/>
                        <a:latin typeface="Times New Roman"/>
                        <a:ea typeface="Times New Roman"/>
                      </a:endParaRPr>
                    </a:p>
                  </a:txBody>
                  <a:tcPr marL="68580" marR="68580" marT="0" marB="0"/>
                </a:tc>
              </a:tr>
              <a:tr h="591987">
                <a:tc>
                  <a:txBody>
                    <a:bodyPr/>
                    <a:lstStyle/>
                    <a:p>
                      <a:pPr marL="0" marR="0">
                        <a:spcBef>
                          <a:spcPts val="0"/>
                        </a:spcBef>
                        <a:spcAft>
                          <a:spcPts val="0"/>
                        </a:spcAft>
                      </a:pPr>
                      <a:r>
                        <a:rPr lang="en-US" sz="2000" dirty="0">
                          <a:effectLst/>
                        </a:rPr>
                        <a:t>Bangladesh</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500</a:t>
                      </a:r>
                      <a:endParaRPr lang="en-US" sz="2000" dirty="0">
                        <a:effectLst/>
                        <a:latin typeface="Times New Roman"/>
                        <a:ea typeface="Times New Roman"/>
                      </a:endParaRPr>
                    </a:p>
                  </a:txBody>
                  <a:tcPr marL="68580" marR="68580" marT="0" marB="0"/>
                </a:tc>
              </a:tr>
              <a:tr h="591987">
                <a:tc>
                  <a:txBody>
                    <a:bodyPr/>
                    <a:lstStyle/>
                    <a:p>
                      <a:pPr marL="0" marR="0">
                        <a:spcBef>
                          <a:spcPts val="0"/>
                        </a:spcBef>
                        <a:spcAft>
                          <a:spcPts val="0"/>
                        </a:spcAft>
                      </a:pPr>
                      <a:r>
                        <a:rPr lang="en-US" sz="2000" dirty="0">
                          <a:effectLst/>
                        </a:rPr>
                        <a:t>Thailand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468</a:t>
                      </a:r>
                      <a:endParaRPr lang="en-US" sz="2000" dirty="0">
                        <a:effectLst/>
                        <a:latin typeface="Times New Roman"/>
                        <a:ea typeface="Times New Roman"/>
                      </a:endParaRPr>
                    </a:p>
                  </a:txBody>
                  <a:tcPr marL="68580" marR="68580" marT="0" marB="0"/>
                </a:tc>
              </a:tr>
              <a:tr h="591987">
                <a:tc>
                  <a:txBody>
                    <a:bodyPr/>
                    <a:lstStyle/>
                    <a:p>
                      <a:pPr marL="0" marR="0">
                        <a:spcBef>
                          <a:spcPts val="0"/>
                        </a:spcBef>
                        <a:spcAft>
                          <a:spcPts val="0"/>
                        </a:spcAft>
                      </a:pPr>
                      <a:r>
                        <a:rPr lang="en-US" sz="2000" dirty="0">
                          <a:effectLst/>
                        </a:rPr>
                        <a:t>Malaysia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380</a:t>
                      </a:r>
                      <a:endParaRPr lang="en-US" sz="2000" dirty="0">
                        <a:effectLst/>
                        <a:latin typeface="Times New Roman"/>
                        <a:ea typeface="Times New Roman"/>
                      </a:endParaRPr>
                    </a:p>
                  </a:txBody>
                  <a:tcPr marL="68580" marR="68580" marT="0" marB="0"/>
                </a:tc>
              </a:tr>
              <a:tr h="591987">
                <a:tc>
                  <a:txBody>
                    <a:bodyPr/>
                    <a:lstStyle/>
                    <a:p>
                      <a:pPr marL="0" marR="0">
                        <a:spcBef>
                          <a:spcPts val="0"/>
                        </a:spcBef>
                        <a:spcAft>
                          <a:spcPts val="0"/>
                        </a:spcAft>
                      </a:pPr>
                      <a:r>
                        <a:rPr lang="en-US" sz="2000" dirty="0">
                          <a:effectLst/>
                        </a:rPr>
                        <a:t>Argentina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350</a:t>
                      </a:r>
                      <a:endParaRPr lang="en-US" sz="2000" dirty="0">
                        <a:effectLst/>
                        <a:latin typeface="Times New Roman"/>
                        <a:ea typeface="Times New Roman"/>
                      </a:endParaRPr>
                    </a:p>
                  </a:txBody>
                  <a:tcPr marL="68580" marR="68580" marT="0" marB="0"/>
                </a:tc>
              </a:tr>
              <a:tr h="591987">
                <a:tc>
                  <a:txBody>
                    <a:bodyPr/>
                    <a:lstStyle/>
                    <a:p>
                      <a:pPr marL="0" marR="0">
                        <a:spcBef>
                          <a:spcPts val="0"/>
                        </a:spcBef>
                        <a:spcAft>
                          <a:spcPts val="0"/>
                        </a:spcAft>
                      </a:pPr>
                      <a:r>
                        <a:rPr lang="en-US" sz="2000" dirty="0">
                          <a:effectLst/>
                        </a:rPr>
                        <a:t>Japan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300</a:t>
                      </a:r>
                      <a:endParaRPr lang="en-US" sz="2000" dirty="0">
                        <a:effectLst/>
                        <a:latin typeface="Times New Roman"/>
                        <a:ea typeface="Times New Roman"/>
                      </a:endParaRPr>
                    </a:p>
                  </a:txBody>
                  <a:tcPr marL="68580" marR="68580" marT="0" marB="0"/>
                </a:tc>
              </a:tr>
              <a:tr h="591987">
                <a:tc>
                  <a:txBody>
                    <a:bodyPr/>
                    <a:lstStyle/>
                    <a:p>
                      <a:pPr marL="0" marR="0">
                        <a:spcBef>
                          <a:spcPts val="0"/>
                        </a:spcBef>
                        <a:spcAft>
                          <a:spcPts val="0"/>
                        </a:spcAft>
                      </a:pPr>
                      <a:r>
                        <a:rPr lang="en-US" sz="2000" dirty="0" smtClean="0">
                          <a:effectLst/>
                        </a:rPr>
                        <a:t>Romania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effectLst/>
                        </a:rPr>
                        <a:t>130</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40761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63545"/>
            <a:ext cx="8229600" cy="1143000"/>
          </a:xfrm>
        </p:spPr>
        <p:txBody>
          <a:bodyPr>
            <a:normAutofit/>
          </a:bodyPr>
          <a:lstStyle/>
          <a:p>
            <a:r>
              <a:rPr lang="en-US" sz="4800" b="1" dirty="0" smtClean="0"/>
              <a:t>Kingdom Opportunities</a:t>
            </a:r>
            <a:endParaRPr lang="en-US" sz="4800" b="1" dirty="0"/>
          </a:p>
        </p:txBody>
      </p:sp>
    </p:spTree>
    <p:extLst>
      <p:ext uri="{BB962C8B-B14F-4D97-AF65-F5344CB8AC3E}">
        <p14:creationId xmlns:p14="http://schemas.microsoft.com/office/powerpoint/2010/main" val="23757697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19372"/>
            <a:ext cx="8229600" cy="1143000"/>
          </a:xfrm>
        </p:spPr>
        <p:txBody>
          <a:bodyPr>
            <a:normAutofit fontScale="90000"/>
          </a:bodyPr>
          <a:lstStyle/>
          <a:p>
            <a:r>
              <a:rPr lang="en-US" dirty="0" smtClean="0">
                <a:latin typeface="Capitals"/>
                <a:cs typeface="Capitals"/>
              </a:rPr>
              <a:t>Pluralism and the Plurality of Faiths</a:t>
            </a:r>
            <a:br>
              <a:rPr lang="en-US" dirty="0" smtClean="0">
                <a:latin typeface="Capitals"/>
                <a:cs typeface="Capitals"/>
              </a:rPr>
            </a:br>
            <a:r>
              <a:rPr lang="en-US" dirty="0" smtClean="0">
                <a:latin typeface="Capitals"/>
                <a:cs typeface="Capitals"/>
              </a:rPr>
              <a:t/>
            </a:r>
            <a:br>
              <a:rPr lang="en-US" dirty="0" smtClean="0">
                <a:latin typeface="Capitals"/>
                <a:cs typeface="Capitals"/>
              </a:rPr>
            </a:br>
            <a:r>
              <a:rPr lang="en-US" sz="3600" dirty="0" smtClean="0">
                <a:latin typeface="+mn-lt"/>
                <a:cs typeface="Capitals"/>
              </a:rPr>
              <a:t>“I am the Way…No one comes to the </a:t>
            </a:r>
            <a:br>
              <a:rPr lang="en-US" sz="3600" dirty="0" smtClean="0">
                <a:latin typeface="+mn-lt"/>
                <a:cs typeface="Capitals"/>
              </a:rPr>
            </a:br>
            <a:r>
              <a:rPr lang="en-US" sz="3600" dirty="0" smtClean="0">
                <a:latin typeface="+mn-lt"/>
                <a:cs typeface="Capitals"/>
              </a:rPr>
              <a:t>Father except through me”</a:t>
            </a:r>
            <a:br>
              <a:rPr lang="en-US" sz="3600" dirty="0" smtClean="0">
                <a:latin typeface="+mn-lt"/>
                <a:cs typeface="Capitals"/>
              </a:rPr>
            </a:br>
            <a:r>
              <a:rPr lang="en-US" sz="3600" dirty="0" smtClean="0">
                <a:latin typeface="+mn-lt"/>
                <a:cs typeface="Capitals"/>
              </a:rPr>
              <a:t>(John 14:6, ESV).</a:t>
            </a:r>
            <a:endParaRPr lang="en-US" sz="3600" dirty="0">
              <a:latin typeface="Capitals"/>
              <a:cs typeface="Capitals"/>
            </a:endParaRPr>
          </a:p>
        </p:txBody>
      </p:sp>
    </p:spTree>
    <p:extLst>
      <p:ext uri="{BB962C8B-B14F-4D97-AF65-F5344CB8AC3E}">
        <p14:creationId xmlns:p14="http://schemas.microsoft.com/office/powerpoint/2010/main" val="16621964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65848"/>
            <a:ext cx="8229600" cy="1143000"/>
          </a:xfrm>
        </p:spPr>
        <p:txBody>
          <a:bodyPr>
            <a:noAutofit/>
          </a:bodyPr>
          <a:lstStyle/>
          <a:p>
            <a:r>
              <a:rPr lang="en-US" sz="4800" b="1" dirty="0" smtClean="0"/>
              <a:t>Pluralism: How the Pressure Is </a:t>
            </a:r>
            <a:br>
              <a:rPr lang="en-US" sz="4800" b="1" dirty="0" smtClean="0"/>
            </a:br>
            <a:r>
              <a:rPr lang="en-US" sz="4800" b="1" dirty="0" smtClean="0"/>
              <a:t>Felt---Internally</a:t>
            </a:r>
            <a:endParaRPr lang="en-US" sz="4800" b="1" dirty="0"/>
          </a:p>
        </p:txBody>
      </p:sp>
    </p:spTree>
    <p:extLst>
      <p:ext uri="{BB962C8B-B14F-4D97-AF65-F5344CB8AC3E}">
        <p14:creationId xmlns:p14="http://schemas.microsoft.com/office/powerpoint/2010/main" val="17996907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05416"/>
            <a:ext cx="8229600" cy="1143000"/>
          </a:xfrm>
        </p:spPr>
        <p:txBody>
          <a:bodyPr>
            <a:noAutofit/>
          </a:bodyPr>
          <a:lstStyle/>
          <a:p>
            <a:r>
              <a:rPr lang="en-US" sz="4800" b="1" dirty="0" smtClean="0"/>
              <a:t>Plurality of Faiths: </a:t>
            </a:r>
            <a:br>
              <a:rPr lang="en-US" sz="4800" b="1" dirty="0" smtClean="0"/>
            </a:br>
            <a:r>
              <a:rPr lang="en-US" sz="4800" b="1" dirty="0" smtClean="0"/>
              <a:t>How the Pressure is Felt---Externally</a:t>
            </a:r>
            <a:endParaRPr lang="en-US" sz="4800" b="1" dirty="0"/>
          </a:p>
        </p:txBody>
      </p:sp>
    </p:spTree>
    <p:extLst>
      <p:ext uri="{BB962C8B-B14F-4D97-AF65-F5344CB8AC3E}">
        <p14:creationId xmlns:p14="http://schemas.microsoft.com/office/powerpoint/2010/main" val="5086190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879335"/>
            <a:ext cx="8229600" cy="4525963"/>
          </a:xfrm>
        </p:spPr>
        <p:txBody>
          <a:bodyPr/>
          <a:lstStyle/>
          <a:p>
            <a:r>
              <a:rPr lang="en-US" dirty="0" smtClean="0"/>
              <a:t>Folk Religionists			        405,120,000</a:t>
            </a:r>
          </a:p>
          <a:p>
            <a:r>
              <a:rPr lang="en-US" dirty="0" smtClean="0"/>
              <a:t>Hindus						     1,033,808,000</a:t>
            </a:r>
          </a:p>
          <a:p>
            <a:r>
              <a:rPr lang="en-US" dirty="0" smtClean="0"/>
              <a:t>Buddhists					        487,540,000</a:t>
            </a:r>
          </a:p>
          <a:p>
            <a:r>
              <a:rPr lang="en-US" dirty="0" smtClean="0"/>
              <a:t>Jews							          13,850,000</a:t>
            </a:r>
          </a:p>
          <a:p>
            <a:r>
              <a:rPr lang="en-US" dirty="0" smtClean="0"/>
              <a:t>Others						          58,110,000</a:t>
            </a:r>
            <a:endParaRPr lang="en-US" dirty="0"/>
          </a:p>
        </p:txBody>
      </p:sp>
      <p:sp>
        <p:nvSpPr>
          <p:cNvPr id="2" name="Title 1"/>
          <p:cNvSpPr>
            <a:spLocks noGrp="1"/>
          </p:cNvSpPr>
          <p:nvPr>
            <p:ph type="title"/>
          </p:nvPr>
        </p:nvSpPr>
        <p:spPr>
          <a:xfrm>
            <a:off x="457200" y="386292"/>
            <a:ext cx="8229600" cy="1143000"/>
          </a:xfrm>
        </p:spPr>
        <p:txBody>
          <a:bodyPr>
            <a:normAutofit/>
          </a:bodyPr>
          <a:lstStyle/>
          <a:p>
            <a:r>
              <a:rPr lang="en-US" sz="4800" b="1" dirty="0" smtClean="0"/>
              <a:t>World Totals</a:t>
            </a:r>
            <a:endParaRPr lang="en-US" sz="4800" b="1" dirty="0"/>
          </a:p>
        </p:txBody>
      </p:sp>
    </p:spTree>
    <p:extLst>
      <p:ext uri="{BB962C8B-B14F-4D97-AF65-F5344CB8AC3E}">
        <p14:creationId xmlns:p14="http://schemas.microsoft.com/office/powerpoint/2010/main" val="751257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0624438"/>
              </p:ext>
            </p:extLst>
          </p:nvPr>
        </p:nvGraphicFramePr>
        <p:xfrm>
          <a:off x="457200" y="1600200"/>
          <a:ext cx="8229600" cy="482092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Estimated Population</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China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700,680,000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Japan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72,120,000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United States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50,980,000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Vietnam</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26,040,000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Russia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23,180,000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South Korea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22,350,000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Germany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20,350,000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France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17,580,000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North Korea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17,350,000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Brazil</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15,410,000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tc>
              </a:tr>
              <a:tr h="370840">
                <a:tc>
                  <a:txBody>
                    <a:bodyPr/>
                    <a:lstStyle/>
                    <a:p>
                      <a:pPr marL="0" marR="0" algn="ctr">
                        <a:spcBef>
                          <a:spcPts val="0"/>
                        </a:spcBef>
                        <a:spcAft>
                          <a:spcPts val="0"/>
                        </a:spcAft>
                      </a:pPr>
                      <a:r>
                        <a:rPr lang="en-US" sz="2000" dirty="0">
                          <a:effectLst/>
                        </a:rPr>
                        <a:t>Total Found in All Countries</a:t>
                      </a:r>
                      <a:endParaRPr lang="en-US" sz="20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1,126,500,000</a:t>
                      </a:r>
                      <a:endParaRPr lang="en-US" sz="2000" dirty="0">
                        <a:effectLst/>
                        <a:latin typeface="Times New Roman"/>
                        <a:ea typeface="Times New Roman"/>
                      </a:endParaRPr>
                    </a:p>
                  </a:txBody>
                  <a:tcPr marL="68580" marR="68580" marT="0" marB="0"/>
                </a:tc>
              </a:tr>
            </a:tbl>
          </a:graphicData>
        </a:graphic>
      </p:graphicFrame>
      <p:sp>
        <p:nvSpPr>
          <p:cNvPr id="2" name="Title 1"/>
          <p:cNvSpPr>
            <a:spLocks noGrp="1"/>
          </p:cNvSpPr>
          <p:nvPr>
            <p:ph type="title"/>
          </p:nvPr>
        </p:nvSpPr>
        <p:spPr/>
        <p:txBody>
          <a:bodyPr>
            <a:normAutofit fontScale="90000"/>
          </a:bodyPr>
          <a:lstStyle/>
          <a:p>
            <a:r>
              <a:rPr lang="en-US" dirty="0" smtClean="0"/>
              <a:t>Countries with the  Largest Number of Religiously Unaffiliated</a:t>
            </a:r>
            <a:endParaRPr lang="en-US" dirty="0"/>
          </a:p>
        </p:txBody>
      </p:sp>
      <p:pic>
        <p:nvPicPr>
          <p:cNvPr id="5" name="Picture 4" descr="Pressure Point ppt template.jpg"/>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53451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the Largest Muslim Populations 2010, 2030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0870"/>
              </p:ext>
            </p:extLst>
          </p:nvPr>
        </p:nvGraphicFramePr>
        <p:xfrm>
          <a:off x="457200" y="1600200"/>
          <a:ext cx="8229600" cy="431800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2010 Pop. (millions)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Est. 2030 Pop. (millions)</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Indonesia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205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Pakistan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256 </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Pakistan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178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Indonesia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239 </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India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177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India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236 </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Bangladesh</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149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Bangladesh</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188 </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Egypt</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80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Nigeria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117 </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Nigeria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76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Egypt</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105</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Iran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75</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Iran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90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Turkey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75</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Turkey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89</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Algeria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35</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Afghanistan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51</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Morocco</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32</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Iraq</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48</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6319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ure Point ppt template.jpg"/>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623616"/>
            <a:ext cx="8229600" cy="1143000"/>
          </a:xfrm>
        </p:spPr>
        <p:txBody>
          <a:bodyPr>
            <a:normAutofit/>
          </a:bodyPr>
          <a:lstStyle/>
          <a:p>
            <a:endParaRPr lang="en-US" sz="4800" dirty="0">
              <a:latin typeface="Capitals"/>
              <a:cs typeface="Capitals"/>
            </a:endParaRPr>
          </a:p>
        </p:txBody>
      </p:sp>
      <p:pic>
        <p:nvPicPr>
          <p:cNvPr id="4" name="Content Placeholder 3" descr="MP900423013.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270643" y="500881"/>
            <a:ext cx="4119807" cy="2265735"/>
          </a:xfrm>
        </p:spPr>
      </p:pic>
      <p:pic>
        <p:nvPicPr>
          <p:cNvPr id="7" name="Picture 6" descr="MP9004485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161" y="1506859"/>
            <a:ext cx="4276874" cy="2863031"/>
          </a:xfrm>
          <a:prstGeom prst="rect">
            <a:avLst/>
          </a:prstGeom>
        </p:spPr>
      </p:pic>
      <p:pic>
        <p:nvPicPr>
          <p:cNvPr id="8" name="Picture 7" descr="MP90038784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187" y="2971621"/>
            <a:ext cx="2609088" cy="3657600"/>
          </a:xfrm>
          <a:prstGeom prst="rect">
            <a:avLst/>
          </a:prstGeom>
        </p:spPr>
      </p:pic>
    </p:spTree>
    <p:extLst>
      <p:ext uri="{BB962C8B-B14F-4D97-AF65-F5344CB8AC3E}">
        <p14:creationId xmlns:p14="http://schemas.microsoft.com/office/powerpoint/2010/main" val="5153757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2010, 2030 Comparison of Muslim Proportions by Selected </a:t>
            </a:r>
            <a:br>
              <a:rPr lang="en-US" sz="3600" dirty="0" smtClean="0"/>
            </a:br>
            <a:r>
              <a:rPr lang="en-US" sz="3600" dirty="0" smtClean="0"/>
              <a:t>Countries and Regions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121064"/>
              </p:ext>
            </p:extLst>
          </p:nvPr>
        </p:nvGraphicFramePr>
        <p:xfrm>
          <a:off x="457200" y="1823508"/>
          <a:ext cx="8229600" cy="445008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pPr marL="0" marR="0" algn="ctr">
                        <a:spcBef>
                          <a:spcPts val="0"/>
                        </a:spcBef>
                        <a:spcAft>
                          <a:spcPts val="0"/>
                        </a:spcAft>
                      </a:pPr>
                      <a:r>
                        <a:rPr lang="en-US" sz="2000" dirty="0">
                          <a:effectLst/>
                        </a:rPr>
                        <a:t>Country/Region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Percent of pop. 2010</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Percent of pop. 2030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Austria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5.7</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9.3</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Belgium</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10.2</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Canada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2.8</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6.6</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France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7.5</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10.3</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Israel</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17.7</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23.2</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Sweden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9.9</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United Kingdom</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4.6</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8.2</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United States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0.8</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1.7</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Asia-Pacific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24.8</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27.3</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Sub-Saharan Africa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29.6</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31</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Europe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32929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Estimates of Muslim Background Believers, 2005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0362038"/>
              </p:ext>
            </p:extLst>
          </p:nvPr>
        </p:nvGraphicFramePr>
        <p:xfrm>
          <a:off x="457200" y="1823508"/>
          <a:ext cx="8229600" cy="431800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Est. Muslim </a:t>
                      </a:r>
                      <a:r>
                        <a:rPr lang="en-US" sz="2000" dirty="0" smtClean="0">
                          <a:effectLst/>
                        </a:rPr>
                        <a:t>Background </a:t>
                      </a:r>
                    </a:p>
                    <a:p>
                      <a:pPr marL="0" marR="0" algn="ctr">
                        <a:spcBef>
                          <a:spcPts val="0"/>
                        </a:spcBef>
                        <a:spcAft>
                          <a:spcPts val="0"/>
                        </a:spcAft>
                      </a:pPr>
                      <a:r>
                        <a:rPr lang="en-US" sz="2000" dirty="0" smtClean="0">
                          <a:effectLst/>
                        </a:rPr>
                        <a:t>Believers</a:t>
                      </a:r>
                      <a:r>
                        <a:rPr lang="en-US" sz="2000" dirty="0">
                          <a:effectLst/>
                        </a:rPr>
                        <a:t>, 2005</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Indonesia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6,000,000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Nigeria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Iran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Ethiopia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400,000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United States</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300,000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Burkina Faso</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200,000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Tanzania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150,000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Bangladesh</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130,000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Algeria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100,000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Cameroon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80,000</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97439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Estimates of Muslim Background Believers, 2005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1072239"/>
              </p:ext>
            </p:extLst>
          </p:nvPr>
        </p:nvGraphicFramePr>
        <p:xfrm>
          <a:off x="457200" y="1600200"/>
          <a:ext cx="8229600" cy="484632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algn="ctr"/>
                      <a:r>
                        <a:rPr lang="en-US" sz="2000" dirty="0" smtClean="0"/>
                        <a:t>Country</a:t>
                      </a:r>
                      <a:endParaRPr lang="en-US" sz="2000" dirty="0"/>
                    </a:p>
                  </a:txBody>
                  <a:tcPr/>
                </a:tc>
                <a:tc>
                  <a:txBody>
                    <a:bodyPr/>
                    <a:lstStyle/>
                    <a:p>
                      <a:pPr algn="ctr"/>
                      <a:r>
                        <a:rPr lang="en-US" sz="2000" dirty="0" smtClean="0"/>
                        <a:t>Est. Muslim</a:t>
                      </a:r>
                      <a:r>
                        <a:rPr lang="en-US" sz="2000" baseline="0" dirty="0" smtClean="0"/>
                        <a:t> Background Believers</a:t>
                      </a:r>
                      <a:endParaRPr lang="en-US" sz="2000" dirty="0"/>
                    </a:p>
                  </a:txBody>
                  <a:tcPr/>
                </a:tc>
              </a:tr>
              <a:tr h="370840">
                <a:tc>
                  <a:txBody>
                    <a:bodyPr/>
                    <a:lstStyle/>
                    <a:p>
                      <a:pPr marL="0" marR="0">
                        <a:spcBef>
                          <a:spcPts val="0"/>
                        </a:spcBef>
                        <a:spcAft>
                          <a:spcPts val="0"/>
                        </a:spcAft>
                      </a:pPr>
                      <a:r>
                        <a:rPr lang="en-US" sz="2000" dirty="0">
                          <a:effectLst/>
                        </a:rPr>
                        <a:t>Kenya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70,000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Ghana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Saudi Arabia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Benin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40,000</a:t>
                      </a:r>
                      <a:endParaRPr lang="en-US" sz="200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dirty="0">
                          <a:effectLst/>
                        </a:rPr>
                        <a:t>Bulgaria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Canada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Uganda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Kazakhstan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25,000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Sudan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25,000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United Kingdom </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20,000</a:t>
                      </a:r>
                      <a:endParaRPr lang="en-US" sz="2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tc>
              </a:tr>
              <a:tr h="370840">
                <a:tc>
                  <a:txBody>
                    <a:bodyPr/>
                    <a:lstStyle/>
                    <a:p>
                      <a:pPr marL="0" marR="0" algn="ctr">
                        <a:spcBef>
                          <a:spcPts val="0"/>
                        </a:spcBef>
                        <a:spcAft>
                          <a:spcPts val="0"/>
                        </a:spcAft>
                      </a:pPr>
                      <a:r>
                        <a:rPr lang="en-US" sz="2000" dirty="0">
                          <a:effectLst/>
                        </a:rPr>
                        <a:t>World Total</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8,970,000</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93793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65848"/>
            <a:ext cx="8229600" cy="1143000"/>
          </a:xfrm>
        </p:spPr>
        <p:txBody>
          <a:bodyPr>
            <a:normAutofit/>
          </a:bodyPr>
          <a:lstStyle/>
          <a:p>
            <a:r>
              <a:rPr lang="en-US" sz="4800" b="1" dirty="0" smtClean="0"/>
              <a:t>Contextualization Matters</a:t>
            </a:r>
            <a:endParaRPr lang="en-US" sz="4800" b="1" dirty="0"/>
          </a:p>
        </p:txBody>
      </p:sp>
    </p:spTree>
    <p:extLst>
      <p:ext uri="{BB962C8B-B14F-4D97-AF65-F5344CB8AC3E}">
        <p14:creationId xmlns:p14="http://schemas.microsoft.com/office/powerpoint/2010/main" val="1155399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801538"/>
            <a:ext cx="8229600" cy="1143000"/>
          </a:xfrm>
        </p:spPr>
        <p:txBody>
          <a:bodyPr>
            <a:normAutofit fontScale="90000"/>
          </a:bodyPr>
          <a:lstStyle/>
          <a:p>
            <a:r>
              <a:rPr lang="en-US" dirty="0" smtClean="0">
                <a:latin typeface="Capitals"/>
                <a:cs typeface="Capitals"/>
              </a:rPr>
              <a:t>International Migration</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latin typeface="+mn-lt"/>
                <a:cs typeface="Capitals"/>
              </a:rPr>
              <a:t>“</a:t>
            </a:r>
            <a:r>
              <a:rPr lang="en-US" sz="3600" dirty="0" smtClean="0">
                <a:latin typeface="+mn-lt"/>
                <a:cs typeface="Capitals"/>
              </a:rPr>
              <a:t>And He made from one man every nation of mankind to live on all the face of the earth, having determined allotted periods and the boundaries of their dwelling place”</a:t>
            </a:r>
            <a:br>
              <a:rPr lang="en-US" sz="3600" dirty="0" smtClean="0">
                <a:latin typeface="+mn-lt"/>
                <a:cs typeface="Capitals"/>
              </a:rPr>
            </a:br>
            <a:r>
              <a:rPr lang="en-US" sz="3600" dirty="0" smtClean="0">
                <a:latin typeface="+mn-lt"/>
                <a:cs typeface="Capitals"/>
              </a:rPr>
              <a:t>(Acts 17:26, ESV).</a:t>
            </a:r>
            <a:endParaRPr lang="en-US" sz="3600" dirty="0">
              <a:latin typeface="Capitals"/>
              <a:cs typeface="Capitals"/>
            </a:endParaRPr>
          </a:p>
        </p:txBody>
      </p:sp>
    </p:spTree>
    <p:extLst>
      <p:ext uri="{BB962C8B-B14F-4D97-AF65-F5344CB8AC3E}">
        <p14:creationId xmlns:p14="http://schemas.microsoft.com/office/powerpoint/2010/main" val="2935220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Pie 2"/>
          <p:cNvSpPr/>
          <p:nvPr/>
        </p:nvSpPr>
        <p:spPr>
          <a:xfrm>
            <a:off x="2438400" y="1761480"/>
            <a:ext cx="4419600" cy="4419600"/>
          </a:xfrm>
          <a:prstGeom prst="pie">
            <a:avLst>
              <a:gd name="adj1" fmla="val 1661211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048000" y="3792912"/>
            <a:ext cx="4114800" cy="1754326"/>
          </a:xfrm>
          <a:prstGeom prst="rect">
            <a:avLst/>
          </a:prstGeom>
          <a:noFill/>
        </p:spPr>
        <p:txBody>
          <a:bodyPr wrap="square" rtlCol="0">
            <a:spAutoFit/>
          </a:bodyPr>
          <a:lstStyle/>
          <a:p>
            <a:r>
              <a:rPr lang="en-US" sz="5400" b="1" dirty="0" smtClean="0"/>
              <a:t>      3%</a:t>
            </a:r>
          </a:p>
          <a:p>
            <a:r>
              <a:rPr lang="en-US" sz="5400" b="1" dirty="0" smtClean="0"/>
              <a:t>214 Million</a:t>
            </a:r>
            <a:endParaRPr lang="en-US" sz="5400" b="1" dirty="0"/>
          </a:p>
        </p:txBody>
      </p:sp>
    </p:spTree>
    <p:extLst>
      <p:ext uri="{BB962C8B-B14F-4D97-AF65-F5344CB8AC3E}">
        <p14:creationId xmlns:p14="http://schemas.microsoft.com/office/powerpoint/2010/main" val="313361242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37934"/>
            <a:ext cx="8229600" cy="1143000"/>
          </a:xfrm>
        </p:spPr>
        <p:txBody>
          <a:bodyPr>
            <a:normAutofit/>
          </a:bodyPr>
          <a:lstStyle/>
          <a:p>
            <a:r>
              <a:rPr lang="en-US" sz="4800" b="1" dirty="0" smtClean="0"/>
              <a:t>The Divine Maestro</a:t>
            </a:r>
            <a:endParaRPr lang="en-US" sz="4800" b="1" dirty="0"/>
          </a:p>
        </p:txBody>
      </p:sp>
    </p:spTree>
    <p:extLst>
      <p:ext uri="{BB962C8B-B14F-4D97-AF65-F5344CB8AC3E}">
        <p14:creationId xmlns:p14="http://schemas.microsoft.com/office/powerpoint/2010/main" val="22872285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68151"/>
            <a:ext cx="8229600" cy="1143000"/>
          </a:xfrm>
        </p:spPr>
        <p:txBody>
          <a:bodyPr>
            <a:noAutofit/>
          </a:bodyPr>
          <a:lstStyle/>
          <a:p>
            <a:r>
              <a:rPr lang="en-US" sz="4800" b="1" dirty="0" smtClean="0"/>
              <a:t>God Is Working in the </a:t>
            </a:r>
            <a:br>
              <a:rPr lang="en-US" sz="4800" b="1" dirty="0" smtClean="0"/>
            </a:br>
            <a:r>
              <a:rPr lang="en-US" sz="4800" b="1" dirty="0" smtClean="0"/>
              <a:t>United States</a:t>
            </a:r>
            <a:endParaRPr lang="en-US" sz="4800" b="1" dirty="0"/>
          </a:p>
        </p:txBody>
      </p:sp>
    </p:spTree>
    <p:extLst>
      <p:ext uri="{BB962C8B-B14F-4D97-AF65-F5344CB8AC3E}">
        <p14:creationId xmlns:p14="http://schemas.microsoft.com/office/powerpoint/2010/main" val="24384522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the Highest Numbers of International Migrants,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288009"/>
              </p:ext>
            </p:extLst>
          </p:nvPr>
        </p:nvGraphicFramePr>
        <p:xfrm>
          <a:off x="457200" y="1600200"/>
          <a:ext cx="8229600" cy="496824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pPr algn="ctr"/>
                      <a:r>
                        <a:rPr lang="en-US" sz="2000" dirty="0" smtClean="0"/>
                        <a:t>Country</a:t>
                      </a:r>
                      <a:endParaRPr lang="en-US" sz="2000" dirty="0"/>
                    </a:p>
                  </a:txBody>
                  <a:tcPr/>
                </a:tc>
                <a:tc>
                  <a:txBody>
                    <a:bodyPr/>
                    <a:lstStyle/>
                    <a:p>
                      <a:pPr algn="ctr"/>
                      <a:r>
                        <a:rPr lang="en-US" sz="2000" dirty="0" smtClean="0"/>
                        <a:t>Estimated Number</a:t>
                      </a:r>
                      <a:r>
                        <a:rPr lang="en-US" sz="2000" baseline="0" dirty="0" smtClean="0"/>
                        <a:t> of International Immigrants</a:t>
                      </a:r>
                      <a:endParaRPr lang="en-US" sz="2000" dirty="0"/>
                    </a:p>
                  </a:txBody>
                  <a:tcPr/>
                </a:tc>
                <a:tc>
                  <a:txBody>
                    <a:bodyPr/>
                    <a:lstStyle/>
                    <a:p>
                      <a:pPr algn="ctr"/>
                      <a:r>
                        <a:rPr lang="en-US" sz="2000" dirty="0" smtClean="0"/>
                        <a:t>As Percentage</a:t>
                      </a:r>
                      <a:r>
                        <a:rPr lang="en-US" sz="2000" baseline="0" dirty="0" smtClean="0"/>
                        <a:t> of </a:t>
                      </a:r>
                    </a:p>
                    <a:p>
                      <a:pPr algn="ctr"/>
                      <a:r>
                        <a:rPr lang="en-US" sz="2000" baseline="0" dirty="0" smtClean="0"/>
                        <a:t>Global Total</a:t>
                      </a:r>
                      <a:endParaRPr lang="en-US" sz="2000" dirty="0"/>
                    </a:p>
                  </a:txBody>
                  <a:tcPr/>
                </a:tc>
              </a:tr>
              <a:tr h="370840">
                <a:tc>
                  <a:txBody>
                    <a:bodyPr/>
                    <a:lstStyle/>
                    <a:p>
                      <a:r>
                        <a:rPr lang="en-US" sz="2000" dirty="0" smtClean="0"/>
                        <a:t>United States</a:t>
                      </a:r>
                      <a:endParaRPr lang="en-US" sz="2000" dirty="0"/>
                    </a:p>
                  </a:txBody>
                  <a:tcPr/>
                </a:tc>
                <a:tc>
                  <a:txBody>
                    <a:bodyPr/>
                    <a:lstStyle/>
                    <a:p>
                      <a:pPr algn="ctr"/>
                      <a:r>
                        <a:rPr lang="en-US" sz="2000" dirty="0" smtClean="0"/>
                        <a:t>42,813,281</a:t>
                      </a:r>
                      <a:endParaRPr lang="en-US" sz="2000" dirty="0"/>
                    </a:p>
                  </a:txBody>
                  <a:tcPr/>
                </a:tc>
                <a:tc>
                  <a:txBody>
                    <a:bodyPr/>
                    <a:lstStyle/>
                    <a:p>
                      <a:pPr algn="ctr"/>
                      <a:r>
                        <a:rPr lang="en-US" sz="2000" dirty="0" smtClean="0"/>
                        <a:t>20</a:t>
                      </a:r>
                      <a:endParaRPr lang="en-US" sz="2000" dirty="0"/>
                    </a:p>
                  </a:txBody>
                  <a:tcPr/>
                </a:tc>
              </a:tr>
              <a:tr h="370840">
                <a:tc>
                  <a:txBody>
                    <a:bodyPr/>
                    <a:lstStyle/>
                    <a:p>
                      <a:r>
                        <a:rPr lang="en-US" sz="2000" dirty="0" smtClean="0"/>
                        <a:t>Russian Federation</a:t>
                      </a:r>
                      <a:endParaRPr lang="en-US" sz="2000" dirty="0"/>
                    </a:p>
                  </a:txBody>
                  <a:tcPr/>
                </a:tc>
                <a:tc>
                  <a:txBody>
                    <a:bodyPr/>
                    <a:lstStyle/>
                    <a:p>
                      <a:pPr algn="ctr"/>
                      <a:r>
                        <a:rPr lang="en-US" sz="2000" dirty="0" smtClean="0"/>
                        <a:t>12,270,388</a:t>
                      </a:r>
                      <a:endParaRPr lang="en-US" sz="2000" dirty="0"/>
                    </a:p>
                  </a:txBody>
                  <a:tcPr/>
                </a:tc>
                <a:tc>
                  <a:txBody>
                    <a:bodyPr/>
                    <a:lstStyle/>
                    <a:p>
                      <a:pPr algn="ctr"/>
                      <a:r>
                        <a:rPr lang="en-US" sz="2000" dirty="0" smtClean="0"/>
                        <a:t>5.7</a:t>
                      </a:r>
                      <a:endParaRPr lang="en-US" sz="2000" dirty="0"/>
                    </a:p>
                  </a:txBody>
                  <a:tcPr/>
                </a:tc>
              </a:tr>
              <a:tr h="370840">
                <a:tc>
                  <a:txBody>
                    <a:bodyPr/>
                    <a:lstStyle/>
                    <a:p>
                      <a:r>
                        <a:rPr lang="en-US" sz="2000" dirty="0" smtClean="0"/>
                        <a:t>Germany</a:t>
                      </a:r>
                      <a:endParaRPr lang="en-US" sz="2000" dirty="0"/>
                    </a:p>
                  </a:txBody>
                  <a:tcPr/>
                </a:tc>
                <a:tc>
                  <a:txBody>
                    <a:bodyPr/>
                    <a:lstStyle/>
                    <a:p>
                      <a:pPr algn="ctr"/>
                      <a:r>
                        <a:rPr lang="en-US" sz="2000" dirty="0" smtClean="0"/>
                        <a:t>10,758,061</a:t>
                      </a:r>
                      <a:endParaRPr lang="en-US" sz="2000" dirty="0"/>
                    </a:p>
                  </a:txBody>
                  <a:tcPr/>
                </a:tc>
                <a:tc>
                  <a:txBody>
                    <a:bodyPr/>
                    <a:lstStyle/>
                    <a:p>
                      <a:pPr algn="ctr"/>
                      <a:r>
                        <a:rPr lang="en-US" sz="2000" dirty="0" smtClean="0"/>
                        <a:t>5</a:t>
                      </a:r>
                      <a:endParaRPr lang="en-US" sz="2000" dirty="0"/>
                    </a:p>
                  </a:txBody>
                  <a:tcPr/>
                </a:tc>
              </a:tr>
              <a:tr h="370840">
                <a:tc>
                  <a:txBody>
                    <a:bodyPr/>
                    <a:lstStyle/>
                    <a:p>
                      <a:r>
                        <a:rPr lang="en-US" sz="2000" dirty="0" smtClean="0"/>
                        <a:t>Saudi Arabia</a:t>
                      </a:r>
                      <a:endParaRPr lang="en-US" sz="2000" dirty="0"/>
                    </a:p>
                  </a:txBody>
                  <a:tcPr/>
                </a:tc>
                <a:tc>
                  <a:txBody>
                    <a:bodyPr/>
                    <a:lstStyle/>
                    <a:p>
                      <a:pPr algn="ctr"/>
                      <a:r>
                        <a:rPr lang="en-US" sz="2000" dirty="0" smtClean="0"/>
                        <a:t>7,288,900</a:t>
                      </a:r>
                      <a:endParaRPr lang="en-US" sz="2000" dirty="0"/>
                    </a:p>
                  </a:txBody>
                  <a:tcPr/>
                </a:tc>
                <a:tc>
                  <a:txBody>
                    <a:bodyPr/>
                    <a:lstStyle/>
                    <a:p>
                      <a:pPr algn="ctr"/>
                      <a:r>
                        <a:rPr lang="en-US" sz="2000" dirty="0" smtClean="0"/>
                        <a:t>3.4</a:t>
                      </a:r>
                      <a:endParaRPr lang="en-US" sz="2000" dirty="0"/>
                    </a:p>
                  </a:txBody>
                  <a:tcPr/>
                </a:tc>
              </a:tr>
              <a:tr h="370840">
                <a:tc>
                  <a:txBody>
                    <a:bodyPr/>
                    <a:lstStyle/>
                    <a:p>
                      <a:r>
                        <a:rPr lang="en-US" sz="2000" dirty="0" smtClean="0"/>
                        <a:t>Canada</a:t>
                      </a:r>
                      <a:endParaRPr lang="en-US" sz="2000" dirty="0"/>
                    </a:p>
                  </a:txBody>
                  <a:tcPr/>
                </a:tc>
                <a:tc>
                  <a:txBody>
                    <a:bodyPr/>
                    <a:lstStyle/>
                    <a:p>
                      <a:pPr algn="ctr"/>
                      <a:r>
                        <a:rPr lang="en-US" sz="2000" dirty="0" smtClean="0"/>
                        <a:t>7,202,340</a:t>
                      </a:r>
                      <a:endParaRPr lang="en-US" sz="2000" dirty="0"/>
                    </a:p>
                  </a:txBody>
                  <a:tcPr/>
                </a:tc>
                <a:tc>
                  <a:txBody>
                    <a:bodyPr/>
                    <a:lstStyle/>
                    <a:p>
                      <a:pPr algn="ctr"/>
                      <a:r>
                        <a:rPr lang="en-US" sz="2000" dirty="0" smtClean="0"/>
                        <a:t>3.4</a:t>
                      </a:r>
                      <a:endParaRPr lang="en-US" sz="2000" dirty="0"/>
                    </a:p>
                  </a:txBody>
                  <a:tcPr/>
                </a:tc>
              </a:tr>
              <a:tr h="370840">
                <a:tc>
                  <a:txBody>
                    <a:bodyPr/>
                    <a:lstStyle/>
                    <a:p>
                      <a:r>
                        <a:rPr lang="en-US" sz="2000" dirty="0" smtClean="0"/>
                        <a:t>France</a:t>
                      </a:r>
                      <a:endParaRPr lang="en-US" sz="2000" dirty="0"/>
                    </a:p>
                  </a:txBody>
                  <a:tcPr/>
                </a:tc>
                <a:tc>
                  <a:txBody>
                    <a:bodyPr/>
                    <a:lstStyle/>
                    <a:p>
                      <a:pPr algn="ctr"/>
                      <a:r>
                        <a:rPr lang="en-US" sz="2000" dirty="0" smtClean="0"/>
                        <a:t>6,684,842</a:t>
                      </a:r>
                      <a:endParaRPr lang="en-US" sz="2000" dirty="0"/>
                    </a:p>
                  </a:txBody>
                  <a:tcPr/>
                </a:tc>
                <a:tc>
                  <a:txBody>
                    <a:bodyPr/>
                    <a:lstStyle/>
                    <a:p>
                      <a:pPr algn="ctr"/>
                      <a:r>
                        <a:rPr lang="en-US" sz="2000" dirty="0" smtClean="0"/>
                        <a:t>3.1</a:t>
                      </a:r>
                      <a:endParaRPr lang="en-US" sz="2000" dirty="0"/>
                    </a:p>
                  </a:txBody>
                  <a:tcPr/>
                </a:tc>
              </a:tr>
              <a:tr h="370840">
                <a:tc>
                  <a:txBody>
                    <a:bodyPr/>
                    <a:lstStyle/>
                    <a:p>
                      <a:r>
                        <a:rPr lang="en-US" sz="2000" dirty="0" smtClean="0"/>
                        <a:t>United Kingdom</a:t>
                      </a:r>
                      <a:endParaRPr lang="en-US" sz="2000" dirty="0"/>
                    </a:p>
                  </a:txBody>
                  <a:tcPr/>
                </a:tc>
                <a:tc>
                  <a:txBody>
                    <a:bodyPr/>
                    <a:lstStyle/>
                    <a:p>
                      <a:pPr algn="ctr"/>
                      <a:r>
                        <a:rPr lang="en-US" sz="2000" dirty="0" smtClean="0"/>
                        <a:t>6,451,711</a:t>
                      </a:r>
                      <a:endParaRPr lang="en-US" sz="2000" dirty="0"/>
                    </a:p>
                  </a:txBody>
                  <a:tcPr/>
                </a:tc>
                <a:tc>
                  <a:txBody>
                    <a:bodyPr/>
                    <a:lstStyle/>
                    <a:p>
                      <a:pPr algn="ctr"/>
                      <a:r>
                        <a:rPr lang="en-US" sz="2000" dirty="0" smtClean="0"/>
                        <a:t>3</a:t>
                      </a:r>
                      <a:endParaRPr lang="en-US" sz="2000" dirty="0"/>
                    </a:p>
                  </a:txBody>
                  <a:tcPr/>
                </a:tc>
              </a:tr>
              <a:tr h="370840">
                <a:tc>
                  <a:txBody>
                    <a:bodyPr/>
                    <a:lstStyle/>
                    <a:p>
                      <a:r>
                        <a:rPr lang="en-US" sz="2000" dirty="0" smtClean="0"/>
                        <a:t>Spain</a:t>
                      </a:r>
                      <a:endParaRPr lang="en-US" sz="2000" dirty="0"/>
                    </a:p>
                  </a:txBody>
                  <a:tcPr/>
                </a:tc>
                <a:tc>
                  <a:txBody>
                    <a:bodyPr/>
                    <a:lstStyle/>
                    <a:p>
                      <a:pPr algn="ctr"/>
                      <a:r>
                        <a:rPr lang="en-US" sz="2000" dirty="0" smtClean="0"/>
                        <a:t>6,377,524</a:t>
                      </a:r>
                      <a:endParaRPr lang="en-US" sz="2000" dirty="0"/>
                    </a:p>
                  </a:txBody>
                  <a:tcPr/>
                </a:tc>
                <a:tc>
                  <a:txBody>
                    <a:bodyPr/>
                    <a:lstStyle/>
                    <a:p>
                      <a:pPr algn="ctr"/>
                      <a:r>
                        <a:rPr lang="en-US" sz="2000" dirty="0" smtClean="0"/>
                        <a:t>3</a:t>
                      </a:r>
                      <a:endParaRPr lang="en-US" sz="2000" dirty="0"/>
                    </a:p>
                  </a:txBody>
                  <a:tcPr/>
                </a:tc>
              </a:tr>
              <a:tr h="370840">
                <a:tc>
                  <a:txBody>
                    <a:bodyPr/>
                    <a:lstStyle/>
                    <a:p>
                      <a:r>
                        <a:rPr lang="en-US" sz="2000" dirty="0" smtClean="0"/>
                        <a:t>India</a:t>
                      </a:r>
                      <a:endParaRPr lang="en-US" sz="2000" dirty="0"/>
                    </a:p>
                  </a:txBody>
                  <a:tcPr/>
                </a:tc>
                <a:tc>
                  <a:txBody>
                    <a:bodyPr/>
                    <a:lstStyle/>
                    <a:p>
                      <a:pPr algn="ctr"/>
                      <a:r>
                        <a:rPr lang="en-US" sz="2000" dirty="0" smtClean="0"/>
                        <a:t>5,436,012</a:t>
                      </a:r>
                      <a:endParaRPr lang="en-US" sz="2000" dirty="0"/>
                    </a:p>
                  </a:txBody>
                  <a:tcPr/>
                </a:tc>
                <a:tc>
                  <a:txBody>
                    <a:bodyPr/>
                    <a:lstStyle/>
                    <a:p>
                      <a:pPr algn="ctr"/>
                      <a:r>
                        <a:rPr lang="en-US" sz="2000" dirty="0" smtClean="0"/>
                        <a:t>2.5</a:t>
                      </a:r>
                      <a:endParaRPr lang="en-US" sz="2000" dirty="0"/>
                    </a:p>
                  </a:txBody>
                  <a:tcPr/>
                </a:tc>
              </a:tr>
              <a:tr h="370840">
                <a:tc>
                  <a:txBody>
                    <a:bodyPr/>
                    <a:lstStyle/>
                    <a:p>
                      <a:r>
                        <a:rPr lang="en-US" sz="2000" dirty="0" smtClean="0"/>
                        <a:t>Ukraine</a:t>
                      </a:r>
                      <a:endParaRPr lang="en-US" sz="2000" dirty="0"/>
                    </a:p>
                  </a:txBody>
                  <a:tcPr/>
                </a:tc>
                <a:tc>
                  <a:txBody>
                    <a:bodyPr/>
                    <a:lstStyle/>
                    <a:p>
                      <a:pPr algn="ctr"/>
                      <a:r>
                        <a:rPr lang="en-US" sz="2000" dirty="0" smtClean="0"/>
                        <a:t>5,257,527</a:t>
                      </a:r>
                      <a:endParaRPr lang="en-US" sz="2000" dirty="0"/>
                    </a:p>
                  </a:txBody>
                  <a:tcPr/>
                </a:tc>
                <a:tc>
                  <a:txBody>
                    <a:bodyPr/>
                    <a:lstStyle/>
                    <a:p>
                      <a:pPr algn="ctr"/>
                      <a:r>
                        <a:rPr lang="en-US" sz="2000" dirty="0" smtClean="0"/>
                        <a:t>2.5</a:t>
                      </a:r>
                      <a:endParaRPr lang="en-US" sz="2000" dirty="0"/>
                    </a:p>
                  </a:txBody>
                  <a:tcPr/>
                </a:tc>
              </a:tr>
            </a:tbl>
          </a:graphicData>
        </a:graphic>
      </p:graphicFrame>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603004" y="0"/>
            <a:ext cx="9144000" cy="6858000"/>
          </a:xfrm>
          <a:prstGeom prst="rect">
            <a:avLst/>
          </a:prstGeom>
        </p:spPr>
      </p:pic>
    </p:spTree>
    <p:extLst>
      <p:ext uri="{BB962C8B-B14F-4D97-AF65-F5344CB8AC3E}">
        <p14:creationId xmlns:p14="http://schemas.microsoft.com/office/powerpoint/2010/main" val="229578599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Places of Origin of International Students in US, 2011-2012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7970653"/>
              </p:ext>
            </p:extLst>
          </p:nvPr>
        </p:nvGraphicFramePr>
        <p:xfrm>
          <a:off x="457200" y="1814376"/>
          <a:ext cx="8229600" cy="4235904"/>
        </p:xfrm>
        <a:graphic>
          <a:graphicData uri="http://schemas.openxmlformats.org/drawingml/2006/table">
            <a:tbl>
              <a:tblPr firstRow="1" bandRow="1">
                <a:tableStyleId>{073A0DAA-6AF3-43AB-8588-CEC1D06C72B9}</a:tableStyleId>
              </a:tblPr>
              <a:tblGrid>
                <a:gridCol w="4114800"/>
                <a:gridCol w="4114800"/>
              </a:tblGrid>
              <a:tr h="529488">
                <a:tc>
                  <a:txBody>
                    <a:bodyPr/>
                    <a:lstStyle/>
                    <a:p>
                      <a:pPr marL="0" marR="0" algn="ctr">
                        <a:spcBef>
                          <a:spcPts val="0"/>
                        </a:spcBef>
                        <a:spcAft>
                          <a:spcPts val="120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2011-12  Academic Year</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a:effectLst/>
                        </a:rPr>
                        <a:t>China</a:t>
                      </a:r>
                      <a:endParaRPr lang="en-US" sz="200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194,000</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a:effectLst/>
                        </a:rPr>
                        <a:t>India</a:t>
                      </a:r>
                      <a:endParaRPr lang="en-US" sz="200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100,000</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a:effectLst/>
                        </a:rPr>
                        <a:t>South Korea</a:t>
                      </a:r>
                      <a:endParaRPr lang="en-US" sz="200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72,000</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dirty="0">
                          <a:effectLst/>
                        </a:rPr>
                        <a:t>Saudi Arabia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34,000</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a:effectLst/>
                        </a:rPr>
                        <a:t>Taiwan</a:t>
                      </a:r>
                      <a:endParaRPr lang="en-US" sz="200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23,000</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dirty="0">
                          <a:effectLst/>
                        </a:rPr>
                        <a:t>Japan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20,000</a:t>
                      </a:r>
                      <a:endParaRPr lang="en-US" sz="2000" dirty="0">
                        <a:effectLst/>
                        <a:latin typeface="Times New Roman"/>
                        <a:ea typeface="Times New Roman"/>
                      </a:endParaRPr>
                    </a:p>
                  </a:txBody>
                  <a:tcPr marL="68580" marR="68580" marT="0" marB="0"/>
                </a:tc>
              </a:tr>
              <a:tr h="529488">
                <a:tc>
                  <a:txBody>
                    <a:bodyPr/>
                    <a:lstStyle/>
                    <a:p>
                      <a:pPr marL="0" marR="0">
                        <a:spcBef>
                          <a:spcPts val="0"/>
                        </a:spcBef>
                        <a:spcAft>
                          <a:spcPts val="1200"/>
                        </a:spcAft>
                      </a:pPr>
                      <a:r>
                        <a:rPr lang="en-US" sz="2000">
                          <a:effectLst/>
                        </a:rPr>
                        <a:t>Vietnam</a:t>
                      </a:r>
                      <a:endParaRPr lang="en-US" sz="2000">
                        <a:effectLst/>
                        <a:latin typeface="Times New Roman"/>
                        <a:ea typeface="Times New Roman"/>
                      </a:endParaRPr>
                    </a:p>
                  </a:txBody>
                  <a:tcPr marL="68580" marR="68580" marT="0" marB="0"/>
                </a:tc>
                <a:tc>
                  <a:txBody>
                    <a:bodyPr/>
                    <a:lstStyle/>
                    <a:p>
                      <a:pPr marL="0" marR="0" algn="ctr">
                        <a:spcBef>
                          <a:spcPts val="0"/>
                        </a:spcBef>
                        <a:spcAft>
                          <a:spcPts val="1200"/>
                        </a:spcAft>
                      </a:pPr>
                      <a:r>
                        <a:rPr lang="en-US" sz="2000" dirty="0">
                          <a:effectLst/>
                        </a:rPr>
                        <a:t>15,500</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96295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ure Point ppt template.jpg"/>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623616"/>
            <a:ext cx="8229600" cy="1143000"/>
          </a:xfrm>
        </p:spPr>
        <p:txBody>
          <a:bodyPr>
            <a:normAutofit/>
          </a:bodyPr>
          <a:lstStyle/>
          <a:p>
            <a:endParaRPr lang="en-US" sz="4800" dirty="0">
              <a:latin typeface="Capitals"/>
              <a:cs typeface="Capitals"/>
            </a:endParaRPr>
          </a:p>
        </p:txBody>
      </p:sp>
      <p:pic>
        <p:nvPicPr>
          <p:cNvPr id="6" name="Content Placeholder 5" descr="Broken Driveway.jpg"/>
          <p:cNvPicPr>
            <a:picLocks noGrp="1" noChangeAspect="1"/>
          </p:cNvPicPr>
          <p:nvPr>
            <p:ph idx="1"/>
          </p:nvPr>
        </p:nvPicPr>
        <p:blipFill>
          <a:blip r:embed="rId3">
            <a:extLst>
              <a:ext uri="{28A0092B-C50C-407E-A947-70E740481C1C}">
                <a14:useLocalDpi xmlns:a14="http://schemas.microsoft.com/office/drawing/2010/main" val="0"/>
              </a:ext>
            </a:extLst>
          </a:blip>
          <a:srcRect t="29376" b="29376"/>
          <a:stretch>
            <a:fillRect/>
          </a:stretch>
        </p:blipFill>
        <p:spPr/>
      </p:pic>
    </p:spTree>
    <p:extLst>
      <p:ext uri="{BB962C8B-B14F-4D97-AF65-F5344CB8AC3E}">
        <p14:creationId xmlns:p14="http://schemas.microsoft.com/office/powerpoint/2010/main" val="237317931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79805"/>
            <a:ext cx="8229600" cy="1143000"/>
          </a:xfrm>
        </p:spPr>
        <p:txBody>
          <a:bodyPr>
            <a:noAutofit/>
          </a:bodyPr>
          <a:lstStyle/>
          <a:p>
            <a:r>
              <a:rPr lang="en-US" sz="4800" b="1" dirty="0" smtClean="0"/>
              <a:t>The Potential of the </a:t>
            </a:r>
            <a:br>
              <a:rPr lang="en-US" sz="4800" b="1" dirty="0" smtClean="0"/>
            </a:br>
            <a:r>
              <a:rPr lang="en-US" sz="4800" b="1" dirty="0" smtClean="0"/>
              <a:t>Strangers Next Door</a:t>
            </a:r>
            <a:endParaRPr lang="en-US" sz="4800" b="1" dirty="0"/>
          </a:p>
        </p:txBody>
      </p:sp>
    </p:spTree>
    <p:extLst>
      <p:ext uri="{BB962C8B-B14F-4D97-AF65-F5344CB8AC3E}">
        <p14:creationId xmlns:p14="http://schemas.microsoft.com/office/powerpoint/2010/main" val="10375822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914400" y="1524000"/>
            <a:ext cx="7467600" cy="4114799"/>
            <a:chOff x="624" y="384"/>
            <a:chExt cx="4704" cy="2530"/>
          </a:xfrm>
        </p:grpSpPr>
        <p:grpSp>
          <p:nvGrpSpPr>
            <p:cNvPr id="3" name="Group 8"/>
            <p:cNvGrpSpPr>
              <a:grpSpLocks/>
            </p:cNvGrpSpPr>
            <p:nvPr/>
          </p:nvGrpSpPr>
          <p:grpSpPr bwMode="auto">
            <a:xfrm>
              <a:off x="624" y="1183"/>
              <a:ext cx="1872" cy="1457"/>
              <a:chOff x="624" y="1183"/>
              <a:chExt cx="1872" cy="1457"/>
            </a:xfrm>
          </p:grpSpPr>
          <p:grpSp>
            <p:nvGrpSpPr>
              <p:cNvPr id="4" name="Group 9"/>
              <p:cNvGrpSpPr>
                <a:grpSpLocks/>
              </p:cNvGrpSpPr>
              <p:nvPr/>
            </p:nvGrpSpPr>
            <p:grpSpPr bwMode="auto">
              <a:xfrm>
                <a:off x="624" y="1183"/>
                <a:ext cx="1872" cy="1194"/>
                <a:chOff x="5040" y="3060"/>
                <a:chExt cx="1672" cy="1800"/>
              </a:xfrm>
            </p:grpSpPr>
            <p:pic>
              <p:nvPicPr>
                <p:cNvPr id="246795" name="Picture 11"/>
                <p:cNvPicPr>
                  <a:picLocks noChangeAspect="1" noChangeArrowheads="1"/>
                </p:cNvPicPr>
                <p:nvPr/>
              </p:nvPicPr>
              <p:blipFill>
                <a:blip r:embed="rId2"/>
                <a:srcRect/>
                <a:stretch>
                  <a:fillRect/>
                </a:stretch>
              </p:blipFill>
              <p:spPr bwMode="auto">
                <a:xfrm>
                  <a:off x="5760" y="3600"/>
                  <a:ext cx="952" cy="1260"/>
                </a:xfrm>
                <a:prstGeom prst="rect">
                  <a:avLst/>
                </a:prstGeom>
                <a:noFill/>
              </p:spPr>
            </p:pic>
            <p:pic>
              <p:nvPicPr>
                <p:cNvPr id="246796" name="Picture 12"/>
                <p:cNvPicPr>
                  <a:picLocks noChangeAspect="1" noChangeArrowheads="1"/>
                </p:cNvPicPr>
                <p:nvPr/>
              </p:nvPicPr>
              <p:blipFill>
                <a:blip r:embed="rId2"/>
                <a:srcRect/>
                <a:stretch>
                  <a:fillRect/>
                </a:stretch>
              </p:blipFill>
              <p:spPr bwMode="auto">
                <a:xfrm>
                  <a:off x="5040" y="3060"/>
                  <a:ext cx="952" cy="1260"/>
                </a:xfrm>
                <a:prstGeom prst="rect">
                  <a:avLst/>
                </a:prstGeom>
                <a:noFill/>
              </p:spPr>
            </p:pic>
          </p:grpSp>
          <p:sp>
            <p:nvSpPr>
              <p:cNvPr id="246797" name="Text Box 13"/>
              <p:cNvSpPr txBox="1">
                <a:spLocks noChangeArrowheads="1"/>
              </p:cNvSpPr>
              <p:nvPr/>
            </p:nvSpPr>
            <p:spPr bwMode="auto">
              <a:xfrm>
                <a:off x="768" y="2352"/>
                <a:ext cx="1683" cy="288"/>
              </a:xfrm>
              <a:prstGeom prst="rect">
                <a:avLst/>
              </a:prstGeom>
              <a:noFill/>
              <a:ln w="9525">
                <a:noFill/>
                <a:miter lim="800000"/>
                <a:headEnd/>
                <a:tailEnd/>
              </a:ln>
            </p:spPr>
            <p:txBody>
              <a:bodyPr/>
              <a:lstStyle/>
              <a:p>
                <a:pPr algn="ctr" eaLnBrk="0" hangingPunct="0"/>
                <a:r>
                  <a:rPr lang="en-US" sz="2800" b="1" dirty="0" smtClean="0">
                    <a:latin typeface="Times New Roman" pitchFamily="18" charset="0"/>
                  </a:rPr>
                  <a:t>Your Team</a:t>
                </a:r>
                <a:endParaRPr lang="en-US" sz="2800" b="1" dirty="0">
                  <a:latin typeface="Times New Roman" pitchFamily="18" charset="0"/>
                </a:endParaRPr>
              </a:p>
            </p:txBody>
          </p:sp>
        </p:grpSp>
        <p:pic>
          <p:nvPicPr>
            <p:cNvPr id="246799" name="Picture 15"/>
            <p:cNvPicPr>
              <a:picLocks noChangeAspect="1" noChangeArrowheads="1"/>
            </p:cNvPicPr>
            <p:nvPr/>
          </p:nvPicPr>
          <p:blipFill>
            <a:blip r:embed="rId2"/>
            <a:srcRect/>
            <a:stretch>
              <a:fillRect/>
            </a:stretch>
          </p:blipFill>
          <p:spPr bwMode="auto">
            <a:xfrm>
              <a:off x="4108" y="384"/>
              <a:ext cx="291" cy="446"/>
            </a:xfrm>
            <a:prstGeom prst="rect">
              <a:avLst/>
            </a:prstGeom>
            <a:noFill/>
          </p:spPr>
        </p:pic>
        <p:pic>
          <p:nvPicPr>
            <p:cNvPr id="246800" name="Picture 16"/>
            <p:cNvPicPr>
              <a:picLocks noChangeAspect="1" noChangeArrowheads="1"/>
            </p:cNvPicPr>
            <p:nvPr/>
          </p:nvPicPr>
          <p:blipFill>
            <a:blip r:embed="rId2"/>
            <a:srcRect/>
            <a:stretch>
              <a:fillRect/>
            </a:stretch>
          </p:blipFill>
          <p:spPr bwMode="auto">
            <a:xfrm>
              <a:off x="4137" y="1128"/>
              <a:ext cx="291" cy="446"/>
            </a:xfrm>
            <a:prstGeom prst="rect">
              <a:avLst/>
            </a:prstGeom>
            <a:noFill/>
          </p:spPr>
        </p:pic>
        <p:pic>
          <p:nvPicPr>
            <p:cNvPr id="246801" name="Picture 17"/>
            <p:cNvPicPr>
              <a:picLocks noChangeAspect="1" noChangeArrowheads="1"/>
            </p:cNvPicPr>
            <p:nvPr/>
          </p:nvPicPr>
          <p:blipFill>
            <a:blip r:embed="rId2"/>
            <a:srcRect/>
            <a:stretch>
              <a:fillRect/>
            </a:stretch>
          </p:blipFill>
          <p:spPr bwMode="auto">
            <a:xfrm>
              <a:off x="4137" y="1723"/>
              <a:ext cx="291" cy="447"/>
            </a:xfrm>
            <a:prstGeom prst="rect">
              <a:avLst/>
            </a:prstGeom>
            <a:noFill/>
          </p:spPr>
        </p:pic>
        <p:pic>
          <p:nvPicPr>
            <p:cNvPr id="246802" name="Picture 18"/>
            <p:cNvPicPr>
              <a:picLocks noChangeAspect="1" noChangeArrowheads="1"/>
            </p:cNvPicPr>
            <p:nvPr/>
          </p:nvPicPr>
          <p:blipFill>
            <a:blip r:embed="rId2"/>
            <a:srcRect/>
            <a:stretch>
              <a:fillRect/>
            </a:stretch>
          </p:blipFill>
          <p:spPr bwMode="auto">
            <a:xfrm>
              <a:off x="4651" y="533"/>
              <a:ext cx="291" cy="446"/>
            </a:xfrm>
            <a:prstGeom prst="rect">
              <a:avLst/>
            </a:prstGeom>
            <a:noFill/>
          </p:spPr>
        </p:pic>
        <p:pic>
          <p:nvPicPr>
            <p:cNvPr id="246803" name="Picture 19"/>
            <p:cNvPicPr>
              <a:picLocks noChangeAspect="1" noChangeArrowheads="1"/>
            </p:cNvPicPr>
            <p:nvPr/>
          </p:nvPicPr>
          <p:blipFill>
            <a:blip r:embed="rId2"/>
            <a:srcRect/>
            <a:stretch>
              <a:fillRect/>
            </a:stretch>
          </p:blipFill>
          <p:spPr bwMode="auto">
            <a:xfrm>
              <a:off x="5037" y="1128"/>
              <a:ext cx="291" cy="446"/>
            </a:xfrm>
            <a:prstGeom prst="rect">
              <a:avLst/>
            </a:prstGeom>
            <a:noFill/>
          </p:spPr>
        </p:pic>
        <p:pic>
          <p:nvPicPr>
            <p:cNvPr id="246804" name="Picture 20"/>
            <p:cNvPicPr>
              <a:picLocks noChangeAspect="1" noChangeArrowheads="1"/>
            </p:cNvPicPr>
            <p:nvPr/>
          </p:nvPicPr>
          <p:blipFill>
            <a:blip r:embed="rId2"/>
            <a:srcRect/>
            <a:stretch>
              <a:fillRect/>
            </a:stretch>
          </p:blipFill>
          <p:spPr bwMode="auto">
            <a:xfrm>
              <a:off x="4523" y="1426"/>
              <a:ext cx="291" cy="446"/>
            </a:xfrm>
            <a:prstGeom prst="rect">
              <a:avLst/>
            </a:prstGeom>
            <a:noFill/>
          </p:spPr>
        </p:pic>
        <p:pic>
          <p:nvPicPr>
            <p:cNvPr id="246805" name="Picture 21"/>
            <p:cNvPicPr>
              <a:picLocks noChangeAspect="1" noChangeArrowheads="1"/>
            </p:cNvPicPr>
            <p:nvPr/>
          </p:nvPicPr>
          <p:blipFill>
            <a:blip r:embed="rId2"/>
            <a:srcRect/>
            <a:stretch>
              <a:fillRect/>
            </a:stretch>
          </p:blipFill>
          <p:spPr bwMode="auto">
            <a:xfrm>
              <a:off x="4780" y="2021"/>
              <a:ext cx="291" cy="446"/>
            </a:xfrm>
            <a:prstGeom prst="rect">
              <a:avLst/>
            </a:prstGeom>
            <a:noFill/>
          </p:spPr>
        </p:pic>
        <p:pic>
          <p:nvPicPr>
            <p:cNvPr id="246806" name="Picture 22"/>
            <p:cNvPicPr>
              <a:picLocks noChangeAspect="1" noChangeArrowheads="1"/>
            </p:cNvPicPr>
            <p:nvPr/>
          </p:nvPicPr>
          <p:blipFill>
            <a:blip r:embed="rId2"/>
            <a:srcRect/>
            <a:stretch>
              <a:fillRect/>
            </a:stretch>
          </p:blipFill>
          <p:spPr bwMode="auto">
            <a:xfrm>
              <a:off x="3751" y="830"/>
              <a:ext cx="291" cy="447"/>
            </a:xfrm>
            <a:prstGeom prst="rect">
              <a:avLst/>
            </a:prstGeom>
            <a:noFill/>
          </p:spPr>
        </p:pic>
        <p:pic>
          <p:nvPicPr>
            <p:cNvPr id="246807" name="Picture 23"/>
            <p:cNvPicPr>
              <a:picLocks noChangeAspect="1" noChangeArrowheads="1"/>
            </p:cNvPicPr>
            <p:nvPr/>
          </p:nvPicPr>
          <p:blipFill>
            <a:blip r:embed="rId2"/>
            <a:srcRect/>
            <a:stretch>
              <a:fillRect/>
            </a:stretch>
          </p:blipFill>
          <p:spPr bwMode="auto">
            <a:xfrm>
              <a:off x="2980" y="1872"/>
              <a:ext cx="680" cy="1042"/>
            </a:xfrm>
            <a:prstGeom prst="rect">
              <a:avLst/>
            </a:prstGeom>
            <a:noFill/>
          </p:spPr>
        </p:pic>
        <p:sp>
          <p:nvSpPr>
            <p:cNvPr id="246808" name="Line 24"/>
            <p:cNvSpPr>
              <a:spLocks noChangeShapeType="1"/>
            </p:cNvSpPr>
            <p:nvPr/>
          </p:nvSpPr>
          <p:spPr bwMode="auto">
            <a:xfrm flipV="1">
              <a:off x="3494" y="1277"/>
              <a:ext cx="386" cy="744"/>
            </a:xfrm>
            <a:prstGeom prst="line">
              <a:avLst/>
            </a:prstGeom>
            <a:noFill/>
            <a:ln w="9525">
              <a:solidFill>
                <a:schemeClr val="tx1"/>
              </a:solidFill>
              <a:round/>
              <a:headEnd/>
              <a:tailEnd/>
            </a:ln>
          </p:spPr>
          <p:txBody>
            <a:bodyPr/>
            <a:lstStyle/>
            <a:p>
              <a:endParaRPr lang="en-US"/>
            </a:p>
          </p:txBody>
        </p:sp>
        <p:sp>
          <p:nvSpPr>
            <p:cNvPr id="246809" name="Line 25"/>
            <p:cNvSpPr>
              <a:spLocks noChangeShapeType="1"/>
            </p:cNvSpPr>
            <p:nvPr/>
          </p:nvSpPr>
          <p:spPr bwMode="auto">
            <a:xfrm>
              <a:off x="3622" y="2318"/>
              <a:ext cx="1286" cy="0"/>
            </a:xfrm>
            <a:prstGeom prst="line">
              <a:avLst/>
            </a:prstGeom>
            <a:noFill/>
            <a:ln w="9525">
              <a:solidFill>
                <a:schemeClr val="tx1"/>
              </a:solidFill>
              <a:round/>
              <a:headEnd/>
              <a:tailEnd/>
            </a:ln>
          </p:spPr>
          <p:txBody>
            <a:bodyPr/>
            <a:lstStyle/>
            <a:p>
              <a:endParaRPr lang="en-US"/>
            </a:p>
          </p:txBody>
        </p:sp>
        <p:sp>
          <p:nvSpPr>
            <p:cNvPr id="246810" name="Line 26"/>
            <p:cNvSpPr>
              <a:spLocks noChangeShapeType="1"/>
            </p:cNvSpPr>
            <p:nvPr/>
          </p:nvSpPr>
          <p:spPr bwMode="auto">
            <a:xfrm flipH="1" flipV="1">
              <a:off x="4780" y="830"/>
              <a:ext cx="128" cy="1191"/>
            </a:xfrm>
            <a:prstGeom prst="line">
              <a:avLst/>
            </a:prstGeom>
            <a:noFill/>
            <a:ln w="9525">
              <a:solidFill>
                <a:schemeClr val="tx1"/>
              </a:solidFill>
              <a:round/>
              <a:headEnd/>
              <a:tailEnd/>
            </a:ln>
          </p:spPr>
          <p:txBody>
            <a:bodyPr/>
            <a:lstStyle/>
            <a:p>
              <a:endParaRPr lang="en-US"/>
            </a:p>
          </p:txBody>
        </p:sp>
        <p:sp>
          <p:nvSpPr>
            <p:cNvPr id="246811" name="Line 27"/>
            <p:cNvSpPr>
              <a:spLocks noChangeShapeType="1"/>
            </p:cNvSpPr>
            <p:nvPr/>
          </p:nvSpPr>
          <p:spPr bwMode="auto">
            <a:xfrm>
              <a:off x="4008" y="1128"/>
              <a:ext cx="257" cy="744"/>
            </a:xfrm>
            <a:prstGeom prst="line">
              <a:avLst/>
            </a:prstGeom>
            <a:noFill/>
            <a:ln w="9525">
              <a:solidFill>
                <a:schemeClr val="tx1"/>
              </a:solidFill>
              <a:round/>
              <a:headEnd/>
              <a:tailEnd/>
            </a:ln>
          </p:spPr>
          <p:txBody>
            <a:bodyPr/>
            <a:lstStyle/>
            <a:p>
              <a:endParaRPr lang="en-US"/>
            </a:p>
          </p:txBody>
        </p:sp>
        <p:sp>
          <p:nvSpPr>
            <p:cNvPr id="246812" name="Line 28"/>
            <p:cNvSpPr>
              <a:spLocks noChangeShapeType="1"/>
            </p:cNvSpPr>
            <p:nvPr/>
          </p:nvSpPr>
          <p:spPr bwMode="auto">
            <a:xfrm>
              <a:off x="4008" y="979"/>
              <a:ext cx="1157" cy="447"/>
            </a:xfrm>
            <a:prstGeom prst="line">
              <a:avLst/>
            </a:prstGeom>
            <a:noFill/>
            <a:ln w="9525">
              <a:solidFill>
                <a:schemeClr val="tx1"/>
              </a:solidFill>
              <a:round/>
              <a:headEnd/>
              <a:tailEnd/>
            </a:ln>
          </p:spPr>
          <p:txBody>
            <a:bodyPr/>
            <a:lstStyle/>
            <a:p>
              <a:endParaRPr lang="en-US"/>
            </a:p>
          </p:txBody>
        </p:sp>
        <p:sp>
          <p:nvSpPr>
            <p:cNvPr id="246813" name="Line 29"/>
            <p:cNvSpPr>
              <a:spLocks noChangeShapeType="1"/>
            </p:cNvSpPr>
            <p:nvPr/>
          </p:nvSpPr>
          <p:spPr bwMode="auto">
            <a:xfrm flipH="1" flipV="1">
              <a:off x="4265" y="682"/>
              <a:ext cx="772" cy="595"/>
            </a:xfrm>
            <a:prstGeom prst="line">
              <a:avLst/>
            </a:prstGeom>
            <a:noFill/>
            <a:ln w="9525">
              <a:solidFill>
                <a:schemeClr val="tx1"/>
              </a:solidFill>
              <a:round/>
              <a:headEnd/>
              <a:tailEnd/>
            </a:ln>
          </p:spPr>
          <p:txBody>
            <a:bodyPr/>
            <a:lstStyle/>
            <a:p>
              <a:endParaRPr lang="en-US"/>
            </a:p>
          </p:txBody>
        </p:sp>
        <p:sp>
          <p:nvSpPr>
            <p:cNvPr id="246814" name="Line 30"/>
            <p:cNvSpPr>
              <a:spLocks noChangeShapeType="1"/>
            </p:cNvSpPr>
            <p:nvPr/>
          </p:nvSpPr>
          <p:spPr bwMode="auto">
            <a:xfrm flipH="1" flipV="1">
              <a:off x="4394" y="1426"/>
              <a:ext cx="386" cy="595"/>
            </a:xfrm>
            <a:prstGeom prst="line">
              <a:avLst/>
            </a:prstGeom>
            <a:noFill/>
            <a:ln w="9525">
              <a:solidFill>
                <a:schemeClr val="tx1"/>
              </a:solidFill>
              <a:round/>
              <a:headEnd/>
              <a:tailEnd/>
            </a:ln>
          </p:spPr>
          <p:txBody>
            <a:bodyPr/>
            <a:lstStyle/>
            <a:p>
              <a:endParaRPr lang="en-US"/>
            </a:p>
          </p:txBody>
        </p:sp>
        <p:sp>
          <p:nvSpPr>
            <p:cNvPr id="246815" name="Line 31"/>
            <p:cNvSpPr>
              <a:spLocks noChangeShapeType="1"/>
            </p:cNvSpPr>
            <p:nvPr/>
          </p:nvSpPr>
          <p:spPr bwMode="auto">
            <a:xfrm flipH="1">
              <a:off x="4780" y="1426"/>
              <a:ext cx="385" cy="148"/>
            </a:xfrm>
            <a:prstGeom prst="line">
              <a:avLst/>
            </a:prstGeom>
            <a:noFill/>
            <a:ln w="9525">
              <a:solidFill>
                <a:schemeClr val="tx1"/>
              </a:solidFill>
              <a:round/>
              <a:headEnd/>
              <a:tailEnd/>
            </a:ln>
          </p:spPr>
          <p:txBody>
            <a:bodyPr/>
            <a:lstStyle/>
            <a:p>
              <a:endParaRPr lang="en-US"/>
            </a:p>
          </p:txBody>
        </p:sp>
        <p:sp>
          <p:nvSpPr>
            <p:cNvPr id="246816" name="Line 32"/>
            <p:cNvSpPr>
              <a:spLocks noChangeShapeType="1"/>
            </p:cNvSpPr>
            <p:nvPr/>
          </p:nvSpPr>
          <p:spPr bwMode="auto">
            <a:xfrm>
              <a:off x="2208" y="2318"/>
              <a:ext cx="772" cy="0"/>
            </a:xfrm>
            <a:prstGeom prst="line">
              <a:avLst/>
            </a:prstGeom>
            <a:noFill/>
            <a:ln w="9525">
              <a:solidFill>
                <a:schemeClr val="tx1"/>
              </a:solidFill>
              <a:round/>
              <a:headEnd/>
              <a:tailEnd type="triangle" w="med" len="med"/>
            </a:ln>
          </p:spPr>
          <p:txBody>
            <a:bodyPr/>
            <a:lstStyle/>
            <a:p>
              <a:endParaRPr lang="en-US"/>
            </a:p>
          </p:txBody>
        </p:sp>
      </p:grpSp>
      <p:sp>
        <p:nvSpPr>
          <p:cNvPr id="5" name="TextBox 4"/>
          <p:cNvSpPr txBox="1"/>
          <p:nvPr/>
        </p:nvSpPr>
        <p:spPr>
          <a:xfrm>
            <a:off x="4648200" y="5791200"/>
            <a:ext cx="2133600" cy="954107"/>
          </a:xfrm>
          <a:prstGeom prst="rect">
            <a:avLst/>
          </a:prstGeom>
          <a:noFill/>
        </p:spPr>
        <p:txBody>
          <a:bodyPr wrap="square" rtlCol="0">
            <a:spAutoFit/>
          </a:bodyPr>
          <a:lstStyle/>
          <a:p>
            <a:pPr algn="ctr"/>
            <a:r>
              <a:rPr lang="en-US" sz="2800" b="1" dirty="0" smtClean="0">
                <a:latin typeface="Times New Roman"/>
                <a:cs typeface="Times New Roman"/>
              </a:rPr>
              <a:t>Stranger Next Door</a:t>
            </a:r>
            <a:endParaRPr lang="en-US" sz="2800" b="1" dirty="0">
              <a:latin typeface="Times New Roman"/>
              <a:cs typeface="Times New Roman"/>
            </a:endParaRPr>
          </a:p>
        </p:txBody>
      </p:sp>
    </p:spTree>
    <p:extLst>
      <p:ext uri="{BB962C8B-B14F-4D97-AF65-F5344CB8AC3E}">
        <p14:creationId xmlns:p14="http://schemas.microsoft.com/office/powerpoint/2010/main" val="14876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SND-map4.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50125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67673"/>
            <a:ext cx="8229600" cy="1143000"/>
          </a:xfrm>
        </p:spPr>
        <p:txBody>
          <a:bodyPr>
            <a:normAutofit fontScale="90000"/>
          </a:bodyPr>
          <a:lstStyle/>
          <a:p>
            <a:r>
              <a:rPr lang="en-US" dirty="0" smtClean="0">
                <a:latin typeface="Capitals"/>
                <a:cs typeface="Capitals"/>
              </a:rPr>
              <a:t>Globalization</a:t>
            </a:r>
            <a:br>
              <a:rPr lang="en-US" dirty="0" smtClean="0">
                <a:latin typeface="Capitals"/>
                <a:cs typeface="Capitals"/>
              </a:rPr>
            </a:br>
            <a:r>
              <a:rPr lang="en-US" dirty="0">
                <a:latin typeface="Capitals"/>
                <a:cs typeface="Capitals"/>
              </a:rPr>
              <a:t/>
            </a:r>
            <a:br>
              <a:rPr lang="en-US" dirty="0">
                <a:latin typeface="Capitals"/>
                <a:cs typeface="Capitals"/>
              </a:rPr>
            </a:br>
            <a:r>
              <a:rPr lang="en-US" sz="3600" dirty="0" smtClean="0">
                <a:latin typeface="+mn-lt"/>
                <a:cs typeface="Capitals"/>
              </a:rPr>
              <a:t>“It’s a small, small world.”</a:t>
            </a:r>
            <a:br>
              <a:rPr lang="en-US" sz="3600" dirty="0" smtClean="0">
                <a:latin typeface="+mn-lt"/>
                <a:cs typeface="Capitals"/>
              </a:rPr>
            </a:br>
            <a:r>
              <a:rPr lang="en-US" sz="3600" dirty="0" smtClean="0">
                <a:latin typeface="+mn-lt"/>
                <a:cs typeface="Capitals"/>
              </a:rPr>
              <a:t> -- </a:t>
            </a:r>
            <a:r>
              <a:rPr lang="en-US" sz="2200" dirty="0" smtClean="0">
                <a:latin typeface="+mn-lt"/>
                <a:cs typeface="Capitals"/>
              </a:rPr>
              <a:t>Richard M. Sherman and </a:t>
            </a:r>
            <a:br>
              <a:rPr lang="en-US" sz="2200" dirty="0" smtClean="0">
                <a:latin typeface="+mn-lt"/>
                <a:cs typeface="Capitals"/>
              </a:rPr>
            </a:br>
            <a:r>
              <a:rPr lang="en-US" sz="2200" dirty="0" smtClean="0">
                <a:latin typeface="+mn-lt"/>
                <a:cs typeface="Capitals"/>
              </a:rPr>
              <a:t>Robert B. Sherman</a:t>
            </a:r>
            <a:endParaRPr lang="en-US" sz="2200" dirty="0">
              <a:latin typeface="Capitals"/>
              <a:cs typeface="Capitals"/>
            </a:endParaRPr>
          </a:p>
        </p:txBody>
      </p:sp>
    </p:spTree>
    <p:extLst>
      <p:ext uri="{BB962C8B-B14F-4D97-AF65-F5344CB8AC3E}">
        <p14:creationId xmlns:p14="http://schemas.microsoft.com/office/powerpoint/2010/main" val="13518432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89157"/>
            <a:ext cx="8229600" cy="1143000"/>
          </a:xfrm>
        </p:spPr>
        <p:txBody>
          <a:bodyPr>
            <a:normAutofit/>
          </a:bodyPr>
          <a:lstStyle/>
          <a:p>
            <a:r>
              <a:rPr lang="en-US" sz="4800" b="1" dirty="0" smtClean="0"/>
              <a:t>From Solids to Liquids</a:t>
            </a:r>
            <a:endParaRPr lang="en-US" sz="4800" b="1" dirty="0"/>
          </a:p>
        </p:txBody>
      </p:sp>
    </p:spTree>
    <p:extLst>
      <p:ext uri="{BB962C8B-B14F-4D97-AF65-F5344CB8AC3E}">
        <p14:creationId xmlns:p14="http://schemas.microsoft.com/office/powerpoint/2010/main" val="359852535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47286"/>
            <a:ext cx="8229600" cy="1143000"/>
          </a:xfrm>
        </p:spPr>
        <p:txBody>
          <a:bodyPr>
            <a:normAutofit/>
          </a:bodyPr>
          <a:lstStyle/>
          <a:p>
            <a:r>
              <a:rPr lang="en-US" sz="4800" b="1" dirty="0" smtClean="0"/>
              <a:t>From Heavy to Light</a:t>
            </a:r>
            <a:endParaRPr lang="en-US" sz="4800" b="1" dirty="0"/>
          </a:p>
        </p:txBody>
      </p:sp>
    </p:spTree>
    <p:extLst>
      <p:ext uri="{BB962C8B-B14F-4D97-AF65-F5344CB8AC3E}">
        <p14:creationId xmlns:p14="http://schemas.microsoft.com/office/powerpoint/2010/main" val="2714443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75199"/>
            <a:ext cx="8229600" cy="1143000"/>
          </a:xfrm>
        </p:spPr>
        <p:txBody>
          <a:bodyPr>
            <a:normAutofit/>
          </a:bodyPr>
          <a:lstStyle/>
          <a:p>
            <a:r>
              <a:rPr lang="en-US" sz="4800" b="1" dirty="0" smtClean="0"/>
              <a:t>Problems of Globalization</a:t>
            </a:r>
            <a:endParaRPr lang="en-US" sz="4800" b="1" dirty="0"/>
          </a:p>
        </p:txBody>
      </p:sp>
    </p:spTree>
    <p:extLst>
      <p:ext uri="{BB962C8B-B14F-4D97-AF65-F5344CB8AC3E}">
        <p14:creationId xmlns:p14="http://schemas.microsoft.com/office/powerpoint/2010/main" val="352776613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6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4983"/>
            <a:ext cx="8229600" cy="1143000"/>
          </a:xfrm>
        </p:spPr>
        <p:txBody>
          <a:bodyPr>
            <a:normAutofit/>
          </a:bodyPr>
          <a:lstStyle/>
          <a:p>
            <a:r>
              <a:rPr lang="en-US" sz="4800" b="1" dirty="0" smtClean="0"/>
              <a:t>Practices Under Pressure</a:t>
            </a:r>
            <a:endParaRPr lang="en-US" sz="4800" b="1" dirty="0"/>
          </a:p>
        </p:txBody>
      </p:sp>
    </p:spTree>
    <p:extLst>
      <p:ext uri="{BB962C8B-B14F-4D97-AF65-F5344CB8AC3E}">
        <p14:creationId xmlns:p14="http://schemas.microsoft.com/office/powerpoint/2010/main" val="48882341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75307"/>
            <a:ext cx="8229600" cy="1143000"/>
          </a:xfrm>
        </p:spPr>
        <p:txBody>
          <a:bodyPr>
            <a:normAutofit fontScale="90000"/>
          </a:bodyPr>
          <a:lstStyle/>
          <a:p>
            <a:r>
              <a:rPr lang="en-US" sz="4900" dirty="0" smtClean="0">
                <a:latin typeface="Capitals"/>
                <a:cs typeface="Capitals"/>
              </a:rPr>
              <a:t>Poverty</a:t>
            </a:r>
            <a:r>
              <a:rPr lang="en-US" dirty="0" smtClean="0">
                <a:latin typeface="Capitals"/>
                <a:cs typeface="Capitals"/>
              </a:rPr>
              <a:t/>
            </a:r>
            <a:br>
              <a:rPr lang="en-US" dirty="0" smtClean="0">
                <a:latin typeface="Capitals"/>
                <a:cs typeface="Capitals"/>
              </a:rPr>
            </a:br>
            <a:r>
              <a:rPr lang="en-US" dirty="0">
                <a:latin typeface="Capitals"/>
                <a:cs typeface="Capitals"/>
              </a:rPr>
              <a:t/>
            </a:r>
            <a:br>
              <a:rPr lang="en-US" dirty="0">
                <a:latin typeface="Capitals"/>
                <a:cs typeface="Capitals"/>
              </a:rPr>
            </a:br>
            <a:r>
              <a:rPr lang="en-US" sz="3600" dirty="0" smtClean="0">
                <a:latin typeface="+mn-lt"/>
                <a:cs typeface="Capitals"/>
              </a:rPr>
              <a:t>“Remember the poor”</a:t>
            </a:r>
            <a:br>
              <a:rPr lang="en-US" sz="3600" dirty="0" smtClean="0">
                <a:latin typeface="+mn-lt"/>
                <a:cs typeface="Capitals"/>
              </a:rPr>
            </a:br>
            <a:r>
              <a:rPr lang="en-US" sz="2700" dirty="0" smtClean="0">
                <a:latin typeface="+mn-lt"/>
                <a:cs typeface="Capitals"/>
              </a:rPr>
              <a:t>(Galatians 2:10, ESV).</a:t>
            </a:r>
            <a:endParaRPr lang="en-US" sz="2700" dirty="0">
              <a:latin typeface="Capitals"/>
              <a:cs typeface="Capitals"/>
            </a:endParaRPr>
          </a:p>
        </p:txBody>
      </p:sp>
    </p:spTree>
    <p:extLst>
      <p:ext uri="{BB962C8B-B14F-4D97-AF65-F5344CB8AC3E}">
        <p14:creationId xmlns:p14="http://schemas.microsoft.com/office/powerpoint/2010/main" val="337437554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37934"/>
            <a:ext cx="8229600" cy="1143000"/>
          </a:xfrm>
        </p:spPr>
        <p:txBody>
          <a:bodyPr>
            <a:normAutofit/>
          </a:bodyPr>
          <a:lstStyle/>
          <a:p>
            <a:r>
              <a:rPr lang="en-US" sz="4800" b="1" dirty="0" smtClean="0"/>
              <a:t>As Old As the Garden</a:t>
            </a:r>
            <a:endParaRPr lang="en-US" sz="4800" b="1" dirty="0"/>
          </a:p>
        </p:txBody>
      </p:sp>
    </p:spTree>
    <p:extLst>
      <p:ext uri="{BB962C8B-B14F-4D97-AF65-F5344CB8AC3E}">
        <p14:creationId xmlns:p14="http://schemas.microsoft.com/office/powerpoint/2010/main" val="2698778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10021"/>
            <a:ext cx="8229600" cy="1143000"/>
          </a:xfrm>
        </p:spPr>
        <p:txBody>
          <a:bodyPr>
            <a:normAutofit/>
          </a:bodyPr>
          <a:lstStyle/>
          <a:p>
            <a:r>
              <a:rPr lang="en-US" sz="4800" b="1" dirty="0" smtClean="0"/>
              <a:t>Challenges of the Age</a:t>
            </a:r>
            <a:endParaRPr lang="en-US" sz="4800" b="1" dirty="0"/>
          </a:p>
        </p:txBody>
      </p:sp>
    </p:spTree>
    <p:extLst>
      <p:ext uri="{BB962C8B-B14F-4D97-AF65-F5344CB8AC3E}">
        <p14:creationId xmlns:p14="http://schemas.microsoft.com/office/powerpoint/2010/main" val="423230628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40238"/>
            <a:ext cx="8229600" cy="1143000"/>
          </a:xfrm>
        </p:spPr>
        <p:txBody>
          <a:bodyPr>
            <a:normAutofit/>
          </a:bodyPr>
          <a:lstStyle/>
          <a:p>
            <a:r>
              <a:rPr lang="en-US" sz="4800" b="1" dirty="0" smtClean="0"/>
              <a:t>The Pressure in the World</a:t>
            </a:r>
            <a:endParaRPr lang="en-US" sz="4800" b="1" dirty="0"/>
          </a:p>
        </p:txBody>
      </p:sp>
    </p:spTree>
    <p:extLst>
      <p:ext uri="{BB962C8B-B14F-4D97-AF65-F5344CB8AC3E}">
        <p14:creationId xmlns:p14="http://schemas.microsoft.com/office/powerpoint/2010/main" val="324853111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05416"/>
            <a:ext cx="8229600" cy="1143000"/>
          </a:xfrm>
        </p:spPr>
        <p:txBody>
          <a:bodyPr>
            <a:normAutofit/>
          </a:bodyPr>
          <a:lstStyle/>
          <a:p>
            <a:r>
              <a:rPr lang="en-US" sz="4800" b="1" dirty="0" smtClean="0"/>
              <a:t>Global Undernourishment</a:t>
            </a:r>
            <a:endParaRPr lang="en-US" sz="4800" b="1" dirty="0"/>
          </a:p>
        </p:txBody>
      </p:sp>
    </p:spTree>
    <p:extLst>
      <p:ext uri="{BB962C8B-B14F-4D97-AF65-F5344CB8AC3E}">
        <p14:creationId xmlns:p14="http://schemas.microsoft.com/office/powerpoint/2010/main" val="381671733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Undernourishment by Region 2010-2012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894155"/>
              </p:ext>
            </p:extLst>
          </p:nvPr>
        </p:nvGraphicFramePr>
        <p:xfrm>
          <a:off x="457200" y="1605026"/>
          <a:ext cx="8229600" cy="4806070"/>
        </p:xfrm>
        <a:graphic>
          <a:graphicData uri="http://schemas.openxmlformats.org/drawingml/2006/table">
            <a:tbl>
              <a:tblPr firstRow="1" bandRow="1">
                <a:tableStyleId>{073A0DAA-6AF3-43AB-8588-CEC1D06C72B9}</a:tableStyleId>
              </a:tblPr>
              <a:tblGrid>
                <a:gridCol w="4114800"/>
                <a:gridCol w="4114800"/>
              </a:tblGrid>
              <a:tr h="480607">
                <a:tc>
                  <a:txBody>
                    <a:bodyPr/>
                    <a:lstStyle/>
                    <a:p>
                      <a:pPr algn="ctr"/>
                      <a:r>
                        <a:rPr lang="en-US" sz="2000" dirty="0" smtClean="0"/>
                        <a:t>Region</a:t>
                      </a:r>
                      <a:endParaRPr lang="en-US" sz="2000" dirty="0"/>
                    </a:p>
                  </a:txBody>
                  <a:tcPr/>
                </a:tc>
                <a:tc>
                  <a:txBody>
                    <a:bodyPr/>
                    <a:lstStyle/>
                    <a:p>
                      <a:pPr algn="ctr"/>
                      <a:r>
                        <a:rPr lang="en-US" sz="2000" dirty="0" smtClean="0"/>
                        <a:t>Undernourishment</a:t>
                      </a:r>
                      <a:r>
                        <a:rPr lang="en-US" sz="2000" baseline="0" dirty="0" smtClean="0"/>
                        <a:t> in Millions</a:t>
                      </a:r>
                      <a:endParaRPr lang="en-US" sz="2000" dirty="0"/>
                    </a:p>
                  </a:txBody>
                  <a:tcPr/>
                </a:tc>
              </a:tr>
              <a:tr h="480607">
                <a:tc>
                  <a:txBody>
                    <a:bodyPr/>
                    <a:lstStyle/>
                    <a:p>
                      <a:r>
                        <a:rPr lang="en-US" sz="2000" dirty="0" smtClean="0"/>
                        <a:t>Developed</a:t>
                      </a:r>
                      <a:r>
                        <a:rPr lang="en-US" sz="2000" baseline="0" dirty="0" smtClean="0"/>
                        <a:t> Regions</a:t>
                      </a:r>
                      <a:endParaRPr lang="en-US" sz="2000" dirty="0"/>
                    </a:p>
                  </a:txBody>
                  <a:tcPr/>
                </a:tc>
                <a:tc>
                  <a:txBody>
                    <a:bodyPr/>
                    <a:lstStyle/>
                    <a:p>
                      <a:pPr algn="ctr"/>
                      <a:r>
                        <a:rPr lang="en-US" sz="2000" dirty="0" smtClean="0"/>
                        <a:t>16</a:t>
                      </a:r>
                      <a:endParaRPr lang="en-US" sz="2000" dirty="0"/>
                    </a:p>
                  </a:txBody>
                  <a:tcPr/>
                </a:tc>
              </a:tr>
              <a:tr h="480607">
                <a:tc>
                  <a:txBody>
                    <a:bodyPr/>
                    <a:lstStyle/>
                    <a:p>
                      <a:r>
                        <a:rPr lang="en-US" sz="2000" dirty="0" smtClean="0"/>
                        <a:t>Southern Asia</a:t>
                      </a:r>
                      <a:endParaRPr lang="en-US" sz="2000" dirty="0"/>
                    </a:p>
                  </a:txBody>
                  <a:tcPr/>
                </a:tc>
                <a:tc>
                  <a:txBody>
                    <a:bodyPr/>
                    <a:lstStyle/>
                    <a:p>
                      <a:pPr algn="ctr"/>
                      <a:r>
                        <a:rPr lang="en-US" sz="2000" dirty="0" smtClean="0"/>
                        <a:t>304</a:t>
                      </a:r>
                      <a:endParaRPr lang="en-US" sz="2000" dirty="0"/>
                    </a:p>
                  </a:txBody>
                  <a:tcPr/>
                </a:tc>
              </a:tr>
              <a:tr h="480607">
                <a:tc>
                  <a:txBody>
                    <a:bodyPr/>
                    <a:lstStyle/>
                    <a:p>
                      <a:r>
                        <a:rPr lang="en-US" sz="2000" dirty="0" smtClean="0"/>
                        <a:t>Sub-Saharan</a:t>
                      </a:r>
                      <a:r>
                        <a:rPr lang="en-US" sz="2000" baseline="0" dirty="0" smtClean="0"/>
                        <a:t> Africa</a:t>
                      </a:r>
                      <a:endParaRPr lang="en-US" sz="2000" dirty="0"/>
                    </a:p>
                  </a:txBody>
                  <a:tcPr/>
                </a:tc>
                <a:tc>
                  <a:txBody>
                    <a:bodyPr/>
                    <a:lstStyle/>
                    <a:p>
                      <a:pPr algn="ctr"/>
                      <a:r>
                        <a:rPr lang="en-US" sz="2000" dirty="0" smtClean="0"/>
                        <a:t>234</a:t>
                      </a:r>
                      <a:endParaRPr lang="en-US" sz="2000" dirty="0"/>
                    </a:p>
                  </a:txBody>
                  <a:tcPr/>
                </a:tc>
              </a:tr>
              <a:tr h="480607">
                <a:tc>
                  <a:txBody>
                    <a:bodyPr/>
                    <a:lstStyle/>
                    <a:p>
                      <a:r>
                        <a:rPr lang="en-US" sz="2000" dirty="0" smtClean="0"/>
                        <a:t>Eastern Asia</a:t>
                      </a:r>
                      <a:endParaRPr lang="en-US" sz="2000" dirty="0"/>
                    </a:p>
                  </a:txBody>
                  <a:tcPr/>
                </a:tc>
                <a:tc>
                  <a:txBody>
                    <a:bodyPr/>
                    <a:lstStyle/>
                    <a:p>
                      <a:pPr algn="ctr"/>
                      <a:r>
                        <a:rPr lang="en-US" sz="2000" dirty="0" smtClean="0"/>
                        <a:t>167</a:t>
                      </a:r>
                      <a:endParaRPr lang="en-US" sz="2000" dirty="0"/>
                    </a:p>
                  </a:txBody>
                  <a:tcPr/>
                </a:tc>
              </a:tr>
              <a:tr h="480607">
                <a:tc>
                  <a:txBody>
                    <a:bodyPr/>
                    <a:lstStyle/>
                    <a:p>
                      <a:r>
                        <a:rPr lang="en-US" sz="2000" dirty="0" smtClean="0"/>
                        <a:t>South-Eastern Asia</a:t>
                      </a:r>
                      <a:endParaRPr lang="en-US" sz="2000" dirty="0"/>
                    </a:p>
                  </a:txBody>
                  <a:tcPr/>
                </a:tc>
                <a:tc>
                  <a:txBody>
                    <a:bodyPr/>
                    <a:lstStyle/>
                    <a:p>
                      <a:pPr algn="ctr"/>
                      <a:r>
                        <a:rPr lang="en-US" sz="2000" dirty="0" smtClean="0"/>
                        <a:t>65</a:t>
                      </a:r>
                      <a:endParaRPr lang="en-US" sz="2000" dirty="0"/>
                    </a:p>
                  </a:txBody>
                  <a:tcPr/>
                </a:tc>
              </a:tr>
              <a:tr h="480607">
                <a:tc>
                  <a:txBody>
                    <a:bodyPr/>
                    <a:lstStyle/>
                    <a:p>
                      <a:r>
                        <a:rPr lang="en-US" sz="2000" dirty="0" smtClean="0"/>
                        <a:t>Latin America/Caribbean</a:t>
                      </a:r>
                      <a:endParaRPr lang="en-US" sz="2000" dirty="0"/>
                    </a:p>
                  </a:txBody>
                  <a:tcPr/>
                </a:tc>
                <a:tc>
                  <a:txBody>
                    <a:bodyPr/>
                    <a:lstStyle/>
                    <a:p>
                      <a:pPr algn="ctr"/>
                      <a:r>
                        <a:rPr lang="en-US" sz="2000" dirty="0" smtClean="0"/>
                        <a:t>49</a:t>
                      </a:r>
                      <a:endParaRPr lang="en-US" sz="2000" dirty="0"/>
                    </a:p>
                  </a:txBody>
                  <a:tcPr/>
                </a:tc>
              </a:tr>
              <a:tr h="480607">
                <a:tc>
                  <a:txBody>
                    <a:bodyPr/>
                    <a:lstStyle/>
                    <a:p>
                      <a:r>
                        <a:rPr lang="en-US" sz="2000" dirty="0" smtClean="0"/>
                        <a:t>Western</a:t>
                      </a:r>
                      <a:r>
                        <a:rPr lang="en-US" sz="2000" baseline="0" dirty="0" smtClean="0"/>
                        <a:t> Asia/Northern Africa</a:t>
                      </a:r>
                      <a:endParaRPr lang="en-US" sz="2000" dirty="0"/>
                    </a:p>
                  </a:txBody>
                  <a:tcPr/>
                </a:tc>
                <a:tc>
                  <a:txBody>
                    <a:bodyPr/>
                    <a:lstStyle/>
                    <a:p>
                      <a:pPr algn="ctr"/>
                      <a:r>
                        <a:rPr lang="en-US" sz="2000" dirty="0" smtClean="0"/>
                        <a:t>25</a:t>
                      </a:r>
                      <a:endParaRPr lang="en-US" sz="2000" dirty="0"/>
                    </a:p>
                  </a:txBody>
                  <a:tcPr/>
                </a:tc>
              </a:tr>
              <a:tr h="480607">
                <a:tc>
                  <a:txBody>
                    <a:bodyPr/>
                    <a:lstStyle/>
                    <a:p>
                      <a:r>
                        <a:rPr lang="en-US" sz="2000" dirty="0" smtClean="0"/>
                        <a:t>Caucasus/Central</a:t>
                      </a:r>
                      <a:r>
                        <a:rPr lang="en-US" sz="2000" baseline="0" dirty="0" smtClean="0"/>
                        <a:t> Asia</a:t>
                      </a:r>
                      <a:endParaRPr lang="en-US" sz="2000" dirty="0"/>
                    </a:p>
                  </a:txBody>
                  <a:tcPr/>
                </a:tc>
                <a:tc>
                  <a:txBody>
                    <a:bodyPr/>
                    <a:lstStyle/>
                    <a:p>
                      <a:pPr algn="ctr"/>
                      <a:r>
                        <a:rPr lang="en-US" sz="2000" dirty="0" smtClean="0"/>
                        <a:t>6</a:t>
                      </a:r>
                      <a:endParaRPr lang="en-US" sz="2000" dirty="0"/>
                    </a:p>
                  </a:txBody>
                  <a:tcPr/>
                </a:tc>
              </a:tr>
              <a:tr h="480607">
                <a:tc>
                  <a:txBody>
                    <a:bodyPr/>
                    <a:lstStyle/>
                    <a:p>
                      <a:r>
                        <a:rPr lang="en-US" sz="2000" dirty="0" smtClean="0"/>
                        <a:t>Oceania</a:t>
                      </a:r>
                      <a:endParaRPr lang="en-US" sz="2000" dirty="0"/>
                    </a:p>
                  </a:txBody>
                  <a:tcPr/>
                </a:tc>
                <a:tc>
                  <a:txBody>
                    <a:bodyPr/>
                    <a:lstStyle/>
                    <a:p>
                      <a:pPr algn="ctr"/>
                      <a:r>
                        <a:rPr lang="en-US" sz="2000" dirty="0" smtClean="0"/>
                        <a:t>1</a:t>
                      </a:r>
                      <a:endParaRPr lang="en-US" sz="2000" dirty="0"/>
                    </a:p>
                  </a:txBody>
                  <a:tcPr/>
                </a:tc>
              </a:tr>
            </a:tbl>
          </a:graphicData>
        </a:graphic>
      </p:graphicFrame>
      <p:pic>
        <p:nvPicPr>
          <p:cNvPr id="5" name="Picture 4" descr="Pressure Point ppt template.jp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048628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47287"/>
            <a:ext cx="8229600" cy="1143000"/>
          </a:xfrm>
        </p:spPr>
        <p:txBody>
          <a:bodyPr>
            <a:normAutofit/>
          </a:bodyPr>
          <a:lstStyle/>
          <a:p>
            <a:r>
              <a:rPr lang="en-US" sz="4800" b="1" dirty="0" smtClean="0"/>
              <a:t>Challenges and Opportunities</a:t>
            </a:r>
            <a:endParaRPr lang="en-US" sz="4800" b="1" dirty="0"/>
          </a:p>
        </p:txBody>
      </p:sp>
    </p:spTree>
    <p:extLst>
      <p:ext uri="{BB962C8B-B14F-4D97-AF65-F5344CB8AC3E}">
        <p14:creationId xmlns:p14="http://schemas.microsoft.com/office/powerpoint/2010/main" val="424010174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898508"/>
            <a:ext cx="8229600" cy="1143000"/>
          </a:xfrm>
        </p:spPr>
        <p:txBody>
          <a:bodyPr>
            <a:normAutofit fontScale="90000"/>
          </a:bodyPr>
          <a:lstStyle/>
          <a:p>
            <a:r>
              <a:rPr lang="en-US" dirty="0" smtClean="0">
                <a:latin typeface="Capitals"/>
                <a:cs typeface="Capitals"/>
              </a:rPr>
              <a:t>Growth of the Cities</a:t>
            </a:r>
            <a:br>
              <a:rPr lang="en-US" dirty="0" smtClean="0">
                <a:latin typeface="Capitals"/>
                <a:cs typeface="Capitals"/>
              </a:rPr>
            </a:br>
            <a:r>
              <a:rPr lang="en-US" dirty="0">
                <a:latin typeface="Capitals"/>
                <a:cs typeface="Capitals"/>
              </a:rPr>
              <a:t/>
            </a:r>
            <a:br>
              <a:rPr lang="en-US" dirty="0">
                <a:latin typeface="Capitals"/>
                <a:cs typeface="Capitals"/>
              </a:rPr>
            </a:br>
            <a:r>
              <a:rPr lang="en-US" sz="3600" dirty="0" smtClean="0">
                <a:latin typeface="+mn-lt"/>
                <a:cs typeface="Capitals"/>
              </a:rPr>
              <a:t>If current projections are anything to go by, virtually the whole of the world’s demographic growth over the next 30 years will be concentrated in urban areas.</a:t>
            </a:r>
            <a:br>
              <a:rPr lang="en-US" sz="3600" dirty="0" smtClean="0">
                <a:latin typeface="+mn-lt"/>
                <a:cs typeface="Capitals"/>
              </a:rPr>
            </a:br>
            <a:r>
              <a:rPr lang="en-US" sz="2200" dirty="0" smtClean="0">
                <a:latin typeface="+mn-lt"/>
                <a:cs typeface="Capitals"/>
              </a:rPr>
              <a:t>UN Human Settlements </a:t>
            </a:r>
            <a:r>
              <a:rPr lang="en-US" sz="2200" dirty="0" err="1" smtClean="0">
                <a:latin typeface="+mn-lt"/>
                <a:cs typeface="Capitals"/>
              </a:rPr>
              <a:t>Programme</a:t>
            </a:r>
            <a:endParaRPr lang="en-US" sz="2200" dirty="0">
              <a:latin typeface="Capitals"/>
              <a:cs typeface="Capitals"/>
            </a:endParaRPr>
          </a:p>
        </p:txBody>
      </p:sp>
    </p:spTree>
    <p:extLst>
      <p:ext uri="{BB962C8B-B14F-4D97-AF65-F5344CB8AC3E}">
        <p14:creationId xmlns:p14="http://schemas.microsoft.com/office/powerpoint/2010/main" val="354153690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Countries with Urban Percentage of Population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7224467"/>
              </p:ext>
            </p:extLst>
          </p:nvPr>
        </p:nvGraphicFramePr>
        <p:xfrm>
          <a:off x="457200" y="1879335"/>
          <a:ext cx="8229600" cy="4415160"/>
        </p:xfrm>
        <a:graphic>
          <a:graphicData uri="http://schemas.openxmlformats.org/drawingml/2006/table">
            <a:tbl>
              <a:tblPr firstRow="1" bandRow="1">
                <a:tableStyleId>{073A0DAA-6AF3-43AB-8588-CEC1D06C72B9}</a:tableStyleId>
              </a:tblPr>
              <a:tblGrid>
                <a:gridCol w="4114800"/>
                <a:gridCol w="4114800"/>
              </a:tblGrid>
              <a:tr h="551895">
                <a:tc>
                  <a:txBody>
                    <a:bodyPr/>
                    <a:lstStyle/>
                    <a:p>
                      <a:pPr algn="ctr"/>
                      <a:r>
                        <a:rPr lang="en-US" sz="2000" dirty="0" smtClean="0"/>
                        <a:t>Country</a:t>
                      </a:r>
                      <a:endParaRPr lang="en-US" sz="2000" dirty="0"/>
                    </a:p>
                  </a:txBody>
                  <a:tcPr/>
                </a:tc>
                <a:tc>
                  <a:txBody>
                    <a:bodyPr/>
                    <a:lstStyle/>
                    <a:p>
                      <a:pPr algn="ctr"/>
                      <a:r>
                        <a:rPr lang="en-US" sz="2000" dirty="0" smtClean="0"/>
                        <a:t>Percent</a:t>
                      </a:r>
                      <a:r>
                        <a:rPr lang="en-US" sz="2000" baseline="0" dirty="0" smtClean="0"/>
                        <a:t> Urban</a:t>
                      </a:r>
                      <a:endParaRPr lang="en-US" sz="2000" dirty="0"/>
                    </a:p>
                  </a:txBody>
                  <a:tcPr/>
                </a:tc>
              </a:tr>
              <a:tr h="551895">
                <a:tc>
                  <a:txBody>
                    <a:bodyPr/>
                    <a:lstStyle/>
                    <a:p>
                      <a:r>
                        <a:rPr lang="en-US" sz="2000" dirty="0" smtClean="0"/>
                        <a:t>Venezuela</a:t>
                      </a:r>
                      <a:endParaRPr lang="en-US" sz="2000" dirty="0"/>
                    </a:p>
                  </a:txBody>
                  <a:tcPr/>
                </a:tc>
                <a:tc>
                  <a:txBody>
                    <a:bodyPr/>
                    <a:lstStyle/>
                    <a:p>
                      <a:pPr algn="ctr"/>
                      <a:r>
                        <a:rPr lang="en-US" sz="2000" dirty="0" smtClean="0"/>
                        <a:t>93</a:t>
                      </a:r>
                      <a:endParaRPr lang="en-US" sz="2000" dirty="0"/>
                    </a:p>
                  </a:txBody>
                  <a:tcPr/>
                </a:tc>
              </a:tr>
              <a:tr h="551895">
                <a:tc>
                  <a:txBody>
                    <a:bodyPr/>
                    <a:lstStyle/>
                    <a:p>
                      <a:r>
                        <a:rPr lang="en-US" sz="2000" dirty="0" smtClean="0"/>
                        <a:t>Argentina</a:t>
                      </a:r>
                      <a:endParaRPr lang="en-US" sz="2000" dirty="0"/>
                    </a:p>
                  </a:txBody>
                  <a:tcPr/>
                </a:tc>
                <a:tc>
                  <a:txBody>
                    <a:bodyPr/>
                    <a:lstStyle/>
                    <a:p>
                      <a:pPr algn="ctr"/>
                      <a:r>
                        <a:rPr lang="en-US" sz="2000" dirty="0" smtClean="0"/>
                        <a:t>92</a:t>
                      </a:r>
                      <a:endParaRPr lang="en-US" sz="2000" dirty="0"/>
                    </a:p>
                  </a:txBody>
                  <a:tcPr/>
                </a:tc>
              </a:tr>
              <a:tr h="551895">
                <a:tc>
                  <a:txBody>
                    <a:bodyPr/>
                    <a:lstStyle/>
                    <a:p>
                      <a:r>
                        <a:rPr lang="en-US" sz="2000" dirty="0" smtClean="0"/>
                        <a:t>Australia</a:t>
                      </a:r>
                      <a:endParaRPr lang="en-US" sz="2000" dirty="0"/>
                    </a:p>
                  </a:txBody>
                  <a:tcPr/>
                </a:tc>
                <a:tc>
                  <a:txBody>
                    <a:bodyPr/>
                    <a:lstStyle/>
                    <a:p>
                      <a:pPr algn="ctr"/>
                      <a:r>
                        <a:rPr lang="en-US" sz="2000" dirty="0" smtClean="0"/>
                        <a:t>89</a:t>
                      </a:r>
                      <a:endParaRPr lang="en-US" sz="2000" dirty="0"/>
                    </a:p>
                  </a:txBody>
                  <a:tcPr/>
                </a:tc>
              </a:tr>
              <a:tr h="551895">
                <a:tc>
                  <a:txBody>
                    <a:bodyPr/>
                    <a:lstStyle/>
                    <a:p>
                      <a:r>
                        <a:rPr lang="en-US" sz="2000" dirty="0" smtClean="0"/>
                        <a:t>Brazil</a:t>
                      </a:r>
                      <a:endParaRPr lang="en-US" sz="2000" dirty="0"/>
                    </a:p>
                  </a:txBody>
                  <a:tcPr/>
                </a:tc>
                <a:tc>
                  <a:txBody>
                    <a:bodyPr/>
                    <a:lstStyle/>
                    <a:p>
                      <a:pPr algn="ctr"/>
                      <a:r>
                        <a:rPr lang="en-US" sz="2000" dirty="0" smtClean="0"/>
                        <a:t>87</a:t>
                      </a:r>
                      <a:endParaRPr lang="en-US" sz="2000" dirty="0"/>
                    </a:p>
                  </a:txBody>
                  <a:tcPr/>
                </a:tc>
              </a:tr>
              <a:tr h="551895">
                <a:tc>
                  <a:txBody>
                    <a:bodyPr/>
                    <a:lstStyle/>
                    <a:p>
                      <a:r>
                        <a:rPr lang="en-US" sz="2000" dirty="0" smtClean="0"/>
                        <a:t>France</a:t>
                      </a:r>
                      <a:endParaRPr lang="en-US" sz="2000" dirty="0"/>
                    </a:p>
                  </a:txBody>
                  <a:tcPr/>
                </a:tc>
                <a:tc>
                  <a:txBody>
                    <a:bodyPr/>
                    <a:lstStyle/>
                    <a:p>
                      <a:pPr algn="ctr"/>
                      <a:r>
                        <a:rPr lang="en-US" sz="2000" dirty="0" smtClean="0"/>
                        <a:t>85</a:t>
                      </a:r>
                      <a:endParaRPr lang="en-US" sz="2000" dirty="0"/>
                    </a:p>
                  </a:txBody>
                  <a:tcPr/>
                </a:tc>
              </a:tr>
              <a:tr h="551895">
                <a:tc>
                  <a:txBody>
                    <a:bodyPr/>
                    <a:lstStyle/>
                    <a:p>
                      <a:r>
                        <a:rPr lang="en-US" sz="2000" dirty="0" smtClean="0"/>
                        <a:t>South Korea</a:t>
                      </a:r>
                      <a:endParaRPr lang="en-US" sz="2000" dirty="0"/>
                    </a:p>
                  </a:txBody>
                  <a:tcPr/>
                </a:tc>
                <a:tc>
                  <a:txBody>
                    <a:bodyPr/>
                    <a:lstStyle/>
                    <a:p>
                      <a:pPr algn="ctr"/>
                      <a:r>
                        <a:rPr lang="en-US" sz="2000" dirty="0" smtClean="0"/>
                        <a:t>83</a:t>
                      </a:r>
                      <a:endParaRPr lang="en-US" sz="2000" dirty="0"/>
                    </a:p>
                  </a:txBody>
                  <a:tcPr/>
                </a:tc>
              </a:tr>
              <a:tr h="551895">
                <a:tc>
                  <a:txBody>
                    <a:bodyPr/>
                    <a:lstStyle/>
                    <a:p>
                      <a:r>
                        <a:rPr lang="en-US" sz="2000" dirty="0" smtClean="0"/>
                        <a:t>United</a:t>
                      </a:r>
                      <a:r>
                        <a:rPr lang="en-US" sz="2000" baseline="0" dirty="0" smtClean="0"/>
                        <a:t> States</a:t>
                      </a:r>
                      <a:endParaRPr lang="en-US" sz="2000" dirty="0"/>
                    </a:p>
                  </a:txBody>
                  <a:tcPr/>
                </a:tc>
                <a:tc>
                  <a:txBody>
                    <a:bodyPr/>
                    <a:lstStyle/>
                    <a:p>
                      <a:pPr algn="ctr"/>
                      <a:r>
                        <a:rPr lang="en-US" sz="2000" dirty="0" smtClean="0"/>
                        <a:t>82</a:t>
                      </a:r>
                      <a:endParaRPr lang="en-US" sz="2000" dirty="0"/>
                    </a:p>
                  </a:txBody>
                  <a:tcPr/>
                </a:tc>
              </a:tr>
            </a:tbl>
          </a:graphicData>
        </a:graphic>
      </p:graphicFrame>
      <p:pic>
        <p:nvPicPr>
          <p:cNvPr id="5" name="Picture 4"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834401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Countries with Urban Percentage of Population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422314"/>
              </p:ext>
            </p:extLst>
          </p:nvPr>
        </p:nvGraphicFramePr>
        <p:xfrm>
          <a:off x="457200" y="1781641"/>
          <a:ext cx="8229600" cy="4401200"/>
        </p:xfrm>
        <a:graphic>
          <a:graphicData uri="http://schemas.openxmlformats.org/drawingml/2006/table">
            <a:tbl>
              <a:tblPr firstRow="1" bandRow="1">
                <a:tableStyleId>{073A0DAA-6AF3-43AB-8588-CEC1D06C72B9}</a:tableStyleId>
              </a:tblPr>
              <a:tblGrid>
                <a:gridCol w="4114800"/>
                <a:gridCol w="4114800"/>
              </a:tblGrid>
              <a:tr h="550150">
                <a:tc>
                  <a:txBody>
                    <a:bodyPr/>
                    <a:lstStyle/>
                    <a:p>
                      <a:pPr algn="ctr"/>
                      <a:r>
                        <a:rPr lang="en-US" sz="2000" dirty="0" smtClean="0"/>
                        <a:t>Country</a:t>
                      </a:r>
                      <a:endParaRPr lang="en-US" sz="2000" dirty="0"/>
                    </a:p>
                  </a:txBody>
                  <a:tcPr/>
                </a:tc>
                <a:tc>
                  <a:txBody>
                    <a:bodyPr/>
                    <a:lstStyle/>
                    <a:p>
                      <a:pPr algn="ctr"/>
                      <a:r>
                        <a:rPr lang="en-US" sz="2000" dirty="0" smtClean="0"/>
                        <a:t>Percent Urban</a:t>
                      </a:r>
                      <a:endParaRPr lang="en-US" sz="2000" dirty="0"/>
                    </a:p>
                  </a:txBody>
                  <a:tcPr/>
                </a:tc>
              </a:tr>
              <a:tr h="550150">
                <a:tc>
                  <a:txBody>
                    <a:bodyPr/>
                    <a:lstStyle/>
                    <a:p>
                      <a:r>
                        <a:rPr lang="en-US" sz="2000" dirty="0" smtClean="0"/>
                        <a:t>Saudi Arabia</a:t>
                      </a:r>
                      <a:endParaRPr lang="en-US" sz="2000" dirty="0"/>
                    </a:p>
                  </a:txBody>
                  <a:tcPr/>
                </a:tc>
                <a:tc>
                  <a:txBody>
                    <a:bodyPr/>
                    <a:lstStyle/>
                    <a:p>
                      <a:pPr algn="ctr"/>
                      <a:r>
                        <a:rPr lang="en-US" sz="2000" dirty="0" smtClean="0"/>
                        <a:t>82</a:t>
                      </a:r>
                      <a:endParaRPr lang="en-US" sz="2000" dirty="0"/>
                    </a:p>
                  </a:txBody>
                  <a:tcPr/>
                </a:tc>
              </a:tr>
              <a:tr h="550150">
                <a:tc>
                  <a:txBody>
                    <a:bodyPr/>
                    <a:lstStyle/>
                    <a:p>
                      <a:r>
                        <a:rPr lang="en-US" sz="2000" dirty="0" smtClean="0"/>
                        <a:t>Canada</a:t>
                      </a:r>
                      <a:endParaRPr lang="en-US" sz="2000" dirty="0"/>
                    </a:p>
                  </a:txBody>
                  <a:tcPr/>
                </a:tc>
                <a:tc>
                  <a:txBody>
                    <a:bodyPr/>
                    <a:lstStyle/>
                    <a:p>
                      <a:pPr algn="ctr"/>
                      <a:r>
                        <a:rPr lang="en-US" sz="2000" dirty="0" smtClean="0"/>
                        <a:t>81</a:t>
                      </a:r>
                      <a:endParaRPr lang="en-US" sz="2000" dirty="0"/>
                    </a:p>
                  </a:txBody>
                  <a:tcPr/>
                </a:tc>
              </a:tr>
              <a:tr h="550150">
                <a:tc>
                  <a:txBody>
                    <a:bodyPr/>
                    <a:lstStyle/>
                    <a:p>
                      <a:r>
                        <a:rPr lang="en-US" sz="2000" dirty="0" smtClean="0"/>
                        <a:t>United Kingdom</a:t>
                      </a:r>
                      <a:endParaRPr lang="en-US" sz="2000" dirty="0"/>
                    </a:p>
                  </a:txBody>
                  <a:tcPr/>
                </a:tc>
                <a:tc>
                  <a:txBody>
                    <a:bodyPr/>
                    <a:lstStyle/>
                    <a:p>
                      <a:pPr algn="ctr"/>
                      <a:r>
                        <a:rPr lang="en-US" sz="2000" dirty="0" smtClean="0"/>
                        <a:t>80</a:t>
                      </a:r>
                      <a:endParaRPr lang="en-US" sz="2000" dirty="0"/>
                    </a:p>
                  </a:txBody>
                  <a:tcPr/>
                </a:tc>
              </a:tr>
              <a:tr h="550150">
                <a:tc>
                  <a:txBody>
                    <a:bodyPr/>
                    <a:lstStyle/>
                    <a:p>
                      <a:r>
                        <a:rPr lang="en-US" sz="2000" dirty="0" smtClean="0"/>
                        <a:t>Mexico</a:t>
                      </a:r>
                      <a:endParaRPr lang="en-US" sz="2000" dirty="0"/>
                    </a:p>
                  </a:txBody>
                  <a:tcPr/>
                </a:tc>
                <a:tc>
                  <a:txBody>
                    <a:bodyPr/>
                    <a:lstStyle/>
                    <a:p>
                      <a:pPr algn="ctr"/>
                      <a:r>
                        <a:rPr lang="en-US" sz="2000" dirty="0" smtClean="0"/>
                        <a:t>78</a:t>
                      </a:r>
                      <a:endParaRPr lang="en-US" sz="2000" dirty="0"/>
                    </a:p>
                  </a:txBody>
                  <a:tcPr/>
                </a:tc>
              </a:tr>
              <a:tr h="550150">
                <a:tc>
                  <a:txBody>
                    <a:bodyPr/>
                    <a:lstStyle/>
                    <a:p>
                      <a:r>
                        <a:rPr lang="en-US" sz="2000" dirty="0" smtClean="0"/>
                        <a:t>Spain</a:t>
                      </a:r>
                      <a:endParaRPr lang="en-US" sz="2000" dirty="0"/>
                    </a:p>
                  </a:txBody>
                  <a:tcPr/>
                </a:tc>
                <a:tc>
                  <a:txBody>
                    <a:bodyPr/>
                    <a:lstStyle/>
                    <a:p>
                      <a:pPr algn="ctr"/>
                      <a:r>
                        <a:rPr lang="en-US" sz="2000" dirty="0" smtClean="0"/>
                        <a:t>77</a:t>
                      </a:r>
                      <a:endParaRPr lang="en-US" sz="2000" dirty="0"/>
                    </a:p>
                  </a:txBody>
                  <a:tcPr/>
                </a:tc>
              </a:tr>
              <a:tr h="550150">
                <a:tc>
                  <a:txBody>
                    <a:bodyPr/>
                    <a:lstStyle/>
                    <a:p>
                      <a:r>
                        <a:rPr lang="en-US" sz="2000" dirty="0" smtClean="0"/>
                        <a:t>Russian Federation</a:t>
                      </a:r>
                      <a:endParaRPr lang="en-US" sz="2000" dirty="0"/>
                    </a:p>
                  </a:txBody>
                  <a:tcPr/>
                </a:tc>
                <a:tc>
                  <a:txBody>
                    <a:bodyPr/>
                    <a:lstStyle/>
                    <a:p>
                      <a:pPr algn="ctr"/>
                      <a:r>
                        <a:rPr lang="en-US" sz="2000" dirty="0" smtClean="0"/>
                        <a:t>73</a:t>
                      </a:r>
                      <a:endParaRPr lang="en-US" sz="2000" dirty="0"/>
                    </a:p>
                  </a:txBody>
                  <a:tcPr/>
                </a:tc>
              </a:tr>
              <a:tr h="550150">
                <a:tc>
                  <a:txBody>
                    <a:bodyPr/>
                    <a:lstStyle/>
                    <a:p>
                      <a:r>
                        <a:rPr lang="en-US" sz="2000" dirty="0" smtClean="0"/>
                        <a:t>Iran</a:t>
                      </a:r>
                      <a:endParaRPr lang="en-US" sz="2000" dirty="0"/>
                    </a:p>
                  </a:txBody>
                  <a:tcPr/>
                </a:tc>
                <a:tc>
                  <a:txBody>
                    <a:bodyPr/>
                    <a:lstStyle/>
                    <a:p>
                      <a:pPr algn="ctr"/>
                      <a:r>
                        <a:rPr lang="en-US" sz="2000" dirty="0" smtClean="0"/>
                        <a:t>71</a:t>
                      </a:r>
                      <a:endParaRPr lang="en-US" sz="2000" dirty="0"/>
                    </a:p>
                  </a:txBody>
                  <a:tcPr/>
                </a:tc>
              </a:tr>
            </a:tbl>
          </a:graphicData>
        </a:graphic>
      </p:graphicFrame>
      <p:pic>
        <p:nvPicPr>
          <p:cNvPr id="5" name="Picture 4"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32561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7152880"/>
              </p:ext>
            </p:extLst>
          </p:nvPr>
        </p:nvGraphicFramePr>
        <p:xfrm>
          <a:off x="457200" y="1679114"/>
          <a:ext cx="8229600" cy="4582640"/>
        </p:xfrm>
        <a:graphic>
          <a:graphicData uri="http://schemas.openxmlformats.org/drawingml/2006/table">
            <a:tbl>
              <a:tblPr firstRow="1" bandRow="1">
                <a:tableStyleId>{073A0DAA-6AF3-43AB-8588-CEC1D06C72B9}</a:tableStyleId>
              </a:tblPr>
              <a:tblGrid>
                <a:gridCol w="4036303"/>
                <a:gridCol w="4193297"/>
              </a:tblGrid>
              <a:tr h="572830">
                <a:tc>
                  <a:txBody>
                    <a:bodyPr/>
                    <a:lstStyle/>
                    <a:p>
                      <a:pPr algn="ctr"/>
                      <a:r>
                        <a:rPr lang="en-US" sz="2000" dirty="0" smtClean="0"/>
                        <a:t>Country</a:t>
                      </a:r>
                      <a:endParaRPr lang="en-US" sz="2000" dirty="0"/>
                    </a:p>
                  </a:txBody>
                  <a:tcPr/>
                </a:tc>
                <a:tc>
                  <a:txBody>
                    <a:bodyPr/>
                    <a:lstStyle/>
                    <a:p>
                      <a:pPr algn="ctr"/>
                      <a:r>
                        <a:rPr lang="en-US" sz="2000" dirty="0" smtClean="0"/>
                        <a:t>Percent</a:t>
                      </a:r>
                      <a:r>
                        <a:rPr lang="en-US" sz="2000" baseline="0" dirty="0" smtClean="0"/>
                        <a:t> Urban</a:t>
                      </a:r>
                      <a:endParaRPr lang="en-US" sz="2000" dirty="0"/>
                    </a:p>
                  </a:txBody>
                  <a:tcPr/>
                </a:tc>
              </a:tr>
              <a:tr h="572830">
                <a:tc>
                  <a:txBody>
                    <a:bodyPr/>
                    <a:lstStyle/>
                    <a:p>
                      <a:r>
                        <a:rPr lang="en-US" sz="2000" dirty="0" smtClean="0"/>
                        <a:t>Turkey</a:t>
                      </a:r>
                      <a:endParaRPr lang="en-US" sz="2000" dirty="0"/>
                    </a:p>
                  </a:txBody>
                  <a:tcPr/>
                </a:tc>
                <a:tc>
                  <a:txBody>
                    <a:bodyPr/>
                    <a:lstStyle/>
                    <a:p>
                      <a:pPr algn="ctr"/>
                      <a:r>
                        <a:rPr lang="en-US" sz="2000" dirty="0" smtClean="0"/>
                        <a:t>70</a:t>
                      </a:r>
                      <a:endParaRPr lang="en-US" sz="2000" dirty="0"/>
                    </a:p>
                  </a:txBody>
                  <a:tcPr/>
                </a:tc>
              </a:tr>
              <a:tr h="572830">
                <a:tc>
                  <a:txBody>
                    <a:bodyPr/>
                    <a:lstStyle/>
                    <a:p>
                      <a:r>
                        <a:rPr lang="en-US" sz="2000" dirty="0" smtClean="0"/>
                        <a:t>Ukraine</a:t>
                      </a:r>
                      <a:endParaRPr lang="en-US" sz="2000" dirty="0"/>
                    </a:p>
                  </a:txBody>
                  <a:tcPr/>
                </a:tc>
                <a:tc>
                  <a:txBody>
                    <a:bodyPr/>
                    <a:lstStyle/>
                    <a:p>
                      <a:pPr algn="ctr"/>
                      <a:r>
                        <a:rPr lang="en-US" sz="2000" dirty="0" smtClean="0"/>
                        <a:t>69</a:t>
                      </a:r>
                      <a:endParaRPr lang="en-US" sz="2000" dirty="0"/>
                    </a:p>
                  </a:txBody>
                  <a:tcPr/>
                </a:tc>
              </a:tr>
              <a:tr h="572830">
                <a:tc>
                  <a:txBody>
                    <a:bodyPr/>
                    <a:lstStyle/>
                    <a:p>
                      <a:r>
                        <a:rPr lang="en-US" sz="2000" dirty="0" smtClean="0"/>
                        <a:t>Japan</a:t>
                      </a:r>
                      <a:endParaRPr lang="en-US" sz="2000" dirty="0"/>
                    </a:p>
                  </a:txBody>
                  <a:tcPr/>
                </a:tc>
                <a:tc>
                  <a:txBody>
                    <a:bodyPr/>
                    <a:lstStyle/>
                    <a:p>
                      <a:pPr algn="ctr"/>
                      <a:r>
                        <a:rPr lang="en-US" sz="2000" dirty="0" smtClean="0"/>
                        <a:t>67</a:t>
                      </a:r>
                      <a:endParaRPr lang="en-US" sz="2000" dirty="0"/>
                    </a:p>
                  </a:txBody>
                  <a:tcPr/>
                </a:tc>
              </a:tr>
              <a:tr h="572830">
                <a:tc>
                  <a:txBody>
                    <a:bodyPr/>
                    <a:lstStyle/>
                    <a:p>
                      <a:r>
                        <a:rPr lang="en-US" sz="2000" dirty="0" smtClean="0"/>
                        <a:t>Iraq</a:t>
                      </a:r>
                      <a:endParaRPr lang="en-US" sz="2000" dirty="0"/>
                    </a:p>
                  </a:txBody>
                  <a:tcPr/>
                </a:tc>
                <a:tc>
                  <a:txBody>
                    <a:bodyPr/>
                    <a:lstStyle/>
                    <a:p>
                      <a:pPr algn="ctr"/>
                      <a:r>
                        <a:rPr lang="en-US" sz="2000" dirty="0" smtClean="0"/>
                        <a:t>66</a:t>
                      </a:r>
                      <a:endParaRPr lang="en-US" sz="2000" dirty="0"/>
                    </a:p>
                  </a:txBody>
                  <a:tcPr/>
                </a:tc>
              </a:tr>
              <a:tr h="572830">
                <a:tc>
                  <a:txBody>
                    <a:bodyPr/>
                    <a:lstStyle/>
                    <a:p>
                      <a:r>
                        <a:rPr lang="en-US" sz="2000" dirty="0" smtClean="0"/>
                        <a:t>Algeria</a:t>
                      </a:r>
                      <a:endParaRPr lang="en-US" sz="2000" dirty="0"/>
                    </a:p>
                  </a:txBody>
                  <a:tcPr/>
                </a:tc>
                <a:tc>
                  <a:txBody>
                    <a:bodyPr/>
                    <a:lstStyle/>
                    <a:p>
                      <a:pPr algn="ctr"/>
                      <a:r>
                        <a:rPr lang="en-US" sz="2000" dirty="0" smtClean="0"/>
                        <a:t>66</a:t>
                      </a:r>
                      <a:endParaRPr lang="en-US" sz="2000" dirty="0"/>
                    </a:p>
                  </a:txBody>
                  <a:tcPr/>
                </a:tc>
              </a:tr>
              <a:tr h="572830">
                <a:tc>
                  <a:txBody>
                    <a:bodyPr/>
                    <a:lstStyle/>
                    <a:p>
                      <a:r>
                        <a:rPr lang="en-US" sz="2000" dirty="0" smtClean="0"/>
                        <a:t>North Korea</a:t>
                      </a:r>
                      <a:endParaRPr lang="en-US" sz="2000" dirty="0"/>
                    </a:p>
                  </a:txBody>
                  <a:tcPr/>
                </a:tc>
                <a:tc>
                  <a:txBody>
                    <a:bodyPr/>
                    <a:lstStyle/>
                    <a:p>
                      <a:pPr algn="ctr"/>
                      <a:r>
                        <a:rPr lang="en-US" sz="2000" dirty="0" smtClean="0"/>
                        <a:t>60</a:t>
                      </a:r>
                      <a:endParaRPr lang="en-US" sz="2000" dirty="0"/>
                    </a:p>
                  </a:txBody>
                  <a:tcPr/>
                </a:tc>
              </a:tr>
              <a:tr h="572830">
                <a:tc>
                  <a:txBody>
                    <a:bodyPr/>
                    <a:lstStyle/>
                    <a:p>
                      <a:r>
                        <a:rPr lang="en-US" sz="2000" dirty="0" smtClean="0"/>
                        <a:t>Angola</a:t>
                      </a:r>
                      <a:endParaRPr lang="en-US" sz="2000" dirty="0"/>
                    </a:p>
                  </a:txBody>
                  <a:tcPr/>
                </a:tc>
                <a:tc>
                  <a:txBody>
                    <a:bodyPr/>
                    <a:lstStyle/>
                    <a:p>
                      <a:pPr algn="ctr"/>
                      <a:r>
                        <a:rPr lang="en-US" sz="2000" dirty="0" smtClean="0"/>
                        <a:t>59</a:t>
                      </a:r>
                      <a:endParaRPr lang="en-US" sz="2000"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Select Countries with Urban Percentage of Population (cont.)</a:t>
            </a:r>
            <a:endParaRPr lang="en-US" dirty="0"/>
          </a:p>
        </p:txBody>
      </p:sp>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709800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Countries with Urban Percentage of Population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4359863"/>
              </p:ext>
            </p:extLst>
          </p:nvPr>
        </p:nvGraphicFramePr>
        <p:xfrm>
          <a:off x="457200" y="1600196"/>
          <a:ext cx="8229600" cy="4568688"/>
        </p:xfrm>
        <a:graphic>
          <a:graphicData uri="http://schemas.openxmlformats.org/drawingml/2006/table">
            <a:tbl>
              <a:tblPr firstRow="1" bandRow="1">
                <a:tableStyleId>{073A0DAA-6AF3-43AB-8588-CEC1D06C72B9}</a:tableStyleId>
              </a:tblPr>
              <a:tblGrid>
                <a:gridCol w="4114800"/>
                <a:gridCol w="4114800"/>
              </a:tblGrid>
              <a:tr h="571086">
                <a:tc>
                  <a:txBody>
                    <a:bodyPr/>
                    <a:lstStyle/>
                    <a:p>
                      <a:pPr algn="ctr"/>
                      <a:r>
                        <a:rPr lang="en-US" sz="2000" dirty="0" smtClean="0"/>
                        <a:t>Country</a:t>
                      </a:r>
                      <a:endParaRPr lang="en-US" sz="2000" dirty="0"/>
                    </a:p>
                  </a:txBody>
                  <a:tcPr/>
                </a:tc>
                <a:tc>
                  <a:txBody>
                    <a:bodyPr/>
                    <a:lstStyle/>
                    <a:p>
                      <a:pPr algn="ctr"/>
                      <a:r>
                        <a:rPr lang="en-US" sz="2000" dirty="0" smtClean="0"/>
                        <a:t>Percent Urban</a:t>
                      </a:r>
                      <a:endParaRPr lang="en-US" sz="2000" dirty="0"/>
                    </a:p>
                  </a:txBody>
                  <a:tcPr/>
                </a:tc>
              </a:tr>
              <a:tr h="571086">
                <a:tc>
                  <a:txBody>
                    <a:bodyPr/>
                    <a:lstStyle/>
                    <a:p>
                      <a:r>
                        <a:rPr lang="en-US" sz="2000" dirty="0" smtClean="0"/>
                        <a:t>Cameroon</a:t>
                      </a:r>
                      <a:endParaRPr lang="en-US" sz="2000" dirty="0"/>
                    </a:p>
                  </a:txBody>
                  <a:tcPr/>
                </a:tc>
                <a:tc>
                  <a:txBody>
                    <a:bodyPr/>
                    <a:lstStyle/>
                    <a:p>
                      <a:pPr algn="ctr"/>
                      <a:r>
                        <a:rPr lang="en-US" sz="2000" dirty="0" smtClean="0"/>
                        <a:t>58</a:t>
                      </a:r>
                      <a:endParaRPr lang="en-US" sz="2000" dirty="0"/>
                    </a:p>
                  </a:txBody>
                  <a:tcPr/>
                </a:tc>
              </a:tr>
              <a:tr h="571086">
                <a:tc>
                  <a:txBody>
                    <a:bodyPr/>
                    <a:lstStyle/>
                    <a:p>
                      <a:r>
                        <a:rPr lang="en-US" sz="2000" dirty="0" smtClean="0"/>
                        <a:t>Morocco</a:t>
                      </a:r>
                      <a:endParaRPr lang="en-US" sz="2000" dirty="0"/>
                    </a:p>
                  </a:txBody>
                  <a:tcPr/>
                </a:tc>
                <a:tc>
                  <a:txBody>
                    <a:bodyPr/>
                    <a:lstStyle/>
                    <a:p>
                      <a:pPr algn="ctr"/>
                      <a:r>
                        <a:rPr lang="en-US" sz="2000" dirty="0" smtClean="0"/>
                        <a:t>58</a:t>
                      </a:r>
                      <a:endParaRPr lang="en-US" sz="2000" dirty="0"/>
                    </a:p>
                  </a:txBody>
                  <a:tcPr/>
                </a:tc>
              </a:tr>
              <a:tr h="571086">
                <a:tc>
                  <a:txBody>
                    <a:bodyPr/>
                    <a:lstStyle/>
                    <a:p>
                      <a:r>
                        <a:rPr lang="en-US" sz="2000" dirty="0" smtClean="0"/>
                        <a:t>Nigeria</a:t>
                      </a:r>
                      <a:endParaRPr lang="en-US" sz="2000" dirty="0"/>
                    </a:p>
                  </a:txBody>
                  <a:tcPr/>
                </a:tc>
                <a:tc>
                  <a:txBody>
                    <a:bodyPr/>
                    <a:lstStyle/>
                    <a:p>
                      <a:pPr algn="ctr"/>
                      <a:r>
                        <a:rPr lang="en-US" sz="2000" dirty="0" smtClean="0"/>
                        <a:t>50</a:t>
                      </a:r>
                      <a:endParaRPr lang="en-US" sz="2000" dirty="0"/>
                    </a:p>
                  </a:txBody>
                  <a:tcPr/>
                </a:tc>
              </a:tr>
              <a:tr h="571086">
                <a:tc>
                  <a:txBody>
                    <a:bodyPr/>
                    <a:lstStyle/>
                    <a:p>
                      <a:r>
                        <a:rPr lang="en-US" sz="2000" dirty="0" smtClean="0"/>
                        <a:t>China</a:t>
                      </a:r>
                      <a:endParaRPr lang="en-US" sz="2000" dirty="0"/>
                    </a:p>
                  </a:txBody>
                  <a:tcPr/>
                </a:tc>
                <a:tc>
                  <a:txBody>
                    <a:bodyPr/>
                    <a:lstStyle/>
                    <a:p>
                      <a:pPr algn="ctr"/>
                      <a:r>
                        <a:rPr lang="en-US" sz="2000" dirty="0" smtClean="0"/>
                        <a:t>47</a:t>
                      </a:r>
                      <a:endParaRPr lang="en-US" sz="2000" dirty="0"/>
                    </a:p>
                  </a:txBody>
                  <a:tcPr/>
                </a:tc>
              </a:tr>
              <a:tr h="571086">
                <a:tc>
                  <a:txBody>
                    <a:bodyPr/>
                    <a:lstStyle/>
                    <a:p>
                      <a:r>
                        <a:rPr lang="en-US" sz="2000" dirty="0" smtClean="0"/>
                        <a:t>Sudan</a:t>
                      </a:r>
                      <a:endParaRPr lang="en-US" sz="2000" dirty="0"/>
                    </a:p>
                  </a:txBody>
                  <a:tcPr/>
                </a:tc>
                <a:tc>
                  <a:txBody>
                    <a:bodyPr/>
                    <a:lstStyle/>
                    <a:p>
                      <a:pPr algn="ctr"/>
                      <a:r>
                        <a:rPr lang="en-US" sz="2000" dirty="0" smtClean="0"/>
                        <a:t>40</a:t>
                      </a:r>
                      <a:endParaRPr lang="en-US" sz="2000" dirty="0"/>
                    </a:p>
                  </a:txBody>
                  <a:tcPr/>
                </a:tc>
              </a:tr>
              <a:tr h="571086">
                <a:tc>
                  <a:txBody>
                    <a:bodyPr/>
                    <a:lstStyle/>
                    <a:p>
                      <a:r>
                        <a:rPr lang="en-US" sz="2000" dirty="0" smtClean="0"/>
                        <a:t>Pakistan</a:t>
                      </a:r>
                      <a:endParaRPr lang="en-US" sz="2000" dirty="0"/>
                    </a:p>
                  </a:txBody>
                  <a:tcPr/>
                </a:tc>
                <a:tc>
                  <a:txBody>
                    <a:bodyPr/>
                    <a:lstStyle/>
                    <a:p>
                      <a:pPr algn="ctr"/>
                      <a:r>
                        <a:rPr lang="en-US" sz="2000" dirty="0" smtClean="0"/>
                        <a:t>36</a:t>
                      </a:r>
                      <a:endParaRPr lang="en-US" sz="2000" dirty="0"/>
                    </a:p>
                  </a:txBody>
                  <a:tcPr/>
                </a:tc>
              </a:tr>
              <a:tr h="571086">
                <a:tc>
                  <a:txBody>
                    <a:bodyPr/>
                    <a:lstStyle/>
                    <a:p>
                      <a:r>
                        <a:rPr lang="en-US" sz="2000" dirty="0" smtClean="0"/>
                        <a:t>India</a:t>
                      </a:r>
                      <a:endParaRPr lang="en-US" sz="2000" dirty="0"/>
                    </a:p>
                  </a:txBody>
                  <a:tcPr/>
                </a:tc>
                <a:tc>
                  <a:txBody>
                    <a:bodyPr/>
                    <a:lstStyle/>
                    <a:p>
                      <a:pPr algn="ctr"/>
                      <a:r>
                        <a:rPr lang="en-US" sz="2000" dirty="0" smtClean="0"/>
                        <a:t>30</a:t>
                      </a:r>
                      <a:endParaRPr lang="en-US" sz="2000" dirty="0"/>
                    </a:p>
                  </a:txBody>
                  <a:tcPr/>
                </a:tc>
              </a:tr>
            </a:tbl>
          </a:graphicData>
        </a:graphic>
      </p:graphicFrame>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906432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12324"/>
            <a:ext cx="8229600" cy="1143000"/>
          </a:xfrm>
        </p:spPr>
        <p:txBody>
          <a:bodyPr>
            <a:noAutofit/>
          </a:bodyPr>
          <a:lstStyle/>
          <a:p>
            <a:r>
              <a:rPr lang="en-US" sz="4800" b="1" dirty="0" smtClean="0"/>
              <a:t>Global Realities of Our </a:t>
            </a:r>
            <a:br>
              <a:rPr lang="en-US" sz="4800" b="1" dirty="0" smtClean="0"/>
            </a:br>
            <a:r>
              <a:rPr lang="en-US" sz="4800" b="1" dirty="0" smtClean="0"/>
              <a:t>Urban World</a:t>
            </a:r>
            <a:endParaRPr lang="en-US" sz="4800" b="1" dirty="0"/>
          </a:p>
        </p:txBody>
      </p:sp>
    </p:spTree>
    <p:extLst>
      <p:ext uri="{BB962C8B-B14F-4D97-AF65-F5344CB8AC3E}">
        <p14:creationId xmlns:p14="http://schemas.microsoft.com/office/powerpoint/2010/main" val="2015490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77502"/>
            <a:ext cx="8229600" cy="1143000"/>
          </a:xfrm>
        </p:spPr>
        <p:txBody>
          <a:bodyPr>
            <a:normAutofit/>
          </a:bodyPr>
          <a:lstStyle/>
          <a:p>
            <a:r>
              <a:rPr lang="en-US" sz="4800" b="1" dirty="0" smtClean="0"/>
              <a:t>The Stewardship of Innovation</a:t>
            </a:r>
            <a:endParaRPr lang="en-US" sz="4800" b="1" dirty="0"/>
          </a:p>
        </p:txBody>
      </p:sp>
    </p:spTree>
    <p:extLst>
      <p:ext uri="{BB962C8B-B14F-4D97-AF65-F5344CB8AC3E}">
        <p14:creationId xmlns:p14="http://schemas.microsoft.com/office/powerpoint/2010/main" val="35918828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98367"/>
            <a:ext cx="8229600" cy="1143000"/>
          </a:xfrm>
        </p:spPr>
        <p:txBody>
          <a:bodyPr>
            <a:normAutofit/>
          </a:bodyPr>
          <a:lstStyle/>
          <a:p>
            <a:r>
              <a:rPr lang="en-US" sz="4800" b="1" dirty="0" smtClean="0"/>
              <a:t>Population</a:t>
            </a:r>
            <a:endParaRPr lang="en-US" sz="4800" b="1" dirty="0"/>
          </a:p>
        </p:txBody>
      </p:sp>
    </p:spTree>
    <p:extLst>
      <p:ext uri="{BB962C8B-B14F-4D97-AF65-F5344CB8AC3E}">
        <p14:creationId xmlns:p14="http://schemas.microsoft.com/office/powerpoint/2010/main" val="68664897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the  Largest Populations (2015 Estimates)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7371633"/>
              </p:ext>
            </p:extLst>
          </p:nvPr>
        </p:nvGraphicFramePr>
        <p:xfrm>
          <a:off x="457200" y="1600199"/>
          <a:ext cx="8229600" cy="4638469"/>
        </p:xfrm>
        <a:graphic>
          <a:graphicData uri="http://schemas.openxmlformats.org/drawingml/2006/table">
            <a:tbl>
              <a:tblPr firstRow="1" bandRow="1">
                <a:tableStyleId>{073A0DAA-6AF3-43AB-8588-CEC1D06C72B9}</a:tableStyleId>
              </a:tblPr>
              <a:tblGrid>
                <a:gridCol w="910388"/>
                <a:gridCol w="3042185"/>
                <a:gridCol w="4277027"/>
              </a:tblGrid>
              <a:tr h="421679">
                <a:tc>
                  <a:txBody>
                    <a:bodyPr/>
                    <a:lstStyle/>
                    <a:p>
                      <a:pPr marL="0" marR="0" algn="ctr">
                        <a:spcBef>
                          <a:spcPts val="0"/>
                        </a:spcBef>
                        <a:spcAft>
                          <a:spcPts val="0"/>
                        </a:spcAft>
                      </a:pPr>
                      <a:r>
                        <a:rPr lang="en-US" sz="2000" dirty="0">
                          <a:effectLst/>
                        </a:rPr>
                        <a:t>Rank</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Country</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Est. Population (millions)</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1</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China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1,378</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2</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India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1,247</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3</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United States</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323</a:t>
                      </a:r>
                      <a:endParaRPr lang="en-US" sz="200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4</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Indonesia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248</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a:effectLst/>
                        </a:rPr>
                        <a:t>5</a:t>
                      </a:r>
                      <a:endParaRPr lang="en-US" sz="20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Brazil</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202</a:t>
                      </a:r>
                      <a:endParaRPr lang="en-US" sz="200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6</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Pakistan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194</a:t>
                      </a:r>
                      <a:endParaRPr lang="en-US" sz="200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7</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Nigeria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179</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8</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Bangladesh</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176</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9</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Russian Federation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139</a:t>
                      </a:r>
                      <a:endParaRPr lang="en-US" sz="2000" dirty="0">
                        <a:effectLst/>
                        <a:latin typeface="Cambria"/>
                        <a:ea typeface="ＭＳ 明朝"/>
                        <a:cs typeface="Times New Roman"/>
                      </a:endParaRPr>
                    </a:p>
                  </a:txBody>
                  <a:tcPr marL="68580" marR="68580" marT="0" marB="0"/>
                </a:tc>
              </a:tr>
              <a:tr h="421679">
                <a:tc>
                  <a:txBody>
                    <a:bodyPr/>
                    <a:lstStyle/>
                    <a:p>
                      <a:pPr marL="0" marR="0" algn="l">
                        <a:spcBef>
                          <a:spcPts val="0"/>
                        </a:spcBef>
                        <a:spcAft>
                          <a:spcPts val="0"/>
                        </a:spcAft>
                      </a:pPr>
                      <a:r>
                        <a:rPr lang="en-US" sz="2000" dirty="0">
                          <a:effectLst/>
                        </a:rPr>
                        <a:t>10</a:t>
                      </a:r>
                      <a:endParaRPr lang="en-US" sz="20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000">
                          <a:effectLst/>
                        </a:rPr>
                        <a:t>Japan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125</a:t>
                      </a:r>
                      <a:endParaRPr lang="en-US" sz="2000" dirty="0">
                        <a:effectLst/>
                        <a:latin typeface="Cambria"/>
                        <a:ea typeface="ＭＳ 明朝"/>
                        <a:cs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224911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60324"/>
            <a:ext cx="9144000" cy="6858000"/>
          </a:xfrm>
          <a:prstGeom prst="rect">
            <a:avLst/>
          </a:prstGeom>
        </p:spPr>
      </p:pic>
      <p:sp>
        <p:nvSpPr>
          <p:cNvPr id="2" name="Title 1"/>
          <p:cNvSpPr>
            <a:spLocks noGrp="1"/>
          </p:cNvSpPr>
          <p:nvPr>
            <p:ph type="title"/>
          </p:nvPr>
        </p:nvSpPr>
        <p:spPr>
          <a:xfrm>
            <a:off x="457200" y="2368151"/>
            <a:ext cx="8229600" cy="1143000"/>
          </a:xfrm>
        </p:spPr>
        <p:txBody>
          <a:bodyPr>
            <a:noAutofit/>
          </a:bodyPr>
          <a:lstStyle/>
          <a:p>
            <a:r>
              <a:rPr lang="en-US" sz="4800" b="1" dirty="0" smtClean="0"/>
              <a:t>Megacities: </a:t>
            </a:r>
            <a:br>
              <a:rPr lang="en-US" sz="4800" b="1" dirty="0" smtClean="0"/>
            </a:br>
            <a:r>
              <a:rPr lang="en-US" sz="4800" b="1" dirty="0" smtClean="0"/>
              <a:t>Suns in the Solar System</a:t>
            </a:r>
            <a:endParaRPr lang="en-US" sz="4800" b="1" dirty="0"/>
          </a:p>
        </p:txBody>
      </p:sp>
    </p:spTree>
    <p:extLst>
      <p:ext uri="{BB962C8B-B14F-4D97-AF65-F5344CB8AC3E}">
        <p14:creationId xmlns:p14="http://schemas.microsoft.com/office/powerpoint/2010/main" val="318570704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 Megacities, 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573716"/>
              </p:ext>
            </p:extLst>
          </p:nvPr>
        </p:nvGraphicFramePr>
        <p:xfrm>
          <a:off x="457200" y="1600200"/>
          <a:ext cx="8229600" cy="482092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marL="0" marR="0" algn="ctr">
                        <a:spcBef>
                          <a:spcPts val="0"/>
                        </a:spcBef>
                        <a:spcAft>
                          <a:spcPts val="0"/>
                        </a:spcAft>
                      </a:pPr>
                      <a:r>
                        <a:rPr lang="en-US" sz="2000" dirty="0">
                          <a:effectLst/>
                        </a:rPr>
                        <a:t>Megacity</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Population (millions)</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Tokyo, Japan</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37</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Delhi, India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23</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Mexico City, Mexico</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20</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New York-Newark, USA</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20</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Shanghai, China</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20</a:t>
                      </a:r>
                      <a:endParaRPr lang="en-US" sz="20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São Paulo, Brazil</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20</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Mumbai (Bombay), India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20</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Beijing, China</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16</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Dhaka, Bangladesh</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15</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Kolkata (Calcutta), India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14</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Karachi, Pakistan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14</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Buenos Aires, Argentina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14</a:t>
                      </a:r>
                      <a:endParaRPr lang="en-US" sz="2000" dirty="0">
                        <a:effectLst/>
                        <a:latin typeface="Cambria"/>
                        <a:ea typeface="ＭＳ 明朝"/>
                        <a:cs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79666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 Megacities, 2011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447031"/>
              </p:ext>
            </p:extLst>
          </p:nvPr>
        </p:nvGraphicFramePr>
        <p:xfrm>
          <a:off x="457200" y="1600200"/>
          <a:ext cx="8229600" cy="471424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algn="ctr"/>
                      <a:r>
                        <a:rPr lang="en-US" sz="2000" dirty="0" smtClean="0"/>
                        <a:t>Megacity</a:t>
                      </a:r>
                      <a:endParaRPr lang="en-US" sz="2000" dirty="0"/>
                    </a:p>
                  </a:txBody>
                  <a:tcPr/>
                </a:tc>
                <a:tc>
                  <a:txBody>
                    <a:bodyPr/>
                    <a:lstStyle/>
                    <a:p>
                      <a:pPr algn="ctr"/>
                      <a:r>
                        <a:rPr lang="en-US" sz="2000" dirty="0" smtClean="0"/>
                        <a:t>Population (millions)</a:t>
                      </a:r>
                      <a:endParaRPr lang="en-US" sz="2000" dirty="0"/>
                    </a:p>
                  </a:txBody>
                  <a:tcPr/>
                </a:tc>
              </a:tr>
              <a:tr h="370840">
                <a:tc>
                  <a:txBody>
                    <a:bodyPr/>
                    <a:lstStyle/>
                    <a:p>
                      <a:pPr marL="0" marR="0">
                        <a:spcBef>
                          <a:spcPts val="0"/>
                        </a:spcBef>
                        <a:spcAft>
                          <a:spcPts val="0"/>
                        </a:spcAft>
                      </a:pPr>
                      <a:r>
                        <a:rPr lang="en-US" sz="2000" dirty="0">
                          <a:effectLst/>
                        </a:rPr>
                        <a:t>Los Angeles-Long Beach-Santa Ana, USA</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13</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Rio de Janeiro, Brazil</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12</a:t>
                      </a:r>
                      <a:endParaRPr lang="en-US" sz="20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Manila, Philippines</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12</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Moscow, Russian Federation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12</a:t>
                      </a:r>
                      <a:endParaRPr lang="en-US" sz="20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Osaka-Kobe, Japan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12</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Istanbul, Turkey</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11</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Lagos, Nigeria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11</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Cairo, Egypt</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11</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Guangzhou, Guangdong, China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11</a:t>
                      </a:r>
                      <a:endParaRPr lang="en-US" sz="20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a:effectLst/>
                        </a:rPr>
                        <a:t>Shenzhen, China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11</a:t>
                      </a:r>
                      <a:endParaRPr lang="en-US" sz="20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2000" dirty="0">
                          <a:effectLst/>
                        </a:rPr>
                        <a:t>Paris, France</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11</a:t>
                      </a:r>
                      <a:endParaRPr lang="en-US" sz="2000" dirty="0">
                        <a:effectLst/>
                        <a:latin typeface="Cambria"/>
                        <a:ea typeface="ＭＳ 明朝"/>
                        <a:cs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89009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98367"/>
            <a:ext cx="8229600" cy="1143000"/>
          </a:xfrm>
        </p:spPr>
        <p:txBody>
          <a:bodyPr>
            <a:normAutofit/>
          </a:bodyPr>
          <a:lstStyle/>
          <a:p>
            <a:r>
              <a:rPr lang="en-US" sz="4800" b="1" dirty="0" smtClean="0"/>
              <a:t>Diversity</a:t>
            </a:r>
            <a:endParaRPr lang="en-US" sz="4800" b="1" dirty="0"/>
          </a:p>
        </p:txBody>
      </p:sp>
    </p:spTree>
    <p:extLst>
      <p:ext uri="{BB962C8B-B14F-4D97-AF65-F5344CB8AC3E}">
        <p14:creationId xmlns:p14="http://schemas.microsoft.com/office/powerpoint/2010/main" val="349878285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12324"/>
            <a:ext cx="8229600" cy="1143000"/>
          </a:xfrm>
        </p:spPr>
        <p:txBody>
          <a:bodyPr>
            <a:normAutofit/>
          </a:bodyPr>
          <a:lstStyle/>
          <a:p>
            <a:r>
              <a:rPr lang="en-US" sz="4800" b="1" dirty="0" smtClean="0"/>
              <a:t>Migration</a:t>
            </a:r>
            <a:endParaRPr lang="en-US" sz="4800" b="1" dirty="0"/>
          </a:p>
        </p:txBody>
      </p:sp>
    </p:spTree>
    <p:extLst>
      <p:ext uri="{BB962C8B-B14F-4D97-AF65-F5344CB8AC3E}">
        <p14:creationId xmlns:p14="http://schemas.microsoft.com/office/powerpoint/2010/main" val="7749362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35632"/>
            <a:ext cx="8229600" cy="1143000"/>
          </a:xfrm>
        </p:spPr>
        <p:txBody>
          <a:bodyPr>
            <a:normAutofit/>
          </a:bodyPr>
          <a:lstStyle/>
          <a:p>
            <a:r>
              <a:rPr lang="en-US" sz="4800" b="1" dirty="0" smtClean="0"/>
              <a:t>Poverty</a:t>
            </a:r>
            <a:endParaRPr lang="en-US" sz="4800" b="1" dirty="0"/>
          </a:p>
        </p:txBody>
      </p:sp>
    </p:spTree>
    <p:extLst>
      <p:ext uri="{BB962C8B-B14F-4D97-AF65-F5344CB8AC3E}">
        <p14:creationId xmlns:p14="http://schemas.microsoft.com/office/powerpoint/2010/main" val="363201808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5152201"/>
              </p:ext>
            </p:extLst>
          </p:nvPr>
        </p:nvGraphicFramePr>
        <p:xfrm>
          <a:off x="457200" y="1619248"/>
          <a:ext cx="8229600" cy="4778376"/>
        </p:xfrm>
        <a:graphic>
          <a:graphicData uri="http://schemas.openxmlformats.org/drawingml/2006/table">
            <a:tbl>
              <a:tblPr firstRow="1" bandRow="1">
                <a:tableStyleId>{073A0DAA-6AF3-43AB-8588-CEC1D06C72B9}</a:tableStyleId>
              </a:tblPr>
              <a:tblGrid>
                <a:gridCol w="4114800"/>
                <a:gridCol w="4114800"/>
              </a:tblGrid>
              <a:tr h="814496">
                <a:tc>
                  <a:txBody>
                    <a:bodyPr/>
                    <a:lstStyle/>
                    <a:p>
                      <a:pPr marL="0" marR="0" algn="ctr">
                        <a:spcBef>
                          <a:spcPts val="0"/>
                        </a:spcBef>
                        <a:spcAft>
                          <a:spcPts val="0"/>
                        </a:spcAft>
                      </a:pPr>
                      <a:r>
                        <a:rPr lang="en-US" sz="2000" dirty="0">
                          <a:effectLst/>
                        </a:rPr>
                        <a:t>Region</a:t>
                      </a:r>
                      <a:endParaRPr lang="en-US" sz="2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Percent of </a:t>
                      </a:r>
                      <a:r>
                        <a:rPr lang="en-US" sz="2000" dirty="0" smtClean="0">
                          <a:effectLst/>
                        </a:rPr>
                        <a:t>Urban</a:t>
                      </a:r>
                    </a:p>
                    <a:p>
                      <a:pPr marL="0" marR="0" algn="ctr">
                        <a:spcBef>
                          <a:spcPts val="0"/>
                        </a:spcBef>
                        <a:spcAft>
                          <a:spcPts val="0"/>
                        </a:spcAft>
                      </a:pPr>
                      <a:r>
                        <a:rPr lang="en-US" sz="2000" dirty="0" smtClean="0">
                          <a:effectLst/>
                        </a:rPr>
                        <a:t> </a:t>
                      </a:r>
                      <a:r>
                        <a:rPr lang="en-US" sz="2000" dirty="0">
                          <a:effectLst/>
                        </a:rPr>
                        <a:t>Population in Slums</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North Africa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13</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Sub-Sahara Africa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a:effectLst/>
                        </a:rPr>
                        <a:t>62</a:t>
                      </a:r>
                      <a:endParaRPr lang="en-US" sz="200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South Asia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35</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Southeast Asia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31</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East Asia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28</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West Asia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25</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Latin America/Caribbean</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24</a:t>
                      </a:r>
                      <a:endParaRPr lang="en-US" sz="2000" dirty="0">
                        <a:effectLst/>
                        <a:latin typeface="Cambria"/>
                        <a:ea typeface="ＭＳ 明朝"/>
                        <a:cs typeface="Times New Roman"/>
                      </a:endParaRPr>
                    </a:p>
                  </a:txBody>
                  <a:tcPr marL="68580" marR="68580" marT="0" marB="0"/>
                </a:tc>
              </a:tr>
              <a:tr h="495485">
                <a:tc>
                  <a:txBody>
                    <a:bodyPr/>
                    <a:lstStyle/>
                    <a:p>
                      <a:pPr marL="0" marR="0">
                        <a:spcBef>
                          <a:spcPts val="0"/>
                        </a:spcBef>
                        <a:spcAft>
                          <a:spcPts val="0"/>
                        </a:spcAft>
                      </a:pPr>
                      <a:r>
                        <a:rPr lang="en-US" sz="2000">
                          <a:effectLst/>
                        </a:rPr>
                        <a:t>Oceania</a:t>
                      </a:r>
                      <a:endParaRPr lang="en-US" sz="2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000" dirty="0">
                          <a:effectLst/>
                        </a:rPr>
                        <a:t>24</a:t>
                      </a:r>
                      <a:endParaRPr lang="en-US" sz="2000" dirty="0">
                        <a:effectLst/>
                        <a:latin typeface="Cambria"/>
                        <a:ea typeface="ＭＳ 明朝"/>
                        <a:cs typeface="Times New Roman"/>
                      </a:endParaRPr>
                    </a:p>
                  </a:txBody>
                  <a:tcPr marL="68580" marR="68580" marT="0" marB="0"/>
                </a:tc>
              </a:tr>
            </a:tbl>
          </a:graphicData>
        </a:graphic>
      </p:graphicFrame>
      <p:sp>
        <p:nvSpPr>
          <p:cNvPr id="2" name="Title 1"/>
          <p:cNvSpPr>
            <a:spLocks noGrp="1"/>
          </p:cNvSpPr>
          <p:nvPr>
            <p:ph type="title"/>
          </p:nvPr>
        </p:nvSpPr>
        <p:spPr/>
        <p:txBody>
          <a:bodyPr>
            <a:normAutofit fontScale="90000"/>
          </a:bodyPr>
          <a:lstStyle/>
          <a:p>
            <a:r>
              <a:rPr lang="en-US" dirty="0" smtClean="0"/>
              <a:t>Percent of Urban Residents Living in Slums in 2010</a:t>
            </a:r>
            <a:endParaRPr lang="en-US" dirty="0"/>
          </a:p>
        </p:txBody>
      </p:sp>
      <p:pic>
        <p:nvPicPr>
          <p:cNvPr id="5" name="Picture 4" descr="Pressure Point ppt template.jpg"/>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91679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79805"/>
            <a:ext cx="8229600" cy="1143000"/>
          </a:xfrm>
        </p:spPr>
        <p:txBody>
          <a:bodyPr>
            <a:normAutofit/>
          </a:bodyPr>
          <a:lstStyle/>
          <a:p>
            <a:r>
              <a:rPr lang="en-US" sz="4800" b="1" dirty="0" smtClean="0"/>
              <a:t>Wealth</a:t>
            </a:r>
            <a:endParaRPr lang="en-US" sz="4800" b="1" dirty="0"/>
          </a:p>
        </p:txBody>
      </p:sp>
    </p:spTree>
    <p:extLst>
      <p:ext uri="{BB962C8B-B14F-4D97-AF65-F5344CB8AC3E}">
        <p14:creationId xmlns:p14="http://schemas.microsoft.com/office/powerpoint/2010/main" val="2609281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pic>
        <p:nvPicPr>
          <p:cNvPr id="5" name="Picture 4" descr="MP9003860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885" y="588385"/>
            <a:ext cx="4465480" cy="3189629"/>
          </a:xfrm>
          <a:prstGeom prst="rect">
            <a:avLst/>
          </a:prstGeom>
        </p:spPr>
      </p:pic>
      <p:pic>
        <p:nvPicPr>
          <p:cNvPr id="6" name="Picture 5" descr="MP9004251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429" y="718596"/>
            <a:ext cx="1975942" cy="2818057"/>
          </a:xfrm>
          <a:prstGeom prst="rect">
            <a:avLst/>
          </a:prstGeom>
        </p:spPr>
      </p:pic>
      <p:pic>
        <p:nvPicPr>
          <p:cNvPr id="7" name="Picture 6" descr="MP90044829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8337" y="1955250"/>
            <a:ext cx="2984691" cy="4484961"/>
          </a:xfrm>
          <a:prstGeom prst="rect">
            <a:avLst/>
          </a:prstGeom>
        </p:spPr>
      </p:pic>
      <p:pic>
        <p:nvPicPr>
          <p:cNvPr id="8" name="Picture 7" descr="MP90032109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272" y="3717464"/>
            <a:ext cx="2240248" cy="3140535"/>
          </a:xfrm>
          <a:prstGeom prst="rect">
            <a:avLst/>
          </a:prstGeom>
        </p:spPr>
      </p:pic>
    </p:spTree>
    <p:extLst>
      <p:ext uri="{BB962C8B-B14F-4D97-AF65-F5344CB8AC3E}">
        <p14:creationId xmlns:p14="http://schemas.microsoft.com/office/powerpoint/2010/main" val="140468996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65848"/>
            <a:ext cx="8229600" cy="1143000"/>
          </a:xfrm>
        </p:spPr>
        <p:txBody>
          <a:bodyPr>
            <a:normAutofit/>
          </a:bodyPr>
          <a:lstStyle/>
          <a:p>
            <a:r>
              <a:rPr lang="en-US" sz="4800" b="1" dirty="0" smtClean="0"/>
              <a:t>Pace of Change</a:t>
            </a:r>
            <a:endParaRPr lang="en-US" sz="4800" b="1" dirty="0"/>
          </a:p>
        </p:txBody>
      </p:sp>
    </p:spTree>
    <p:extLst>
      <p:ext uri="{BB962C8B-B14F-4D97-AF65-F5344CB8AC3E}">
        <p14:creationId xmlns:p14="http://schemas.microsoft.com/office/powerpoint/2010/main" val="20708844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22526"/>
            <a:ext cx="8229600" cy="1143000"/>
          </a:xfrm>
        </p:spPr>
        <p:txBody>
          <a:bodyPr>
            <a:normAutofit fontScale="90000"/>
          </a:bodyPr>
          <a:lstStyle/>
          <a:p>
            <a:r>
              <a:rPr lang="en-US" dirty="0" smtClean="0">
                <a:latin typeface="Capitals"/>
                <a:cs typeface="Capitals"/>
              </a:rPr>
              <a:t>Children and Youth</a:t>
            </a:r>
            <a:br>
              <a:rPr lang="en-US" dirty="0" smtClean="0">
                <a:latin typeface="Capitals"/>
                <a:cs typeface="Capitals"/>
              </a:rPr>
            </a:br>
            <a:r>
              <a:rPr lang="en-US" dirty="0">
                <a:latin typeface="Capitals"/>
                <a:cs typeface="Capitals"/>
              </a:rPr>
              <a:t/>
            </a:r>
            <a:br>
              <a:rPr lang="en-US" dirty="0">
                <a:latin typeface="Capitals"/>
                <a:cs typeface="Capitals"/>
              </a:rPr>
            </a:br>
            <a:r>
              <a:rPr lang="en-US" sz="3600" dirty="0" smtClean="0">
                <a:latin typeface="+mn-lt"/>
                <a:cs typeface="Capitals"/>
              </a:rPr>
              <a:t>“But Jesus said, ‘Let the children come to me and do not hinder them, for to such belongs the kingdom of heaven’”</a:t>
            </a:r>
            <a:br>
              <a:rPr lang="en-US" sz="3600" dirty="0" smtClean="0">
                <a:latin typeface="+mn-lt"/>
                <a:cs typeface="Capitals"/>
              </a:rPr>
            </a:br>
            <a:r>
              <a:rPr lang="en-US" sz="3600" dirty="0" smtClean="0">
                <a:latin typeface="+mn-lt"/>
                <a:cs typeface="Capitals"/>
              </a:rPr>
              <a:t>(Matthew 19:14, ESV).</a:t>
            </a:r>
            <a:endParaRPr lang="en-US" sz="3600" dirty="0">
              <a:latin typeface="Capitals"/>
              <a:cs typeface="Capitals"/>
            </a:endParaRPr>
          </a:p>
        </p:txBody>
      </p:sp>
    </p:spTree>
    <p:extLst>
      <p:ext uri="{BB962C8B-B14F-4D97-AF65-F5344CB8AC3E}">
        <p14:creationId xmlns:p14="http://schemas.microsoft.com/office/powerpoint/2010/main" val="428960476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74888"/>
            <a:ext cx="8229600" cy="1143000"/>
          </a:xfrm>
        </p:spPr>
        <p:txBody>
          <a:bodyPr>
            <a:normAutofit/>
          </a:bodyPr>
          <a:lstStyle/>
          <a:p>
            <a:r>
              <a:rPr lang="en-US" sz="4800" b="1" dirty="0" smtClean="0"/>
              <a:t>Global Realities</a:t>
            </a:r>
            <a:endParaRPr lang="en-US" sz="4800" b="1" dirty="0"/>
          </a:p>
        </p:txBody>
      </p:sp>
    </p:spTree>
    <p:extLst>
      <p:ext uri="{BB962C8B-B14F-4D97-AF65-F5344CB8AC3E}">
        <p14:creationId xmlns:p14="http://schemas.microsoft.com/office/powerpoint/2010/main" val="371956620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13013"/>
            <a:ext cx="8229600" cy="1143000"/>
          </a:xfrm>
        </p:spPr>
        <p:txBody>
          <a:bodyPr>
            <a:noAutofit/>
          </a:bodyPr>
          <a:lstStyle/>
          <a:p>
            <a:r>
              <a:rPr lang="en-US" sz="4800" b="1" dirty="0" smtClean="0"/>
              <a:t>Children and Ethnic Change in the United States</a:t>
            </a:r>
            <a:endParaRPr lang="en-US" sz="4800" b="1" dirty="0"/>
          </a:p>
        </p:txBody>
      </p:sp>
    </p:spTree>
    <p:extLst>
      <p:ext uri="{BB962C8B-B14F-4D97-AF65-F5344CB8AC3E}">
        <p14:creationId xmlns:p14="http://schemas.microsoft.com/office/powerpoint/2010/main" val="13535561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71763"/>
            <a:ext cx="8229600" cy="1143000"/>
          </a:xfrm>
        </p:spPr>
        <p:txBody>
          <a:bodyPr>
            <a:normAutofit/>
          </a:bodyPr>
          <a:lstStyle/>
          <a:p>
            <a:r>
              <a:rPr lang="en-US" sz="4800" b="1" dirty="0" smtClean="0"/>
              <a:t>Let Them Come to Me</a:t>
            </a:r>
            <a:endParaRPr lang="en-US" sz="4800" b="1" dirty="0"/>
          </a:p>
        </p:txBody>
      </p:sp>
    </p:spTree>
    <p:extLst>
      <p:ext uri="{BB962C8B-B14F-4D97-AF65-F5344CB8AC3E}">
        <p14:creationId xmlns:p14="http://schemas.microsoft.com/office/powerpoint/2010/main" val="79347393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55888"/>
            <a:ext cx="8229600" cy="1143000"/>
          </a:xfrm>
        </p:spPr>
        <p:txBody>
          <a:bodyPr>
            <a:normAutofit fontScale="90000"/>
          </a:bodyPr>
          <a:lstStyle/>
          <a:p>
            <a:r>
              <a:rPr lang="en-US" dirty="0" smtClean="0">
                <a:latin typeface="Capitals"/>
                <a:cs typeface="Capitals"/>
              </a:rPr>
              <a:t>Health Care</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latin typeface="+mn-lt"/>
                <a:cs typeface="Capitals"/>
              </a:rPr>
              <a:t>“But a Samaritan…when He saw him, </a:t>
            </a:r>
            <a:br>
              <a:rPr lang="en-US" sz="3200" dirty="0" smtClean="0">
                <a:latin typeface="+mn-lt"/>
                <a:cs typeface="Capitals"/>
              </a:rPr>
            </a:br>
            <a:r>
              <a:rPr lang="en-US" sz="3200" dirty="0" smtClean="0">
                <a:latin typeface="+mn-lt"/>
                <a:cs typeface="Capitals"/>
              </a:rPr>
              <a:t>He had compassion”</a:t>
            </a:r>
            <a:br>
              <a:rPr lang="en-US" sz="3200" dirty="0" smtClean="0">
                <a:latin typeface="+mn-lt"/>
                <a:cs typeface="Capitals"/>
              </a:rPr>
            </a:br>
            <a:r>
              <a:rPr lang="en-US" sz="3200" dirty="0" smtClean="0">
                <a:latin typeface="+mn-lt"/>
                <a:cs typeface="Capitals"/>
              </a:rPr>
              <a:t>(Luke 10:33, ESV).</a:t>
            </a:r>
            <a:endParaRPr lang="en-US" dirty="0">
              <a:latin typeface="Capitals"/>
              <a:cs typeface="Capitals"/>
            </a:endParaRPr>
          </a:p>
        </p:txBody>
      </p:sp>
    </p:spTree>
    <p:extLst>
      <p:ext uri="{BB962C8B-B14F-4D97-AF65-F5344CB8AC3E}">
        <p14:creationId xmlns:p14="http://schemas.microsoft.com/office/powerpoint/2010/main" val="106007600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549526"/>
            <a:ext cx="8229600" cy="1143000"/>
          </a:xfrm>
        </p:spPr>
        <p:txBody>
          <a:bodyPr>
            <a:normAutofit/>
          </a:bodyPr>
          <a:lstStyle/>
          <a:p>
            <a:r>
              <a:rPr lang="en-US" sz="4800" b="1" dirty="0" smtClean="0"/>
              <a:t>Present Realities</a:t>
            </a:r>
            <a:endParaRPr lang="en-US" sz="4800" b="1" dirty="0"/>
          </a:p>
        </p:txBody>
      </p:sp>
    </p:spTree>
    <p:extLst>
      <p:ext uri="{BB962C8B-B14F-4D97-AF65-F5344CB8AC3E}">
        <p14:creationId xmlns:p14="http://schemas.microsoft.com/office/powerpoint/2010/main" val="361386816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2010-2015 Countries with </a:t>
            </a:r>
            <a:br>
              <a:rPr lang="en-US" dirty="0" smtClean="0"/>
            </a:br>
            <a:r>
              <a:rPr lang="en-US" dirty="0" smtClean="0"/>
              <a:t>Longest Life Expectancies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5201748"/>
              </p:ext>
            </p:extLst>
          </p:nvPr>
        </p:nvGraphicFramePr>
        <p:xfrm>
          <a:off x="457200" y="1628775"/>
          <a:ext cx="8229600" cy="4670424"/>
        </p:xfrm>
        <a:graphic>
          <a:graphicData uri="http://schemas.openxmlformats.org/drawingml/2006/table">
            <a:tbl>
              <a:tblPr firstRow="1" bandRow="1">
                <a:tableStyleId>{073A0DAA-6AF3-43AB-8588-CEC1D06C72B9}</a:tableStyleId>
              </a:tblPr>
              <a:tblGrid>
                <a:gridCol w="1114425"/>
                <a:gridCol w="3079750"/>
                <a:gridCol w="4035425"/>
              </a:tblGrid>
              <a:tr h="424584">
                <a:tc>
                  <a:txBody>
                    <a:bodyPr/>
                    <a:lstStyle/>
                    <a:p>
                      <a:pPr marL="0" marR="0" algn="ctr">
                        <a:spcBef>
                          <a:spcPts val="0"/>
                        </a:spcBef>
                        <a:spcAft>
                          <a:spcPts val="0"/>
                        </a:spcAft>
                      </a:pPr>
                      <a:r>
                        <a:rPr lang="en-US" sz="2000" dirty="0">
                          <a:effectLst/>
                        </a:rPr>
                        <a:t>Rank</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Country/Area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Life Expectancy</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1</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Japan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84</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2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China, Hong Kong SAR</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83</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3</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Switzerland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83</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4</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Australia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82</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5</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Iceland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82</a:t>
                      </a:r>
                      <a:endParaRPr lang="en-US" sz="200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Israel</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82</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7</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Italy</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82</a:t>
                      </a:r>
                      <a:endParaRPr lang="en-US" sz="200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8</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Spain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82</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9</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France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82</a:t>
                      </a:r>
                      <a:endParaRPr lang="en-US" sz="2000" dirty="0">
                        <a:effectLst/>
                        <a:latin typeface="Times New Roman"/>
                        <a:ea typeface="Times New Roman"/>
                      </a:endParaRPr>
                    </a:p>
                  </a:txBody>
                  <a:tcPr marL="68580" marR="68580" marT="0" marB="0"/>
                </a:tc>
              </a:tr>
              <a:tr h="424584">
                <a:tc>
                  <a:txBody>
                    <a:bodyPr/>
                    <a:lstStyle/>
                    <a:p>
                      <a:pPr marL="0" marR="0" algn="l">
                        <a:spcBef>
                          <a:spcPts val="0"/>
                        </a:spcBef>
                        <a:spcAft>
                          <a:spcPts val="0"/>
                        </a:spcAft>
                      </a:pPr>
                      <a:r>
                        <a:rPr lang="en-US" sz="2000" dirty="0">
                          <a:effectLst/>
                        </a:rPr>
                        <a:t>10</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Sweden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81</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Tree>
    <p:extLst>
      <p:ext uri="{BB962C8B-B14F-4D97-AF65-F5344CB8AC3E}">
        <p14:creationId xmlns:p14="http://schemas.microsoft.com/office/powerpoint/2010/main" val="324691944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2010-2015 Countries with the </a:t>
            </a:r>
            <a:br>
              <a:rPr lang="en-US" dirty="0" smtClean="0"/>
            </a:br>
            <a:r>
              <a:rPr lang="en-US" dirty="0" smtClean="0"/>
              <a:t>Lowest Life Expectancies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8940102"/>
              </p:ext>
            </p:extLst>
          </p:nvPr>
        </p:nvGraphicFramePr>
        <p:xfrm>
          <a:off x="457200" y="1600200"/>
          <a:ext cx="8229600" cy="4654551"/>
        </p:xfrm>
        <a:graphic>
          <a:graphicData uri="http://schemas.openxmlformats.org/drawingml/2006/table">
            <a:tbl>
              <a:tblPr firstRow="1" bandRow="1">
                <a:tableStyleId>{073A0DAA-6AF3-43AB-8588-CEC1D06C72B9}</a:tableStyleId>
              </a:tblPr>
              <a:tblGrid>
                <a:gridCol w="1352550"/>
                <a:gridCol w="4133850"/>
                <a:gridCol w="2743200"/>
              </a:tblGrid>
              <a:tr h="423141">
                <a:tc>
                  <a:txBody>
                    <a:bodyPr/>
                    <a:lstStyle/>
                    <a:p>
                      <a:pPr marL="0" marR="0" algn="ctr">
                        <a:spcBef>
                          <a:spcPts val="0"/>
                        </a:spcBef>
                        <a:spcAft>
                          <a:spcPts val="0"/>
                        </a:spcAft>
                      </a:pPr>
                      <a:r>
                        <a:rPr lang="en-US" sz="2000" dirty="0">
                          <a:effectLst/>
                        </a:rPr>
                        <a:t>Rank</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Country/Area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Life Expectancy</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1</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Sierra Leone</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48</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2 </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Guinea-Bissau</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3</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Dem. Republic of the Congo</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4</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Lesotho</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5</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Swaziland</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6</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Afghanistan</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49</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7</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Central Africa Republic</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8</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Zambia</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50</a:t>
                      </a:r>
                      <a:endParaRPr lang="en-US" sz="200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9</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Chad</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50</a:t>
                      </a:r>
                      <a:endParaRPr lang="en-US" sz="2000" dirty="0">
                        <a:effectLst/>
                        <a:latin typeface="Times New Roman"/>
                        <a:ea typeface="Times New Roman"/>
                      </a:endParaRPr>
                    </a:p>
                  </a:txBody>
                  <a:tcPr marL="68580" marR="68580" marT="0" marB="0"/>
                </a:tc>
              </a:tr>
              <a:tr h="423141">
                <a:tc>
                  <a:txBody>
                    <a:bodyPr/>
                    <a:lstStyle/>
                    <a:p>
                      <a:pPr marL="0" marR="0">
                        <a:spcBef>
                          <a:spcPts val="0"/>
                        </a:spcBef>
                        <a:spcAft>
                          <a:spcPts val="0"/>
                        </a:spcAft>
                      </a:pPr>
                      <a:r>
                        <a:rPr lang="en-US" sz="2000">
                          <a:effectLst/>
                        </a:rPr>
                        <a:t>10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Mozambique </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51</a:t>
                      </a:r>
                      <a:endParaRPr lang="en-US" sz="2000" dirty="0">
                        <a:effectLst/>
                        <a:latin typeface="Times New Roman"/>
                        <a:ea typeface="Times New Roman"/>
                      </a:endParaRPr>
                    </a:p>
                  </a:txBody>
                  <a:tcPr marL="68580" marR="68580" marT="0" marB="0"/>
                </a:tc>
              </a:tr>
            </a:tbl>
          </a:graphicData>
        </a:graphic>
      </p:graphicFrame>
      <p:pic>
        <p:nvPicPr>
          <p:cNvPr id="5" name="Picture 4" descr="Pressure Point ppt template.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894610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465388"/>
            <a:ext cx="8229600" cy="1143000"/>
          </a:xfrm>
        </p:spPr>
        <p:txBody>
          <a:bodyPr>
            <a:normAutofit/>
          </a:bodyPr>
          <a:lstStyle/>
          <a:p>
            <a:r>
              <a:rPr lang="en-US" sz="4800" b="1" dirty="0" smtClean="0"/>
              <a:t>Children</a:t>
            </a:r>
            <a:endParaRPr lang="en-US" sz="4800" b="1" dirty="0"/>
          </a:p>
        </p:txBody>
      </p:sp>
    </p:spTree>
    <p:extLst>
      <p:ext uri="{BB962C8B-B14F-4D97-AF65-F5344CB8AC3E}">
        <p14:creationId xmlns:p14="http://schemas.microsoft.com/office/powerpoint/2010/main" val="7805554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4430</TotalTime>
  <Words>1807</Words>
  <Application>Microsoft Macintosh PowerPoint</Application>
  <PresentationFormat>On-screen Show (4:3)</PresentationFormat>
  <Paragraphs>832</Paragraphs>
  <Slides>125</Slides>
  <Notes>2</Notes>
  <HiddenSlides>0</HiddenSlides>
  <MMClips>1</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Pressure Points  Twelve Global Issues Shaping the  Face of the Church  J.D. Payne</vt:lpstr>
      <vt:lpstr>J. D. Payne jpayne@brookhills.org @jd_payne jdpayne.org </vt:lpstr>
      <vt:lpstr>PowerPoint Presentation</vt:lpstr>
      <vt:lpstr>Introduction</vt:lpstr>
      <vt:lpstr>PowerPoint Presentation</vt:lpstr>
      <vt:lpstr>PowerPoint Presentation</vt:lpstr>
      <vt:lpstr>Challenges of the Age</vt:lpstr>
      <vt:lpstr>The Stewardship of Innovation</vt:lpstr>
      <vt:lpstr>PowerPoint Presentation</vt:lpstr>
      <vt:lpstr>PowerPoint Presentation</vt:lpstr>
      <vt:lpstr>PowerPoint Presentation</vt:lpstr>
      <vt:lpstr>“Desire without knowledge is not good, and whoever makes haste with his feet misses his way” (Proverbs, 19:2, ESV). </vt:lpstr>
      <vt:lpstr>Unreached People Groups  “The Bread of Life is simply not available to hundreds and hundreds of millions of people.” David A. Fraser</vt:lpstr>
      <vt:lpstr>Nations:  from Countries to Peoples</vt:lpstr>
      <vt:lpstr>What is a People Group?</vt:lpstr>
      <vt:lpstr>Unengaged and Unreached</vt:lpstr>
      <vt:lpstr>PowerPoint Presentation</vt:lpstr>
      <vt:lpstr>Why Evangelicals?</vt:lpstr>
      <vt:lpstr>Where Is Our Priority?</vt:lpstr>
      <vt:lpstr>Strangers Next Door</vt:lpstr>
      <vt:lpstr>Cross-Cultural  Disciple Making Needed</vt:lpstr>
      <vt:lpstr>The West as a  Mission Field  “The west is, once again, a vast mission field.” George G. Hunter III</vt:lpstr>
      <vt:lpstr>Post-Christian Mission Field</vt:lpstr>
      <vt:lpstr>PowerPoint Presentation</vt:lpstr>
      <vt:lpstr>PowerPoint Presentation</vt:lpstr>
      <vt:lpstr>From 35,000 to 15,000 Feet</vt:lpstr>
      <vt:lpstr>Least Evangelical US States, 2010</vt:lpstr>
      <vt:lpstr>Urban Contexts in the US under 5% Evangelical </vt:lpstr>
      <vt:lpstr>Urban Contexts in the US under 5% Evangelical (cont.)</vt:lpstr>
      <vt:lpstr>Urban Contexts in the US under 5% Evangelical (cont.)</vt:lpstr>
      <vt:lpstr>Faiths on the Move</vt:lpstr>
      <vt:lpstr>Returning to the Apostolic</vt:lpstr>
      <vt:lpstr>From Simplicity to Complexity</vt:lpstr>
      <vt:lpstr>From Apostolic to Pastoral</vt:lpstr>
      <vt:lpstr>Need for Scaffolds</vt:lpstr>
      <vt:lpstr>Both/And</vt:lpstr>
      <vt:lpstr>Growth of the  Majority World Church</vt:lpstr>
      <vt:lpstr>An Enquiry into the  Majority World Church</vt:lpstr>
      <vt:lpstr>Select Countries with  Evangelical Percentages</vt:lpstr>
      <vt:lpstr>Forgetting About the  Mustard Seed</vt:lpstr>
      <vt:lpstr>Select Missionary-Sending Countries</vt:lpstr>
      <vt:lpstr>Select Missionary-Sending Countries (cont.)</vt:lpstr>
      <vt:lpstr>Kingdom Opportunities</vt:lpstr>
      <vt:lpstr>Pluralism and the Plurality of Faiths  “I am the Way…No one comes to the  Father except through me” (John 14:6, ESV).</vt:lpstr>
      <vt:lpstr>Pluralism: How the Pressure Is  Felt---Internally</vt:lpstr>
      <vt:lpstr>Plurality of Faiths:  How the Pressure is Felt---Externally</vt:lpstr>
      <vt:lpstr>World Totals</vt:lpstr>
      <vt:lpstr>Countries with the  Largest Number of Religiously Unaffiliated</vt:lpstr>
      <vt:lpstr>Countries with the Largest Muslim Populations 2010, 2030</vt:lpstr>
      <vt:lpstr>2010, 2030 Comparison of Muslim Proportions by Selected  Countries and Regions</vt:lpstr>
      <vt:lpstr>Global Estimates of Muslim Background Believers, 2005</vt:lpstr>
      <vt:lpstr>Global Estimates of Muslim Background Believers, 2005 (cont.)</vt:lpstr>
      <vt:lpstr>Contextualization Matters</vt:lpstr>
      <vt:lpstr>International Migration  “And He made from one man every nation of mankind to live on all the face of the earth, having determined allotted periods and the boundaries of their dwelling place” (Acts 17:26, ESV).</vt:lpstr>
      <vt:lpstr>PowerPoint Presentation</vt:lpstr>
      <vt:lpstr>The Divine Maestro</vt:lpstr>
      <vt:lpstr>God Is Working in the  United States</vt:lpstr>
      <vt:lpstr>Countries with the Highest Numbers of International Migrants, 2010</vt:lpstr>
      <vt:lpstr>Select Places of Origin of International Students in US, 2011-2012</vt:lpstr>
      <vt:lpstr>The Potential of the  Strangers Next Door</vt:lpstr>
      <vt:lpstr>PowerPoint Presentation</vt:lpstr>
      <vt:lpstr>PowerPoint Presentation</vt:lpstr>
      <vt:lpstr>Globalization  “It’s a small, small world.”  -- Richard M. Sherman and  Robert B. Sherman</vt:lpstr>
      <vt:lpstr>From Solids to Liquids</vt:lpstr>
      <vt:lpstr>From Heavy to Light</vt:lpstr>
      <vt:lpstr>Problems of Globalization</vt:lpstr>
      <vt:lpstr>Practices Under Pressure</vt:lpstr>
      <vt:lpstr>Poverty  “Remember the poor” (Galatians 2:10, ESV).</vt:lpstr>
      <vt:lpstr>As Old As the Garden</vt:lpstr>
      <vt:lpstr>The Pressure in the World</vt:lpstr>
      <vt:lpstr>Global Undernourishment</vt:lpstr>
      <vt:lpstr>Global Undernourishment by Region 2010-2012</vt:lpstr>
      <vt:lpstr>Challenges and Opportunities</vt:lpstr>
      <vt:lpstr>Growth of the Cities  If current projections are anything to go by, virtually the whole of the world’s demographic growth over the next 30 years will be concentrated in urban areas. UN Human Settlements Programme</vt:lpstr>
      <vt:lpstr>Select Countries with Urban Percentage of Population</vt:lpstr>
      <vt:lpstr>Select Countries with Urban Percentage of Population (cont.)</vt:lpstr>
      <vt:lpstr>Select Countries with Urban Percentage of Population (cont.)</vt:lpstr>
      <vt:lpstr>Select Countries with Urban Percentage of Population (cont.)</vt:lpstr>
      <vt:lpstr>Global Realities of Our  Urban World</vt:lpstr>
      <vt:lpstr>Population</vt:lpstr>
      <vt:lpstr>Countries with the  Largest Populations (2015 Estimates)</vt:lpstr>
      <vt:lpstr>Megacities:  Suns in the Solar System</vt:lpstr>
      <vt:lpstr>World’s Megacities, 2011</vt:lpstr>
      <vt:lpstr>World’s Megacities, 2011 (cont.)</vt:lpstr>
      <vt:lpstr>Diversity</vt:lpstr>
      <vt:lpstr>Migration</vt:lpstr>
      <vt:lpstr>Poverty</vt:lpstr>
      <vt:lpstr>Percent of Urban Residents Living in Slums in 2010</vt:lpstr>
      <vt:lpstr>Wealth</vt:lpstr>
      <vt:lpstr>Pace of Change</vt:lpstr>
      <vt:lpstr>Children and Youth  “But Jesus said, ‘Let the children come to me and do not hinder them, for to such belongs the kingdom of heaven’” (Matthew 19:14, ESV).</vt:lpstr>
      <vt:lpstr>Global Realities</vt:lpstr>
      <vt:lpstr>Children and Ethnic Change in the United States</vt:lpstr>
      <vt:lpstr>Let Them Come to Me</vt:lpstr>
      <vt:lpstr>Health Care  “But a Samaritan…when He saw him,  He had compassion” (Luke 10:33, ESV).</vt:lpstr>
      <vt:lpstr>Present Realities</vt:lpstr>
      <vt:lpstr>2010-2015 Countries with  Longest Life Expectancies</vt:lpstr>
      <vt:lpstr>2010-2015 Countries with the  Lowest Life Expectancies</vt:lpstr>
      <vt:lpstr>Children</vt:lpstr>
      <vt:lpstr>2010-2015 Infant Mortality Rates</vt:lpstr>
      <vt:lpstr>2010-2015 Under 5 Mortality Rates</vt:lpstr>
      <vt:lpstr>Countries with the Highest Under-5 Mortality Rates in 2011</vt:lpstr>
      <vt:lpstr>Maternal Health</vt:lpstr>
      <vt:lpstr>HIV/AIDS</vt:lpstr>
      <vt:lpstr>Countries Most Affected by  HIV Infections, 2009</vt:lpstr>
      <vt:lpstr>Sanitation and Clean Water</vt:lpstr>
      <vt:lpstr>Oral Learners  “Faith comes from hearing” (Romans 10:17, ESV).</vt:lpstr>
      <vt:lpstr>Present Global Realities</vt:lpstr>
      <vt:lpstr>Orality</vt:lpstr>
      <vt:lpstr>Categories of Learning</vt:lpstr>
      <vt:lpstr>Faith Comes by Understanding</vt:lpstr>
      <vt:lpstr>Pornification of Societies  “Flee from sexual immorality” (I Corinthians 6:18, ESV).</vt:lpstr>
      <vt:lpstr>The Size of the Industry</vt:lpstr>
      <vt:lpstr>The Global Reach</vt:lpstr>
      <vt:lpstr>The Influence of Pornography</vt:lpstr>
      <vt:lpstr>Internal and External Pressure</vt:lpstr>
      <vt:lpstr>Conclusion  Global Engagement in a World of Pressure Points</vt:lpstr>
      <vt:lpstr>Understand the Pressure Points</vt:lpstr>
      <vt:lpstr>Know Your Box in View of the  Pressure Points</vt:lpstr>
      <vt:lpstr>Recognize Internal Pressures</vt:lpstr>
      <vt:lpstr>Develop a Missionary Strategy</vt:lpstr>
      <vt:lpstr>PowerPoint Presentation</vt:lpstr>
      <vt:lpstr>Share Today’s Stories  Later Today</vt:lpstr>
      <vt:lpstr>Remain Grounded in the  Word of the Ages</vt:lpstr>
      <vt:lpstr>Pressure Points  Twelve Global Issues Shaping the  Face of the Church  J.D. Payne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Points Twelve Global Issues Shaping the Face of the Church J.D. Payne</dc:title>
  <dc:creator>Phyliss Wright</dc:creator>
  <cp:lastModifiedBy>J.D. Payne</cp:lastModifiedBy>
  <cp:revision>81</cp:revision>
  <dcterms:created xsi:type="dcterms:W3CDTF">2013-05-28T20:23:53Z</dcterms:created>
  <dcterms:modified xsi:type="dcterms:W3CDTF">2014-08-26T03:30:13Z</dcterms:modified>
</cp:coreProperties>
</file>