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3" r:id="rId4"/>
    <p:sldId id="275" r:id="rId5"/>
    <p:sldId id="349" r:id="rId6"/>
    <p:sldId id="282" r:id="rId7"/>
    <p:sldId id="319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348" r:id="rId17"/>
    <p:sldId id="351" r:id="rId18"/>
    <p:sldId id="346" r:id="rId19"/>
    <p:sldId id="352" r:id="rId20"/>
    <p:sldId id="310" r:id="rId21"/>
    <p:sldId id="265" r:id="rId22"/>
    <p:sldId id="320" r:id="rId23"/>
    <p:sldId id="321" r:id="rId24"/>
    <p:sldId id="322" r:id="rId25"/>
    <p:sldId id="323" r:id="rId26"/>
    <p:sldId id="324" r:id="rId27"/>
    <p:sldId id="353" r:id="rId28"/>
    <p:sldId id="284" r:id="rId29"/>
    <p:sldId id="325" r:id="rId30"/>
    <p:sldId id="333" r:id="rId31"/>
    <p:sldId id="285" r:id="rId32"/>
    <p:sldId id="311" r:id="rId33"/>
    <p:sldId id="326" r:id="rId34"/>
    <p:sldId id="334" r:id="rId35"/>
    <p:sldId id="286" r:id="rId36"/>
    <p:sldId id="327" r:id="rId37"/>
    <p:sldId id="335" r:id="rId38"/>
    <p:sldId id="287" r:id="rId39"/>
    <p:sldId id="328" r:id="rId40"/>
    <p:sldId id="336" r:id="rId41"/>
    <p:sldId id="288" r:id="rId42"/>
    <p:sldId id="313" r:id="rId43"/>
    <p:sldId id="329" r:id="rId44"/>
    <p:sldId id="337" r:id="rId45"/>
    <p:sldId id="289" r:id="rId46"/>
    <p:sldId id="330" r:id="rId47"/>
    <p:sldId id="338" r:id="rId48"/>
    <p:sldId id="290" r:id="rId49"/>
    <p:sldId id="331" r:id="rId50"/>
    <p:sldId id="339" r:id="rId51"/>
    <p:sldId id="291" r:id="rId52"/>
    <p:sldId id="332" r:id="rId53"/>
    <p:sldId id="307" r:id="rId54"/>
    <p:sldId id="340" r:id="rId55"/>
    <p:sldId id="354" r:id="rId56"/>
  </p:sldIdLst>
  <p:sldSz cx="9144000" cy="6858000" type="screen4x3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4622" autoAdjust="0"/>
  </p:normalViewPr>
  <p:slideViewPr>
    <p:cSldViewPr>
      <p:cViewPr>
        <p:scale>
          <a:sx n="100" d="100"/>
          <a:sy n="100" d="100"/>
        </p:scale>
        <p:origin x="-464" y="7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printerSettings" Target="printerSettings/printerSettings1.bin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4F4250-F6A8-4C57-A2A4-CF79D30A39FC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001208-D765-4CAA-9DBF-3E7540D2465E}">
      <dgm:prSet phldrT="[Text]"/>
      <dgm:spPr>
        <a:solidFill>
          <a:srgbClr val="00B0F0"/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dirty="0" smtClean="0"/>
            <a:t>Definition</a:t>
          </a:r>
          <a:endParaRPr lang="en-US" dirty="0"/>
        </a:p>
      </dgm:t>
    </dgm:pt>
    <dgm:pt modelId="{C06D93CF-1C35-4DAE-A6A2-FC4EFF4D5670}" type="parTrans" cxnId="{FB8450B5-6BE1-40F1-8314-08CC7F266706}">
      <dgm:prSet/>
      <dgm:spPr/>
      <dgm:t>
        <a:bodyPr/>
        <a:lstStyle/>
        <a:p>
          <a:endParaRPr lang="en-US"/>
        </a:p>
      </dgm:t>
    </dgm:pt>
    <dgm:pt modelId="{585701E8-9E86-4C1B-A490-AA577B8011EB}" type="sibTrans" cxnId="{FB8450B5-6BE1-40F1-8314-08CC7F266706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n-US"/>
        </a:p>
      </dgm:t>
    </dgm:pt>
    <dgm:pt modelId="{F11067E7-F43C-4967-92DF-ADC793D00A62}">
      <dgm:prSet phldrT="[Text]"/>
      <dgm:spPr>
        <a:solidFill>
          <a:srgbClr val="00B0F0"/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dirty="0" smtClean="0"/>
            <a:t>Strengths</a:t>
          </a:r>
          <a:endParaRPr lang="en-US" dirty="0"/>
        </a:p>
      </dgm:t>
    </dgm:pt>
    <dgm:pt modelId="{0009A184-33BD-41EA-8600-848746A88AC5}" type="parTrans" cxnId="{AA030629-B68D-49B2-AF1C-49100ACBCC96}">
      <dgm:prSet/>
      <dgm:spPr/>
      <dgm:t>
        <a:bodyPr/>
        <a:lstStyle/>
        <a:p>
          <a:endParaRPr lang="en-US"/>
        </a:p>
      </dgm:t>
    </dgm:pt>
    <dgm:pt modelId="{C90A65CD-C7E1-48EC-B0AC-3A28802CA423}" type="sibTrans" cxnId="{AA030629-B68D-49B2-AF1C-49100ACBCC96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n-US"/>
        </a:p>
      </dgm:t>
    </dgm:pt>
    <dgm:pt modelId="{858665E4-27D3-4E55-8E8A-87893AC14058}">
      <dgm:prSet phldrT="[Text]"/>
      <dgm:spPr>
        <a:solidFill>
          <a:srgbClr val="00B0F0"/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dirty="0" smtClean="0"/>
            <a:t>Limitations</a:t>
          </a:r>
          <a:endParaRPr lang="en-US" dirty="0"/>
        </a:p>
      </dgm:t>
    </dgm:pt>
    <dgm:pt modelId="{4540943E-97C3-4D42-A3B6-4924592D8AB7}" type="parTrans" cxnId="{0B99B437-AC6C-4284-B948-E370ED01915C}">
      <dgm:prSet/>
      <dgm:spPr/>
      <dgm:t>
        <a:bodyPr/>
        <a:lstStyle/>
        <a:p>
          <a:endParaRPr lang="en-US"/>
        </a:p>
      </dgm:t>
    </dgm:pt>
    <dgm:pt modelId="{91E3742C-5061-4B09-B587-1F3606873BEE}" type="sibTrans" cxnId="{0B99B437-AC6C-4284-B948-E370ED01915C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n-US"/>
        </a:p>
      </dgm:t>
    </dgm:pt>
    <dgm:pt modelId="{A90B182E-84C0-4AC0-9D29-22083DCE922D}">
      <dgm:prSet phldrT="[Text]"/>
      <dgm:spPr>
        <a:solidFill>
          <a:srgbClr val="00B0F0"/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dirty="0" smtClean="0"/>
            <a:t>Barnabas Factors</a:t>
          </a:r>
          <a:endParaRPr lang="en-US" dirty="0"/>
        </a:p>
      </dgm:t>
    </dgm:pt>
    <dgm:pt modelId="{B7036F18-6DE0-4743-8997-77BBF490857E}" type="parTrans" cxnId="{4DE5E5D7-1471-4B02-B688-CC6093C7F331}">
      <dgm:prSet/>
      <dgm:spPr/>
      <dgm:t>
        <a:bodyPr/>
        <a:lstStyle/>
        <a:p>
          <a:endParaRPr lang="en-US"/>
        </a:p>
      </dgm:t>
    </dgm:pt>
    <dgm:pt modelId="{5C9DABAA-B703-4A90-9C4B-D58CD3A2D305}" type="sibTrans" cxnId="{4DE5E5D7-1471-4B02-B688-CC6093C7F331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n-US"/>
        </a:p>
      </dgm:t>
    </dgm:pt>
    <dgm:pt modelId="{AF2F018C-4EE3-4E99-838A-B3EFFE49AA49}" type="pres">
      <dgm:prSet presAssocID="{DA4F4250-F6A8-4C57-A2A4-CF79D30A39F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BE188D-F148-47EE-BFA1-8697E004D955}" type="pres">
      <dgm:prSet presAssocID="{38001208-D765-4CAA-9DBF-3E7540D2465E}" presName="node" presStyleLbl="node1" presStyleIdx="0" presStyleCnt="4" custRadScaleRad="100193" custRadScaleInc="79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C832EC-49AD-476F-92B2-9EAA1667BB11}" type="pres">
      <dgm:prSet presAssocID="{38001208-D765-4CAA-9DBF-3E7540D2465E}" presName="spNode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n-US"/>
        </a:p>
      </dgm:t>
    </dgm:pt>
    <dgm:pt modelId="{3A8E3CD6-8FE2-4C77-8146-2527B4ED3296}" type="pres">
      <dgm:prSet presAssocID="{585701E8-9E86-4C1B-A490-AA577B8011EB}" presName="sibTrans" presStyleLbl="sibTrans1D1" presStyleIdx="0" presStyleCnt="4"/>
      <dgm:spPr/>
      <dgm:t>
        <a:bodyPr/>
        <a:lstStyle/>
        <a:p>
          <a:endParaRPr lang="en-US"/>
        </a:p>
      </dgm:t>
    </dgm:pt>
    <dgm:pt modelId="{53CBF8C3-A2AB-4553-B61D-521D08B1B984}" type="pres">
      <dgm:prSet presAssocID="{F11067E7-F43C-4967-92DF-ADC793D00A6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0DBFF4-04DB-43C5-A021-008084C1A49C}" type="pres">
      <dgm:prSet presAssocID="{F11067E7-F43C-4967-92DF-ADC793D00A62}" presName="spNode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n-US"/>
        </a:p>
      </dgm:t>
    </dgm:pt>
    <dgm:pt modelId="{3B31F78F-397D-4CB9-861F-41E0DAB340D1}" type="pres">
      <dgm:prSet presAssocID="{C90A65CD-C7E1-48EC-B0AC-3A28802CA423}" presName="sibTrans" presStyleLbl="sibTrans1D1" presStyleIdx="1" presStyleCnt="4"/>
      <dgm:spPr/>
      <dgm:t>
        <a:bodyPr/>
        <a:lstStyle/>
        <a:p>
          <a:endParaRPr lang="en-US"/>
        </a:p>
      </dgm:t>
    </dgm:pt>
    <dgm:pt modelId="{C49CFB2E-9B43-43CB-998C-9DA6F01625CA}" type="pres">
      <dgm:prSet presAssocID="{858665E4-27D3-4E55-8E8A-87893AC1405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603A75-BEA7-4DB3-B1A4-68D87D32257F}" type="pres">
      <dgm:prSet presAssocID="{858665E4-27D3-4E55-8E8A-87893AC14058}" presName="spNode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n-US"/>
        </a:p>
      </dgm:t>
    </dgm:pt>
    <dgm:pt modelId="{0B0EBCA3-6CCC-41E6-9B2B-5DA75609E7EB}" type="pres">
      <dgm:prSet presAssocID="{91E3742C-5061-4B09-B587-1F3606873BEE}" presName="sibTrans" presStyleLbl="sibTrans1D1" presStyleIdx="2" presStyleCnt="4"/>
      <dgm:spPr/>
      <dgm:t>
        <a:bodyPr/>
        <a:lstStyle/>
        <a:p>
          <a:endParaRPr lang="en-US"/>
        </a:p>
      </dgm:t>
    </dgm:pt>
    <dgm:pt modelId="{DDC61A01-9CBD-49EF-8667-820C8191C218}" type="pres">
      <dgm:prSet presAssocID="{A90B182E-84C0-4AC0-9D29-22083DCE922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B3C4AA-E843-4630-ABB9-FD8D0D67136B}" type="pres">
      <dgm:prSet presAssocID="{A90B182E-84C0-4AC0-9D29-22083DCE922D}" presName="spNode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n-US"/>
        </a:p>
      </dgm:t>
    </dgm:pt>
    <dgm:pt modelId="{A5CAAFA3-9A8C-4955-8954-C435A3E487BE}" type="pres">
      <dgm:prSet presAssocID="{5C9DABAA-B703-4A90-9C4B-D58CD3A2D305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BD9DD91D-4468-4E61-9F6B-B9BCA7D9B711}" type="presOf" srcId="{585701E8-9E86-4C1B-A490-AA577B8011EB}" destId="{3A8E3CD6-8FE2-4C77-8146-2527B4ED3296}" srcOrd="0" destOrd="0" presId="urn:microsoft.com/office/officeart/2005/8/layout/cycle6"/>
    <dgm:cxn modelId="{FB8450B5-6BE1-40F1-8314-08CC7F266706}" srcId="{DA4F4250-F6A8-4C57-A2A4-CF79D30A39FC}" destId="{38001208-D765-4CAA-9DBF-3E7540D2465E}" srcOrd="0" destOrd="0" parTransId="{C06D93CF-1C35-4DAE-A6A2-FC4EFF4D5670}" sibTransId="{585701E8-9E86-4C1B-A490-AA577B8011EB}"/>
    <dgm:cxn modelId="{0B99B437-AC6C-4284-B948-E370ED01915C}" srcId="{DA4F4250-F6A8-4C57-A2A4-CF79D30A39FC}" destId="{858665E4-27D3-4E55-8E8A-87893AC14058}" srcOrd="2" destOrd="0" parTransId="{4540943E-97C3-4D42-A3B6-4924592D8AB7}" sibTransId="{91E3742C-5061-4B09-B587-1F3606873BEE}"/>
    <dgm:cxn modelId="{41129BCE-D106-4CE2-95D5-922ED1A85FB1}" type="presOf" srcId="{C90A65CD-C7E1-48EC-B0AC-3A28802CA423}" destId="{3B31F78F-397D-4CB9-861F-41E0DAB340D1}" srcOrd="0" destOrd="0" presId="urn:microsoft.com/office/officeart/2005/8/layout/cycle6"/>
    <dgm:cxn modelId="{CF1CE5A0-79FD-4BE6-A7CE-A581B06952F8}" type="presOf" srcId="{F11067E7-F43C-4967-92DF-ADC793D00A62}" destId="{53CBF8C3-A2AB-4553-B61D-521D08B1B984}" srcOrd="0" destOrd="0" presId="urn:microsoft.com/office/officeart/2005/8/layout/cycle6"/>
    <dgm:cxn modelId="{F49261C4-CB4A-4691-89DE-8E7311BD39B4}" type="presOf" srcId="{38001208-D765-4CAA-9DBF-3E7540D2465E}" destId="{76BE188D-F148-47EE-BFA1-8697E004D955}" srcOrd="0" destOrd="0" presId="urn:microsoft.com/office/officeart/2005/8/layout/cycle6"/>
    <dgm:cxn modelId="{AA030629-B68D-49B2-AF1C-49100ACBCC96}" srcId="{DA4F4250-F6A8-4C57-A2A4-CF79D30A39FC}" destId="{F11067E7-F43C-4967-92DF-ADC793D00A62}" srcOrd="1" destOrd="0" parTransId="{0009A184-33BD-41EA-8600-848746A88AC5}" sibTransId="{C90A65CD-C7E1-48EC-B0AC-3A28802CA423}"/>
    <dgm:cxn modelId="{4DE5E5D7-1471-4B02-B688-CC6093C7F331}" srcId="{DA4F4250-F6A8-4C57-A2A4-CF79D30A39FC}" destId="{A90B182E-84C0-4AC0-9D29-22083DCE922D}" srcOrd="3" destOrd="0" parTransId="{B7036F18-6DE0-4743-8997-77BBF490857E}" sibTransId="{5C9DABAA-B703-4A90-9C4B-D58CD3A2D305}"/>
    <dgm:cxn modelId="{18273018-7F86-4FF5-8B8C-566659235C8F}" type="presOf" srcId="{858665E4-27D3-4E55-8E8A-87893AC14058}" destId="{C49CFB2E-9B43-43CB-998C-9DA6F01625CA}" srcOrd="0" destOrd="0" presId="urn:microsoft.com/office/officeart/2005/8/layout/cycle6"/>
    <dgm:cxn modelId="{DCFC67A3-4993-4E68-A176-E3FC0D5896D1}" type="presOf" srcId="{91E3742C-5061-4B09-B587-1F3606873BEE}" destId="{0B0EBCA3-6CCC-41E6-9B2B-5DA75609E7EB}" srcOrd="0" destOrd="0" presId="urn:microsoft.com/office/officeart/2005/8/layout/cycle6"/>
    <dgm:cxn modelId="{867DEAAD-818A-470E-91DB-E90221990977}" type="presOf" srcId="{A90B182E-84C0-4AC0-9D29-22083DCE922D}" destId="{DDC61A01-9CBD-49EF-8667-820C8191C218}" srcOrd="0" destOrd="0" presId="urn:microsoft.com/office/officeart/2005/8/layout/cycle6"/>
    <dgm:cxn modelId="{EA07C987-D20D-4A84-96B0-827D81441777}" type="presOf" srcId="{DA4F4250-F6A8-4C57-A2A4-CF79D30A39FC}" destId="{AF2F018C-4EE3-4E99-838A-B3EFFE49AA49}" srcOrd="0" destOrd="0" presId="urn:microsoft.com/office/officeart/2005/8/layout/cycle6"/>
    <dgm:cxn modelId="{F36454A0-4DBF-4462-9627-BA5DDCFF4723}" type="presOf" srcId="{5C9DABAA-B703-4A90-9C4B-D58CD3A2D305}" destId="{A5CAAFA3-9A8C-4955-8954-C435A3E487BE}" srcOrd="0" destOrd="0" presId="urn:microsoft.com/office/officeart/2005/8/layout/cycle6"/>
    <dgm:cxn modelId="{4F6B34E0-2F58-4900-9D12-5C5D15674A18}" type="presParOf" srcId="{AF2F018C-4EE3-4E99-838A-B3EFFE49AA49}" destId="{76BE188D-F148-47EE-BFA1-8697E004D955}" srcOrd="0" destOrd="0" presId="urn:microsoft.com/office/officeart/2005/8/layout/cycle6"/>
    <dgm:cxn modelId="{78CB2012-4E8F-46E5-B1C0-6EEF2D22B48E}" type="presParOf" srcId="{AF2F018C-4EE3-4E99-838A-B3EFFE49AA49}" destId="{BCC832EC-49AD-476F-92B2-9EAA1667BB11}" srcOrd="1" destOrd="0" presId="urn:microsoft.com/office/officeart/2005/8/layout/cycle6"/>
    <dgm:cxn modelId="{00B2E871-D89C-413A-8D84-0B55F65EEDE4}" type="presParOf" srcId="{AF2F018C-4EE3-4E99-838A-B3EFFE49AA49}" destId="{3A8E3CD6-8FE2-4C77-8146-2527B4ED3296}" srcOrd="2" destOrd="0" presId="urn:microsoft.com/office/officeart/2005/8/layout/cycle6"/>
    <dgm:cxn modelId="{1C30D319-6E11-47CB-BD89-7028B381FC26}" type="presParOf" srcId="{AF2F018C-4EE3-4E99-838A-B3EFFE49AA49}" destId="{53CBF8C3-A2AB-4553-B61D-521D08B1B984}" srcOrd="3" destOrd="0" presId="urn:microsoft.com/office/officeart/2005/8/layout/cycle6"/>
    <dgm:cxn modelId="{4D014364-FE77-4681-BEAB-96388526D07E}" type="presParOf" srcId="{AF2F018C-4EE3-4E99-838A-B3EFFE49AA49}" destId="{7A0DBFF4-04DB-43C5-A021-008084C1A49C}" srcOrd="4" destOrd="0" presId="urn:microsoft.com/office/officeart/2005/8/layout/cycle6"/>
    <dgm:cxn modelId="{4252B022-D98A-48DA-83DF-DFB6E3E87F28}" type="presParOf" srcId="{AF2F018C-4EE3-4E99-838A-B3EFFE49AA49}" destId="{3B31F78F-397D-4CB9-861F-41E0DAB340D1}" srcOrd="5" destOrd="0" presId="urn:microsoft.com/office/officeart/2005/8/layout/cycle6"/>
    <dgm:cxn modelId="{339E7571-DDDD-47FD-9398-478A847B261B}" type="presParOf" srcId="{AF2F018C-4EE3-4E99-838A-B3EFFE49AA49}" destId="{C49CFB2E-9B43-43CB-998C-9DA6F01625CA}" srcOrd="6" destOrd="0" presId="urn:microsoft.com/office/officeart/2005/8/layout/cycle6"/>
    <dgm:cxn modelId="{D0E21919-9777-4F77-9619-25AA0923DAE4}" type="presParOf" srcId="{AF2F018C-4EE3-4E99-838A-B3EFFE49AA49}" destId="{CF603A75-BEA7-4DB3-B1A4-68D87D32257F}" srcOrd="7" destOrd="0" presId="urn:microsoft.com/office/officeart/2005/8/layout/cycle6"/>
    <dgm:cxn modelId="{00D2E9AA-45BC-41A7-8098-042C1C57F8C3}" type="presParOf" srcId="{AF2F018C-4EE3-4E99-838A-B3EFFE49AA49}" destId="{0B0EBCA3-6CCC-41E6-9B2B-5DA75609E7EB}" srcOrd="8" destOrd="0" presId="urn:microsoft.com/office/officeart/2005/8/layout/cycle6"/>
    <dgm:cxn modelId="{D15A8ECF-07AC-4E5C-A99B-173EB3B497A6}" type="presParOf" srcId="{AF2F018C-4EE3-4E99-838A-B3EFFE49AA49}" destId="{DDC61A01-9CBD-49EF-8667-820C8191C218}" srcOrd="9" destOrd="0" presId="urn:microsoft.com/office/officeart/2005/8/layout/cycle6"/>
    <dgm:cxn modelId="{CD80769A-1D5D-48AF-98C7-4A5086796B84}" type="presParOf" srcId="{AF2F018C-4EE3-4E99-838A-B3EFFE49AA49}" destId="{6DB3C4AA-E843-4630-ABB9-FD8D0D67136B}" srcOrd="10" destOrd="0" presId="urn:microsoft.com/office/officeart/2005/8/layout/cycle6"/>
    <dgm:cxn modelId="{87CD5C79-91E6-4B41-89A3-FE6BFAA47010}" type="presParOf" srcId="{AF2F018C-4EE3-4E99-838A-B3EFFE49AA49}" destId="{A5CAAFA3-9A8C-4955-8954-C435A3E487BE}" srcOrd="11" destOrd="0" presId="urn:microsoft.com/office/officeart/2005/8/layout/cycle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5E1396-9502-4057-A396-40107841D6B9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/>
          <a:lightRig rig="threePt" dir="t">
            <a:rot lat="0" lon="0" rev="1200000"/>
          </a:lightRig>
        </a:scene3d>
      </dgm:spPr>
      <dgm:t>
        <a:bodyPr/>
        <a:lstStyle/>
        <a:p>
          <a:endParaRPr lang="en-US"/>
        </a:p>
      </dgm:t>
    </dgm:pt>
    <dgm:pt modelId="{4C10BB6F-52D6-441E-996F-431873913055}">
      <dgm:prSet phldrT="[Text]"/>
      <dgm:spPr>
        <a:solidFill>
          <a:srgbClr val="FF0000"/>
        </a:solidFill>
        <a:scene3d>
          <a:camera prst="orthographicFront"/>
          <a:lightRig rig="threePt" dir="t">
            <a:rot lat="0" lon="0" rev="1200000"/>
          </a:lightRig>
        </a:scene3d>
        <a:sp3d extrusionH="101600" contourW="31750">
          <a:bevelT w="127000" h="127000" prst="angle"/>
          <a:bevelB w="127000" h="127000"/>
        </a:sp3d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Character Problems</a:t>
          </a:r>
          <a:endParaRPr lang="en-US" b="1" dirty="0">
            <a:solidFill>
              <a:schemeClr val="tx1"/>
            </a:solidFill>
          </a:endParaRPr>
        </a:p>
      </dgm:t>
    </dgm:pt>
    <dgm:pt modelId="{BBAEE88D-EFF7-444B-B19C-CB68616E0F2E}" type="parTrans" cxnId="{AD3E61FD-129E-42A4-934E-9487383E695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9170FAA-EAE5-43A3-AABC-F8E7BDF31365}" type="sibTrans" cxnId="{AD3E61FD-129E-42A4-934E-9487383E695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29B4F6A-B180-4C33-A7F8-13B6681E272D}">
      <dgm:prSet phldrT="[Text]"/>
      <dgm:spPr>
        <a:solidFill>
          <a:srgbClr val="00B050"/>
        </a:solidFill>
        <a:scene3d>
          <a:camera prst="orthographicFront"/>
          <a:lightRig rig="threePt" dir="t">
            <a:rot lat="0" lon="0" rev="1200000"/>
          </a:lightRig>
        </a:scene3d>
        <a:sp3d extrusionH="101600" contourW="31750">
          <a:bevelT w="127000" h="127000" prst="angle"/>
          <a:bevelB w="127000" h="127000"/>
        </a:sp3d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Vision and Values Dissonance</a:t>
          </a:r>
          <a:endParaRPr lang="en-US" b="1" dirty="0">
            <a:solidFill>
              <a:schemeClr val="tx1"/>
            </a:solidFill>
          </a:endParaRPr>
        </a:p>
      </dgm:t>
    </dgm:pt>
    <dgm:pt modelId="{F38F750C-6EBD-4FDB-A448-313BF7EA8D1A}" type="parTrans" cxnId="{562CAFA0-A32B-4E3D-8942-CE992386DD3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BE3EE76-2DE3-4FDD-BAF0-68CD5C6D6741}" type="sibTrans" cxnId="{562CAFA0-A32B-4E3D-8942-CE992386DD3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D34E8D1-4CC8-48DA-A136-E2382B470067}">
      <dgm:prSet phldrT="[Text]"/>
      <dgm:spPr>
        <a:solidFill>
          <a:srgbClr val="00B0F0"/>
        </a:solidFill>
        <a:scene3d>
          <a:camera prst="orthographicFront"/>
          <a:lightRig rig="threePt" dir="t">
            <a:rot lat="0" lon="0" rev="1200000"/>
          </a:lightRig>
        </a:scene3d>
        <a:sp3d extrusionH="101600" contourW="31750">
          <a:bevelT w="127000" h="127000" prst="angle"/>
          <a:bevelB w="127000" h="127000"/>
        </a:sp3d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Personality and/or Cultural Differences</a:t>
          </a:r>
          <a:endParaRPr lang="en-US" b="1" dirty="0">
            <a:solidFill>
              <a:schemeClr val="tx1"/>
            </a:solidFill>
          </a:endParaRPr>
        </a:p>
      </dgm:t>
    </dgm:pt>
    <dgm:pt modelId="{03BD291A-6144-4720-A4DE-A4729D72D724}" type="parTrans" cxnId="{3A6E69AB-5F74-45F5-8F7C-6E549891EEE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804F11B-48F7-435F-9873-6161DB22B8A2}" type="sibTrans" cxnId="{3A6E69AB-5F74-45F5-8F7C-6E549891EEE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BEECE4D-C86C-4F61-86CB-C9F2F1024082}">
      <dgm:prSet phldrT="[Text]"/>
      <dgm:spPr>
        <a:solidFill>
          <a:srgbClr val="92D050"/>
        </a:solidFill>
        <a:scene3d>
          <a:camera prst="orthographicFront"/>
          <a:lightRig rig="threePt" dir="t">
            <a:rot lat="0" lon="0" rev="1200000"/>
          </a:lightRig>
        </a:scene3d>
        <a:sp3d extrusionH="101600" contourW="31750">
          <a:bevelT w="127000" h="127000" prst="angle"/>
          <a:bevelB w="127000" h="127000"/>
        </a:sp3d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Authority Issues</a:t>
          </a:r>
          <a:endParaRPr lang="en-US" b="1" dirty="0">
            <a:solidFill>
              <a:schemeClr val="tx1"/>
            </a:solidFill>
          </a:endParaRPr>
        </a:p>
      </dgm:t>
    </dgm:pt>
    <dgm:pt modelId="{335FE02C-F46F-4754-AE42-F2201F0430CB}" type="parTrans" cxnId="{C9BF5E2C-D3B4-4525-A3F2-F30BA0A76E6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52C3B87-D2E3-4FFC-9CC9-B09FBF1A944F}" type="sibTrans" cxnId="{C9BF5E2C-D3B4-4525-A3F2-F30BA0A76E6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EEBF754-6C4D-486D-B1F5-71B06BFB7A14}">
      <dgm:prSet phldrT="[Text]"/>
      <dgm:spPr>
        <a:solidFill>
          <a:srgbClr val="FFFF00"/>
        </a:solidFill>
        <a:scene3d>
          <a:camera prst="orthographicFront"/>
          <a:lightRig rig="threePt" dir="t">
            <a:rot lat="0" lon="0" rev="1200000"/>
          </a:lightRig>
        </a:scene3d>
        <a:sp3d extrusionH="101600" contourW="31750">
          <a:bevelT w="127000" h="127000" prst="angle"/>
          <a:bevelB w="127000" h="127000"/>
        </a:sp3d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Gifting Fit</a:t>
          </a:r>
          <a:endParaRPr lang="en-US" b="1" dirty="0">
            <a:solidFill>
              <a:schemeClr val="tx1"/>
            </a:solidFill>
          </a:endParaRPr>
        </a:p>
      </dgm:t>
    </dgm:pt>
    <dgm:pt modelId="{0EFF0528-B0F7-4EBA-9F48-53469F3411E0}" type="parTrans" cxnId="{5B7AF716-0885-4FBB-BC86-B66247EF25F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8B16D0A-020D-42D6-91CD-E342E0F19454}" type="sibTrans" cxnId="{5B7AF716-0885-4FBB-BC86-B66247EF25F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699F8AB-843F-4663-B4D7-7CC30902B6AC}" type="pres">
      <dgm:prSet presAssocID="{F15E1396-9502-4057-A396-40107841D6B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A0599C-FEE5-4F74-834A-267BC0416914}" type="pres">
      <dgm:prSet presAssocID="{4C10BB6F-52D6-441E-996F-431873913055}" presName="node" presStyleLbl="node1" presStyleIdx="0" presStyleCnt="5" custLinFactNeighborY="-64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C4B8BC-6E98-416F-AD0F-AC5F5E02D63F}" type="pres">
      <dgm:prSet presAssocID="{19170FAA-EAE5-43A3-AABC-F8E7BDF31365}" presName="sibTrans" presStyleCnt="0"/>
      <dgm:spPr>
        <a:scene3d>
          <a:camera prst="orthographicFront"/>
          <a:lightRig rig="threePt" dir="t">
            <a:rot lat="0" lon="0" rev="1200000"/>
          </a:lightRig>
        </a:scene3d>
        <a:sp3d extrusionH="101600" contourW="31750">
          <a:bevelT w="127000" h="127000" prst="angle"/>
          <a:bevelB w="127000" h="127000"/>
        </a:sp3d>
      </dgm:spPr>
      <dgm:t>
        <a:bodyPr/>
        <a:lstStyle/>
        <a:p>
          <a:endParaRPr lang="en-US"/>
        </a:p>
      </dgm:t>
    </dgm:pt>
    <dgm:pt modelId="{4E128B92-7E71-44C2-81A1-BCD145BEC720}" type="pres">
      <dgm:prSet presAssocID="{0EEBF754-6C4D-486D-B1F5-71B06BFB7A1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011934-776D-4CA1-90EA-6145C94A263D}" type="pres">
      <dgm:prSet presAssocID="{F8B16D0A-020D-42D6-91CD-E342E0F19454}" presName="sibTrans" presStyleCnt="0"/>
      <dgm:spPr>
        <a:scene3d>
          <a:camera prst="orthographicFront"/>
          <a:lightRig rig="threePt" dir="t">
            <a:rot lat="0" lon="0" rev="1200000"/>
          </a:lightRig>
        </a:scene3d>
        <a:sp3d extrusionH="101600" contourW="31750">
          <a:bevelT w="127000" h="127000" prst="angle"/>
          <a:bevelB w="127000" h="127000"/>
        </a:sp3d>
      </dgm:spPr>
      <dgm:t>
        <a:bodyPr/>
        <a:lstStyle/>
        <a:p>
          <a:endParaRPr lang="en-US"/>
        </a:p>
      </dgm:t>
    </dgm:pt>
    <dgm:pt modelId="{D7162192-910D-4169-B207-B51E649C9724}" type="pres">
      <dgm:prSet presAssocID="{9BEECE4D-C86C-4F61-86CB-C9F2F102408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EF4540-20E6-4433-B299-85B6FB97D456}" type="pres">
      <dgm:prSet presAssocID="{B52C3B87-D2E3-4FFC-9CC9-B09FBF1A944F}" presName="sibTrans" presStyleCnt="0"/>
      <dgm:spPr>
        <a:scene3d>
          <a:camera prst="orthographicFront"/>
          <a:lightRig rig="threePt" dir="t">
            <a:rot lat="0" lon="0" rev="1200000"/>
          </a:lightRig>
        </a:scene3d>
        <a:sp3d extrusionH="101600" contourW="31750">
          <a:bevelT w="127000" h="127000" prst="angle"/>
          <a:bevelB w="127000" h="127000"/>
        </a:sp3d>
      </dgm:spPr>
      <dgm:t>
        <a:bodyPr/>
        <a:lstStyle/>
        <a:p>
          <a:endParaRPr lang="en-US"/>
        </a:p>
      </dgm:t>
    </dgm:pt>
    <dgm:pt modelId="{E8CDC752-344A-41E6-96E7-81EA609A3A22}" type="pres">
      <dgm:prSet presAssocID="{C29B4F6A-B180-4C33-A7F8-13B6681E272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64730E-A23D-4888-AC1B-78A445C932FB}" type="pres">
      <dgm:prSet presAssocID="{9BE3EE76-2DE3-4FDD-BAF0-68CD5C6D6741}" presName="sibTrans" presStyleCnt="0"/>
      <dgm:spPr>
        <a:scene3d>
          <a:camera prst="orthographicFront"/>
          <a:lightRig rig="threePt" dir="t">
            <a:rot lat="0" lon="0" rev="1200000"/>
          </a:lightRig>
        </a:scene3d>
        <a:sp3d extrusionH="101600" contourW="31750">
          <a:bevelT w="127000" h="127000" prst="angle"/>
          <a:bevelB w="127000" h="127000"/>
        </a:sp3d>
      </dgm:spPr>
      <dgm:t>
        <a:bodyPr/>
        <a:lstStyle/>
        <a:p>
          <a:endParaRPr lang="en-US"/>
        </a:p>
      </dgm:t>
    </dgm:pt>
    <dgm:pt modelId="{453EFA94-BF2B-4C44-9EB0-9A3002E454B5}" type="pres">
      <dgm:prSet presAssocID="{FD34E8D1-4CC8-48DA-A136-E2382B47006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BF5E2C-D3B4-4525-A3F2-F30BA0A76E66}" srcId="{F15E1396-9502-4057-A396-40107841D6B9}" destId="{9BEECE4D-C86C-4F61-86CB-C9F2F1024082}" srcOrd="2" destOrd="0" parTransId="{335FE02C-F46F-4754-AE42-F2201F0430CB}" sibTransId="{B52C3B87-D2E3-4FFC-9CC9-B09FBF1A944F}"/>
    <dgm:cxn modelId="{989CB696-2983-4268-9AF7-7F8232C00866}" type="presOf" srcId="{4C10BB6F-52D6-441E-996F-431873913055}" destId="{FDA0599C-FEE5-4F74-834A-267BC0416914}" srcOrd="0" destOrd="0" presId="urn:microsoft.com/office/officeart/2005/8/layout/default#1"/>
    <dgm:cxn modelId="{E0A0A8FF-DC55-45AB-8C45-84FF294635B9}" type="presOf" srcId="{C29B4F6A-B180-4C33-A7F8-13B6681E272D}" destId="{E8CDC752-344A-41E6-96E7-81EA609A3A22}" srcOrd="0" destOrd="0" presId="urn:microsoft.com/office/officeart/2005/8/layout/default#1"/>
    <dgm:cxn modelId="{F1591379-4837-4AC4-BB35-12514D3ADFC4}" type="presOf" srcId="{9BEECE4D-C86C-4F61-86CB-C9F2F1024082}" destId="{D7162192-910D-4169-B207-B51E649C9724}" srcOrd="0" destOrd="0" presId="urn:microsoft.com/office/officeart/2005/8/layout/default#1"/>
    <dgm:cxn modelId="{5B7AF716-0885-4FBB-BC86-B66247EF25FD}" srcId="{F15E1396-9502-4057-A396-40107841D6B9}" destId="{0EEBF754-6C4D-486D-B1F5-71B06BFB7A14}" srcOrd="1" destOrd="0" parTransId="{0EFF0528-B0F7-4EBA-9F48-53469F3411E0}" sibTransId="{F8B16D0A-020D-42D6-91CD-E342E0F19454}"/>
    <dgm:cxn modelId="{40A947AB-8624-45FB-8EB6-598ABCA7A865}" type="presOf" srcId="{FD34E8D1-4CC8-48DA-A136-E2382B470067}" destId="{453EFA94-BF2B-4C44-9EB0-9A3002E454B5}" srcOrd="0" destOrd="0" presId="urn:microsoft.com/office/officeart/2005/8/layout/default#1"/>
    <dgm:cxn modelId="{3A6E69AB-5F74-45F5-8F7C-6E549891EEE5}" srcId="{F15E1396-9502-4057-A396-40107841D6B9}" destId="{FD34E8D1-4CC8-48DA-A136-E2382B470067}" srcOrd="4" destOrd="0" parTransId="{03BD291A-6144-4720-A4DE-A4729D72D724}" sibTransId="{3804F11B-48F7-435F-9873-6161DB22B8A2}"/>
    <dgm:cxn modelId="{562CAFA0-A32B-4E3D-8942-CE992386DD37}" srcId="{F15E1396-9502-4057-A396-40107841D6B9}" destId="{C29B4F6A-B180-4C33-A7F8-13B6681E272D}" srcOrd="3" destOrd="0" parTransId="{F38F750C-6EBD-4FDB-A448-313BF7EA8D1A}" sibTransId="{9BE3EE76-2DE3-4FDD-BAF0-68CD5C6D6741}"/>
    <dgm:cxn modelId="{077D29BD-9392-47EE-BF80-0991DC817B6F}" type="presOf" srcId="{F15E1396-9502-4057-A396-40107841D6B9}" destId="{8699F8AB-843F-4663-B4D7-7CC30902B6AC}" srcOrd="0" destOrd="0" presId="urn:microsoft.com/office/officeart/2005/8/layout/default#1"/>
    <dgm:cxn modelId="{8416B67C-DE28-495E-ABB8-3BFA2E826768}" type="presOf" srcId="{0EEBF754-6C4D-486D-B1F5-71B06BFB7A14}" destId="{4E128B92-7E71-44C2-81A1-BCD145BEC720}" srcOrd="0" destOrd="0" presId="urn:microsoft.com/office/officeart/2005/8/layout/default#1"/>
    <dgm:cxn modelId="{AD3E61FD-129E-42A4-934E-9487383E695C}" srcId="{F15E1396-9502-4057-A396-40107841D6B9}" destId="{4C10BB6F-52D6-441E-996F-431873913055}" srcOrd="0" destOrd="0" parTransId="{BBAEE88D-EFF7-444B-B19C-CB68616E0F2E}" sibTransId="{19170FAA-EAE5-43A3-AABC-F8E7BDF31365}"/>
    <dgm:cxn modelId="{ECF75361-CC73-4897-8790-CF3491765395}" type="presParOf" srcId="{8699F8AB-843F-4663-B4D7-7CC30902B6AC}" destId="{FDA0599C-FEE5-4F74-834A-267BC0416914}" srcOrd="0" destOrd="0" presId="urn:microsoft.com/office/officeart/2005/8/layout/default#1"/>
    <dgm:cxn modelId="{08E337E6-BC8A-4E65-A1A2-4FDED5A76BE7}" type="presParOf" srcId="{8699F8AB-843F-4663-B4D7-7CC30902B6AC}" destId="{2EC4B8BC-6E98-416F-AD0F-AC5F5E02D63F}" srcOrd="1" destOrd="0" presId="urn:microsoft.com/office/officeart/2005/8/layout/default#1"/>
    <dgm:cxn modelId="{7E53B6F1-4A6B-44D7-A352-8D8F6B8CCD69}" type="presParOf" srcId="{8699F8AB-843F-4663-B4D7-7CC30902B6AC}" destId="{4E128B92-7E71-44C2-81A1-BCD145BEC720}" srcOrd="2" destOrd="0" presId="urn:microsoft.com/office/officeart/2005/8/layout/default#1"/>
    <dgm:cxn modelId="{9C5B94A5-333D-466C-8BBB-192F6D58286C}" type="presParOf" srcId="{8699F8AB-843F-4663-B4D7-7CC30902B6AC}" destId="{FE011934-776D-4CA1-90EA-6145C94A263D}" srcOrd="3" destOrd="0" presId="urn:microsoft.com/office/officeart/2005/8/layout/default#1"/>
    <dgm:cxn modelId="{3FD41A07-5C10-42FA-9F2F-2883A8C04162}" type="presParOf" srcId="{8699F8AB-843F-4663-B4D7-7CC30902B6AC}" destId="{D7162192-910D-4169-B207-B51E649C9724}" srcOrd="4" destOrd="0" presId="urn:microsoft.com/office/officeart/2005/8/layout/default#1"/>
    <dgm:cxn modelId="{BC114EEA-7F43-45E1-BEF5-BE4B7D53E6F8}" type="presParOf" srcId="{8699F8AB-843F-4663-B4D7-7CC30902B6AC}" destId="{EAEF4540-20E6-4433-B299-85B6FB97D456}" srcOrd="5" destOrd="0" presId="urn:microsoft.com/office/officeart/2005/8/layout/default#1"/>
    <dgm:cxn modelId="{37185825-AC20-4451-A7EC-F8D8AC7E94AA}" type="presParOf" srcId="{8699F8AB-843F-4663-B4D7-7CC30902B6AC}" destId="{E8CDC752-344A-41E6-96E7-81EA609A3A22}" srcOrd="6" destOrd="0" presId="urn:microsoft.com/office/officeart/2005/8/layout/default#1"/>
    <dgm:cxn modelId="{FC669117-9191-4752-835C-FF7220D79F08}" type="presParOf" srcId="{8699F8AB-843F-4663-B4D7-7CC30902B6AC}" destId="{C864730E-A23D-4888-AC1B-78A445C932FB}" srcOrd="7" destOrd="0" presId="urn:microsoft.com/office/officeart/2005/8/layout/default#1"/>
    <dgm:cxn modelId="{339AF209-1DAF-4626-91E6-C684CD314597}" type="presParOf" srcId="{8699F8AB-843F-4663-B4D7-7CC30902B6AC}" destId="{453EFA94-BF2B-4C44-9EB0-9A3002E454B5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D0F177-C066-4DCA-9ADA-E697AB24E935}" type="doc">
      <dgm:prSet loTypeId="urn:microsoft.com/office/officeart/2005/8/layout/radial3" loCatId="relationship" qsTypeId="urn:microsoft.com/office/officeart/2005/8/quickstyle/3d3" qsCatId="3D" csTypeId="urn:microsoft.com/office/officeart/2005/8/colors/accent6_4" csCatId="accent6" phldr="1"/>
      <dgm:spPr>
        <a:scene3d>
          <a:camera prst="perspectiveFront"/>
          <a:lightRig rig="threePt" dir="t"/>
        </a:scene3d>
      </dgm:spPr>
      <dgm:t>
        <a:bodyPr/>
        <a:lstStyle/>
        <a:p>
          <a:endParaRPr lang="en-US"/>
        </a:p>
      </dgm:t>
    </dgm:pt>
    <dgm:pt modelId="{0D5352AF-6B32-4539-A021-F63F52C1829D}">
      <dgm:prSet phldrT="[Text]"/>
      <dgm:spPr>
        <a:gradFill flip="none" rotWithShape="0">
          <a:gsLst>
            <a:gs pos="0">
              <a:schemeClr val="accent6">
                <a:shade val="80000"/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6">
                <a:shade val="80000"/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dirty="0" smtClean="0"/>
            <a:t>Walks with the Lord</a:t>
          </a:r>
          <a:endParaRPr lang="en-US" dirty="0"/>
        </a:p>
      </dgm:t>
    </dgm:pt>
    <dgm:pt modelId="{0D501932-1DE4-4FD7-A0BA-6E312B153714}" type="parTrans" cxnId="{A1DF5060-E701-4231-8FAD-866D300BC5F7}">
      <dgm:prSet/>
      <dgm:spPr/>
      <dgm:t>
        <a:bodyPr/>
        <a:lstStyle/>
        <a:p>
          <a:endParaRPr lang="en-US"/>
        </a:p>
      </dgm:t>
    </dgm:pt>
    <dgm:pt modelId="{BAE6AF5A-94F9-47DD-928C-C72ED8C895EE}" type="sibTrans" cxnId="{A1DF5060-E701-4231-8FAD-866D300BC5F7}">
      <dgm:prSet/>
      <dgm:spPr/>
      <dgm:t>
        <a:bodyPr/>
        <a:lstStyle/>
        <a:p>
          <a:endParaRPr lang="en-US"/>
        </a:p>
      </dgm:t>
    </dgm:pt>
    <dgm:pt modelId="{3756DBA1-8333-49B2-BE0A-5D6A0CB33A72}">
      <dgm:prSet phldrT="[Text]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en-US" dirty="0" smtClean="0"/>
            <a:t>Maintains an Outstanding Character</a:t>
          </a:r>
          <a:endParaRPr lang="en-US" dirty="0"/>
        </a:p>
      </dgm:t>
    </dgm:pt>
    <dgm:pt modelId="{A8B1D1D2-4F81-4600-BA52-7FC6C0041101}" type="parTrans" cxnId="{B01411B6-5F97-4D33-A408-B4F05D2D7BCE}">
      <dgm:prSet/>
      <dgm:spPr/>
      <dgm:t>
        <a:bodyPr/>
        <a:lstStyle/>
        <a:p>
          <a:endParaRPr lang="en-US"/>
        </a:p>
      </dgm:t>
    </dgm:pt>
    <dgm:pt modelId="{3AD16FF8-B3F1-4643-B642-EEBCCBD31AB6}" type="sibTrans" cxnId="{B01411B6-5F97-4D33-A408-B4F05D2D7BCE}">
      <dgm:prSet/>
      <dgm:spPr/>
      <dgm:t>
        <a:bodyPr/>
        <a:lstStyle/>
        <a:p>
          <a:endParaRPr lang="en-US"/>
        </a:p>
      </dgm:t>
    </dgm:pt>
    <dgm:pt modelId="{BAE56330-A9D3-448B-B21F-11EB80FFA742}">
      <dgm:prSet phldrT="[Text]"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en-US" dirty="0" smtClean="0"/>
            <a:t>Serves in the Local Church</a:t>
          </a:r>
          <a:endParaRPr lang="en-US" dirty="0"/>
        </a:p>
      </dgm:t>
    </dgm:pt>
    <dgm:pt modelId="{A322F8DE-0A5E-4322-8CD5-3CC08E454C6E}" type="parTrans" cxnId="{AAABCA5C-9537-42DC-9833-37A4B40EA6A5}">
      <dgm:prSet/>
      <dgm:spPr/>
      <dgm:t>
        <a:bodyPr/>
        <a:lstStyle/>
        <a:p>
          <a:endParaRPr lang="en-US"/>
        </a:p>
      </dgm:t>
    </dgm:pt>
    <dgm:pt modelId="{59CBCCA3-B790-414F-85A3-EE8A477BDA73}" type="sibTrans" cxnId="{AAABCA5C-9537-42DC-9833-37A4B40EA6A5}">
      <dgm:prSet/>
      <dgm:spPr/>
      <dgm:t>
        <a:bodyPr/>
        <a:lstStyle/>
        <a:p>
          <a:endParaRPr lang="en-US"/>
        </a:p>
      </dgm:t>
    </dgm:pt>
    <dgm:pt modelId="{6FD816DD-962F-4519-BC5A-3AD6087ECA38}">
      <dgm:prSet phldrT="[Text]"/>
      <dgm:spPr>
        <a:solidFill>
          <a:srgbClr val="92D050">
            <a:alpha val="50000"/>
          </a:srgbClr>
        </a:solidFill>
      </dgm:spPr>
      <dgm:t>
        <a:bodyPr/>
        <a:lstStyle/>
        <a:p>
          <a:r>
            <a:rPr lang="en-US" dirty="0" smtClean="0"/>
            <a:t>Remains Faithful to the Call</a:t>
          </a:r>
          <a:endParaRPr lang="en-US" dirty="0"/>
        </a:p>
      </dgm:t>
    </dgm:pt>
    <dgm:pt modelId="{2A2CC8EA-6EA4-41C2-AE77-AADAA1EBB784}" type="parTrans" cxnId="{A9792C36-9486-46D2-8554-1397E60D5198}">
      <dgm:prSet/>
      <dgm:spPr/>
      <dgm:t>
        <a:bodyPr/>
        <a:lstStyle/>
        <a:p>
          <a:endParaRPr lang="en-US"/>
        </a:p>
      </dgm:t>
    </dgm:pt>
    <dgm:pt modelId="{8C4A96AA-AC52-45AC-AB77-3B90DB1D22AB}" type="sibTrans" cxnId="{A9792C36-9486-46D2-8554-1397E60D5198}">
      <dgm:prSet/>
      <dgm:spPr/>
      <dgm:t>
        <a:bodyPr/>
        <a:lstStyle/>
        <a:p>
          <a:endParaRPr lang="en-US"/>
        </a:p>
      </dgm:t>
    </dgm:pt>
    <dgm:pt modelId="{B3F6957F-6AB4-4C2A-A243-8CC0CF37C58A}">
      <dgm:prSet phldrT="[Text]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en-US" dirty="0" smtClean="0"/>
            <a:t>Shares the Gospel Regularly**</a:t>
          </a:r>
          <a:endParaRPr lang="en-US" dirty="0"/>
        </a:p>
      </dgm:t>
    </dgm:pt>
    <dgm:pt modelId="{E3305EDE-BF55-4917-ACA3-C37E7D030611}" type="parTrans" cxnId="{5BBD57CB-5D63-4E4C-B057-A4F4446AEC68}">
      <dgm:prSet/>
      <dgm:spPr/>
      <dgm:t>
        <a:bodyPr/>
        <a:lstStyle/>
        <a:p>
          <a:endParaRPr lang="en-US"/>
        </a:p>
      </dgm:t>
    </dgm:pt>
    <dgm:pt modelId="{489CBE25-F196-43B6-A4D6-F839035342D8}" type="sibTrans" cxnId="{5BBD57CB-5D63-4E4C-B057-A4F4446AEC68}">
      <dgm:prSet/>
      <dgm:spPr/>
      <dgm:t>
        <a:bodyPr/>
        <a:lstStyle/>
        <a:p>
          <a:endParaRPr lang="en-US"/>
        </a:p>
      </dgm:t>
    </dgm:pt>
    <dgm:pt modelId="{10248D83-A881-4690-9B5B-B494AB0ED401}">
      <dgm:prSet phldrT="[Text]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en-US" dirty="0" smtClean="0"/>
            <a:t>Raises Up Leaders**</a:t>
          </a:r>
          <a:endParaRPr lang="en-US" dirty="0"/>
        </a:p>
      </dgm:t>
    </dgm:pt>
    <dgm:pt modelId="{5B4326C0-98F1-415F-9BC9-9C8DDC40D549}" type="parTrans" cxnId="{0E27BCB1-F62A-4685-9ED2-E93EFC598772}">
      <dgm:prSet/>
      <dgm:spPr/>
      <dgm:t>
        <a:bodyPr/>
        <a:lstStyle/>
        <a:p>
          <a:endParaRPr lang="en-US"/>
        </a:p>
      </dgm:t>
    </dgm:pt>
    <dgm:pt modelId="{BAEC19A2-798E-4018-BDDA-EC126441AAAB}" type="sibTrans" cxnId="{0E27BCB1-F62A-4685-9ED2-E93EFC598772}">
      <dgm:prSet/>
      <dgm:spPr/>
      <dgm:t>
        <a:bodyPr/>
        <a:lstStyle/>
        <a:p>
          <a:endParaRPr lang="en-US"/>
        </a:p>
      </dgm:t>
    </dgm:pt>
    <dgm:pt modelId="{BCD229C8-42C2-4D7E-9009-C0C03AD3A16B}">
      <dgm:prSet phldrT="[Text]"/>
      <dgm:spPr/>
      <dgm:t>
        <a:bodyPr/>
        <a:lstStyle/>
        <a:p>
          <a:r>
            <a:rPr lang="en-US" dirty="0" smtClean="0"/>
            <a:t>Encourages with Speech and Actions</a:t>
          </a:r>
          <a:endParaRPr lang="en-US" dirty="0"/>
        </a:p>
      </dgm:t>
    </dgm:pt>
    <dgm:pt modelId="{6D66888D-EAB9-4789-9651-F0538D94BE5E}" type="parTrans" cxnId="{32A399BF-E6C3-4ED8-B5C0-07D298603B47}">
      <dgm:prSet/>
      <dgm:spPr/>
      <dgm:t>
        <a:bodyPr/>
        <a:lstStyle/>
        <a:p>
          <a:endParaRPr lang="en-US"/>
        </a:p>
      </dgm:t>
    </dgm:pt>
    <dgm:pt modelId="{A8F2E5F5-4CC7-46FE-A8D5-F6C3D377F2E7}" type="sibTrans" cxnId="{32A399BF-E6C3-4ED8-B5C0-07D298603B47}">
      <dgm:prSet/>
      <dgm:spPr/>
      <dgm:t>
        <a:bodyPr/>
        <a:lstStyle/>
        <a:p>
          <a:endParaRPr lang="en-US"/>
        </a:p>
      </dgm:t>
    </dgm:pt>
    <dgm:pt modelId="{825ECE65-3940-4CD4-AF6D-096DC0AC9F36}">
      <dgm:prSet phldrT="[Text]"/>
      <dgm:spPr>
        <a:solidFill>
          <a:srgbClr val="C00000">
            <a:alpha val="50000"/>
          </a:srgbClr>
        </a:solidFill>
      </dgm:spPr>
      <dgm:t>
        <a:bodyPr/>
        <a:lstStyle/>
        <a:p>
          <a:r>
            <a:rPr lang="en-US" dirty="0" smtClean="0"/>
            <a:t>Responds Appropriately to Conflict</a:t>
          </a:r>
          <a:endParaRPr lang="en-US" dirty="0"/>
        </a:p>
      </dgm:t>
    </dgm:pt>
    <dgm:pt modelId="{D66242C2-A887-4271-922B-3546291D1B21}" type="parTrans" cxnId="{084A4A52-E64C-4EF4-9257-B42F6CC50D35}">
      <dgm:prSet/>
      <dgm:spPr/>
      <dgm:t>
        <a:bodyPr/>
        <a:lstStyle/>
        <a:p>
          <a:endParaRPr lang="en-US"/>
        </a:p>
      </dgm:t>
    </dgm:pt>
    <dgm:pt modelId="{97AAA0E9-018B-4129-B030-3786F1048AB0}" type="sibTrans" cxnId="{084A4A52-E64C-4EF4-9257-B42F6CC50D35}">
      <dgm:prSet/>
      <dgm:spPr/>
      <dgm:t>
        <a:bodyPr/>
        <a:lstStyle/>
        <a:p>
          <a:endParaRPr lang="en-US"/>
        </a:p>
      </dgm:t>
    </dgm:pt>
    <dgm:pt modelId="{BD1E48A9-857C-4AD0-8C74-B61C941F100B}" type="pres">
      <dgm:prSet presAssocID="{EDD0F177-C066-4DCA-9ADA-E697AB24E93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9726DC-5517-4F43-8E48-AC6B0A097784}" type="pres">
      <dgm:prSet presAssocID="{EDD0F177-C066-4DCA-9ADA-E697AB24E935}" presName="radial" presStyleCnt="0">
        <dgm:presLayoutVars>
          <dgm:animLvl val="ctr"/>
        </dgm:presLayoutVars>
      </dgm:prSet>
      <dgm:spPr/>
    </dgm:pt>
    <dgm:pt modelId="{B26ADE01-054E-4774-96A8-74E003F53FAE}" type="pres">
      <dgm:prSet presAssocID="{0D5352AF-6B32-4539-A021-F63F52C1829D}" presName="centerShape" presStyleLbl="vennNode1" presStyleIdx="0" presStyleCnt="8"/>
      <dgm:spPr/>
      <dgm:t>
        <a:bodyPr/>
        <a:lstStyle/>
        <a:p>
          <a:endParaRPr lang="en-US"/>
        </a:p>
      </dgm:t>
    </dgm:pt>
    <dgm:pt modelId="{7A22D7E2-7B64-4ECF-BD0F-74D2210F1FB9}" type="pres">
      <dgm:prSet presAssocID="{3756DBA1-8333-49B2-BE0A-5D6A0CB33A72}" presName="node" presStyleLbl="venn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974D46-473D-4CA0-802B-35C0B8652656}" type="pres">
      <dgm:prSet presAssocID="{BAE56330-A9D3-448B-B21F-11EB80FFA742}" presName="node" presStyleLbl="venn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270A96-D003-4B02-9A09-320DB947CCC3}" type="pres">
      <dgm:prSet presAssocID="{6FD816DD-962F-4519-BC5A-3AD6087ECA38}" presName="node" presStyleLbl="venn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A862F0-AF7B-4EBE-8E13-EF1A387B6B1E}" type="pres">
      <dgm:prSet presAssocID="{B3F6957F-6AB4-4C2A-A243-8CC0CF37C58A}" presName="node" presStyleLbl="venn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E9943E-ABC9-45DF-B250-1542B21A9A1C}" type="pres">
      <dgm:prSet presAssocID="{10248D83-A881-4690-9B5B-B494AB0ED401}" presName="node" presStyleLbl="venn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37AECA-9170-407E-8FD3-FC916E7D6D8F}" type="pres">
      <dgm:prSet presAssocID="{BCD229C8-42C2-4D7E-9009-C0C03AD3A16B}" presName="node" presStyleLbl="venn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D59FCD-4B5F-456C-B0C1-9A8B7B1C57B6}" type="pres">
      <dgm:prSet presAssocID="{825ECE65-3940-4CD4-AF6D-096DC0AC9F36}" presName="node" presStyleLbl="venn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ABCA5C-9537-42DC-9833-37A4B40EA6A5}" srcId="{0D5352AF-6B32-4539-A021-F63F52C1829D}" destId="{BAE56330-A9D3-448B-B21F-11EB80FFA742}" srcOrd="1" destOrd="0" parTransId="{A322F8DE-0A5E-4322-8CD5-3CC08E454C6E}" sibTransId="{59CBCCA3-B790-414F-85A3-EE8A477BDA73}"/>
    <dgm:cxn modelId="{A9792C36-9486-46D2-8554-1397E60D5198}" srcId="{0D5352AF-6B32-4539-A021-F63F52C1829D}" destId="{6FD816DD-962F-4519-BC5A-3AD6087ECA38}" srcOrd="2" destOrd="0" parTransId="{2A2CC8EA-6EA4-41C2-AE77-AADAA1EBB784}" sibTransId="{8C4A96AA-AC52-45AC-AB77-3B90DB1D22AB}"/>
    <dgm:cxn modelId="{586F8997-AD48-4FE7-947B-28D0A1A53A03}" type="presOf" srcId="{6FD816DD-962F-4519-BC5A-3AD6087ECA38}" destId="{45270A96-D003-4B02-9A09-320DB947CCC3}" srcOrd="0" destOrd="0" presId="urn:microsoft.com/office/officeart/2005/8/layout/radial3"/>
    <dgm:cxn modelId="{32A399BF-E6C3-4ED8-B5C0-07D298603B47}" srcId="{0D5352AF-6B32-4539-A021-F63F52C1829D}" destId="{BCD229C8-42C2-4D7E-9009-C0C03AD3A16B}" srcOrd="5" destOrd="0" parTransId="{6D66888D-EAB9-4789-9651-F0538D94BE5E}" sibTransId="{A8F2E5F5-4CC7-46FE-A8D5-F6C3D377F2E7}"/>
    <dgm:cxn modelId="{7DEA96F6-8770-4533-A8CF-BFA2277E7B35}" type="presOf" srcId="{3756DBA1-8333-49B2-BE0A-5D6A0CB33A72}" destId="{7A22D7E2-7B64-4ECF-BD0F-74D2210F1FB9}" srcOrd="0" destOrd="0" presId="urn:microsoft.com/office/officeart/2005/8/layout/radial3"/>
    <dgm:cxn modelId="{340C85D9-8C53-4B34-AA80-C01C0A207EA4}" type="presOf" srcId="{B3F6957F-6AB4-4C2A-A243-8CC0CF37C58A}" destId="{30A862F0-AF7B-4EBE-8E13-EF1A387B6B1E}" srcOrd="0" destOrd="0" presId="urn:microsoft.com/office/officeart/2005/8/layout/radial3"/>
    <dgm:cxn modelId="{A1DF5060-E701-4231-8FAD-866D300BC5F7}" srcId="{EDD0F177-C066-4DCA-9ADA-E697AB24E935}" destId="{0D5352AF-6B32-4539-A021-F63F52C1829D}" srcOrd="0" destOrd="0" parTransId="{0D501932-1DE4-4FD7-A0BA-6E312B153714}" sibTransId="{BAE6AF5A-94F9-47DD-928C-C72ED8C895EE}"/>
    <dgm:cxn modelId="{5BBD57CB-5D63-4E4C-B057-A4F4446AEC68}" srcId="{0D5352AF-6B32-4539-A021-F63F52C1829D}" destId="{B3F6957F-6AB4-4C2A-A243-8CC0CF37C58A}" srcOrd="3" destOrd="0" parTransId="{E3305EDE-BF55-4917-ACA3-C37E7D030611}" sibTransId="{489CBE25-F196-43B6-A4D6-F839035342D8}"/>
    <dgm:cxn modelId="{596F581E-FAD1-4B7F-B732-4B6667A9848D}" type="presOf" srcId="{825ECE65-3940-4CD4-AF6D-096DC0AC9F36}" destId="{17D59FCD-4B5F-456C-B0C1-9A8B7B1C57B6}" srcOrd="0" destOrd="0" presId="urn:microsoft.com/office/officeart/2005/8/layout/radial3"/>
    <dgm:cxn modelId="{0E27BCB1-F62A-4685-9ED2-E93EFC598772}" srcId="{0D5352AF-6B32-4539-A021-F63F52C1829D}" destId="{10248D83-A881-4690-9B5B-B494AB0ED401}" srcOrd="4" destOrd="0" parTransId="{5B4326C0-98F1-415F-9BC9-9C8DDC40D549}" sibTransId="{BAEC19A2-798E-4018-BDDA-EC126441AAAB}"/>
    <dgm:cxn modelId="{00CD451C-63E6-40CA-A466-1D9E858D2CEF}" type="presOf" srcId="{10248D83-A881-4690-9B5B-B494AB0ED401}" destId="{FAE9943E-ABC9-45DF-B250-1542B21A9A1C}" srcOrd="0" destOrd="0" presId="urn:microsoft.com/office/officeart/2005/8/layout/radial3"/>
    <dgm:cxn modelId="{B01411B6-5F97-4D33-A408-B4F05D2D7BCE}" srcId="{0D5352AF-6B32-4539-A021-F63F52C1829D}" destId="{3756DBA1-8333-49B2-BE0A-5D6A0CB33A72}" srcOrd="0" destOrd="0" parTransId="{A8B1D1D2-4F81-4600-BA52-7FC6C0041101}" sibTransId="{3AD16FF8-B3F1-4643-B642-EEBCCBD31AB6}"/>
    <dgm:cxn modelId="{F0E369AE-5FA0-40B3-B54D-CA0EFB3E08A8}" type="presOf" srcId="{BAE56330-A9D3-448B-B21F-11EB80FFA742}" destId="{4E974D46-473D-4CA0-802B-35C0B8652656}" srcOrd="0" destOrd="0" presId="urn:microsoft.com/office/officeart/2005/8/layout/radial3"/>
    <dgm:cxn modelId="{0AD0C335-9F62-41A3-9857-6F2B4D026E4E}" type="presOf" srcId="{EDD0F177-C066-4DCA-9ADA-E697AB24E935}" destId="{BD1E48A9-857C-4AD0-8C74-B61C941F100B}" srcOrd="0" destOrd="0" presId="urn:microsoft.com/office/officeart/2005/8/layout/radial3"/>
    <dgm:cxn modelId="{D97714DA-C647-44AC-9270-73318B7984BE}" type="presOf" srcId="{0D5352AF-6B32-4539-A021-F63F52C1829D}" destId="{B26ADE01-054E-4774-96A8-74E003F53FAE}" srcOrd="0" destOrd="0" presId="urn:microsoft.com/office/officeart/2005/8/layout/radial3"/>
    <dgm:cxn modelId="{084A4A52-E64C-4EF4-9257-B42F6CC50D35}" srcId="{0D5352AF-6B32-4539-A021-F63F52C1829D}" destId="{825ECE65-3940-4CD4-AF6D-096DC0AC9F36}" srcOrd="6" destOrd="0" parTransId="{D66242C2-A887-4271-922B-3546291D1B21}" sibTransId="{97AAA0E9-018B-4129-B030-3786F1048AB0}"/>
    <dgm:cxn modelId="{6A9642A1-7200-434F-8BE9-C8B6B32F1223}" type="presOf" srcId="{BCD229C8-42C2-4D7E-9009-C0C03AD3A16B}" destId="{A737AECA-9170-407E-8FD3-FC916E7D6D8F}" srcOrd="0" destOrd="0" presId="urn:microsoft.com/office/officeart/2005/8/layout/radial3"/>
    <dgm:cxn modelId="{87BAA8ED-2075-4E4B-A5BB-4F130641BF26}" type="presParOf" srcId="{BD1E48A9-857C-4AD0-8C74-B61C941F100B}" destId="{D59726DC-5517-4F43-8E48-AC6B0A097784}" srcOrd="0" destOrd="0" presId="urn:microsoft.com/office/officeart/2005/8/layout/radial3"/>
    <dgm:cxn modelId="{550BB546-A00D-4CE7-8DE4-5829892C463E}" type="presParOf" srcId="{D59726DC-5517-4F43-8E48-AC6B0A097784}" destId="{B26ADE01-054E-4774-96A8-74E003F53FAE}" srcOrd="0" destOrd="0" presId="urn:microsoft.com/office/officeart/2005/8/layout/radial3"/>
    <dgm:cxn modelId="{DB1EF784-E371-45E3-9DC1-8AEF40DC40A9}" type="presParOf" srcId="{D59726DC-5517-4F43-8E48-AC6B0A097784}" destId="{7A22D7E2-7B64-4ECF-BD0F-74D2210F1FB9}" srcOrd="1" destOrd="0" presId="urn:microsoft.com/office/officeart/2005/8/layout/radial3"/>
    <dgm:cxn modelId="{6105865B-A478-443D-9AD4-31BE7E566868}" type="presParOf" srcId="{D59726DC-5517-4F43-8E48-AC6B0A097784}" destId="{4E974D46-473D-4CA0-802B-35C0B8652656}" srcOrd="2" destOrd="0" presId="urn:microsoft.com/office/officeart/2005/8/layout/radial3"/>
    <dgm:cxn modelId="{F9ECD7ED-B859-4F37-8C67-F53FCB57E88E}" type="presParOf" srcId="{D59726DC-5517-4F43-8E48-AC6B0A097784}" destId="{45270A96-D003-4B02-9A09-320DB947CCC3}" srcOrd="3" destOrd="0" presId="urn:microsoft.com/office/officeart/2005/8/layout/radial3"/>
    <dgm:cxn modelId="{4E767B7D-84D5-48BC-A24E-71E5A01C32E4}" type="presParOf" srcId="{D59726DC-5517-4F43-8E48-AC6B0A097784}" destId="{30A862F0-AF7B-4EBE-8E13-EF1A387B6B1E}" srcOrd="4" destOrd="0" presId="urn:microsoft.com/office/officeart/2005/8/layout/radial3"/>
    <dgm:cxn modelId="{9742AF1D-EABE-4801-91A6-8D32AA364A81}" type="presParOf" srcId="{D59726DC-5517-4F43-8E48-AC6B0A097784}" destId="{FAE9943E-ABC9-45DF-B250-1542B21A9A1C}" srcOrd="5" destOrd="0" presId="urn:microsoft.com/office/officeart/2005/8/layout/radial3"/>
    <dgm:cxn modelId="{78E6E909-77A0-45B8-8912-53EE5DB1853E}" type="presParOf" srcId="{D59726DC-5517-4F43-8E48-AC6B0A097784}" destId="{A737AECA-9170-407E-8FD3-FC916E7D6D8F}" srcOrd="6" destOrd="0" presId="urn:microsoft.com/office/officeart/2005/8/layout/radial3"/>
    <dgm:cxn modelId="{E79E1169-1F8C-4944-9F9A-384627B93EDB}" type="presParOf" srcId="{D59726DC-5517-4F43-8E48-AC6B0A097784}" destId="{17D59FCD-4B5F-456C-B0C1-9A8B7B1C57B6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DD0F177-C066-4DCA-9ADA-E697AB24E935}" type="doc">
      <dgm:prSet loTypeId="urn:microsoft.com/office/officeart/2005/8/layout/radial3" loCatId="relationship" qsTypeId="urn:microsoft.com/office/officeart/2005/8/quickstyle/3d3" qsCatId="3D" csTypeId="urn:microsoft.com/office/officeart/2005/8/colors/accent6_4" csCatId="accent6" phldr="1"/>
      <dgm:spPr>
        <a:scene3d>
          <a:camera prst="perspectiveFront"/>
          <a:lightRig rig="threePt" dir="t"/>
        </a:scene3d>
      </dgm:spPr>
      <dgm:t>
        <a:bodyPr/>
        <a:lstStyle/>
        <a:p>
          <a:endParaRPr lang="en-US"/>
        </a:p>
      </dgm:t>
    </dgm:pt>
    <dgm:pt modelId="{0D5352AF-6B32-4539-A021-F63F52C1829D}">
      <dgm:prSet phldrT="[Text]"/>
      <dgm:spPr>
        <a:gradFill flip="none" rotWithShape="0">
          <a:gsLst>
            <a:gs pos="0">
              <a:schemeClr val="accent6">
                <a:shade val="80000"/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6">
                <a:shade val="80000"/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dirty="0" smtClean="0"/>
            <a:t>Walks with the Lord</a:t>
          </a:r>
          <a:endParaRPr lang="en-US" dirty="0"/>
        </a:p>
      </dgm:t>
    </dgm:pt>
    <dgm:pt modelId="{0D501932-1DE4-4FD7-A0BA-6E312B153714}" type="parTrans" cxnId="{A1DF5060-E701-4231-8FAD-866D300BC5F7}">
      <dgm:prSet/>
      <dgm:spPr/>
      <dgm:t>
        <a:bodyPr/>
        <a:lstStyle/>
        <a:p>
          <a:endParaRPr lang="en-US"/>
        </a:p>
      </dgm:t>
    </dgm:pt>
    <dgm:pt modelId="{BAE6AF5A-94F9-47DD-928C-C72ED8C895EE}" type="sibTrans" cxnId="{A1DF5060-E701-4231-8FAD-866D300BC5F7}">
      <dgm:prSet/>
      <dgm:spPr/>
      <dgm:t>
        <a:bodyPr/>
        <a:lstStyle/>
        <a:p>
          <a:endParaRPr lang="en-US"/>
        </a:p>
      </dgm:t>
    </dgm:pt>
    <dgm:pt modelId="{3756DBA1-8333-49B2-BE0A-5D6A0CB33A72}">
      <dgm:prSet phldrT="[Text]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en-US" dirty="0" smtClean="0"/>
            <a:t>Maintains an Outstanding Character</a:t>
          </a:r>
          <a:endParaRPr lang="en-US" dirty="0"/>
        </a:p>
      </dgm:t>
    </dgm:pt>
    <dgm:pt modelId="{A8B1D1D2-4F81-4600-BA52-7FC6C0041101}" type="parTrans" cxnId="{B01411B6-5F97-4D33-A408-B4F05D2D7BCE}">
      <dgm:prSet/>
      <dgm:spPr/>
      <dgm:t>
        <a:bodyPr/>
        <a:lstStyle/>
        <a:p>
          <a:endParaRPr lang="en-US"/>
        </a:p>
      </dgm:t>
    </dgm:pt>
    <dgm:pt modelId="{3AD16FF8-B3F1-4643-B642-EEBCCBD31AB6}" type="sibTrans" cxnId="{B01411B6-5F97-4D33-A408-B4F05D2D7BCE}">
      <dgm:prSet/>
      <dgm:spPr/>
      <dgm:t>
        <a:bodyPr/>
        <a:lstStyle/>
        <a:p>
          <a:endParaRPr lang="en-US"/>
        </a:p>
      </dgm:t>
    </dgm:pt>
    <dgm:pt modelId="{BAE56330-A9D3-448B-B21F-11EB80FFA742}">
      <dgm:prSet phldrT="[Text]"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en-US" dirty="0" smtClean="0"/>
            <a:t>Serves in the Local Church</a:t>
          </a:r>
          <a:endParaRPr lang="en-US" dirty="0"/>
        </a:p>
      </dgm:t>
    </dgm:pt>
    <dgm:pt modelId="{A322F8DE-0A5E-4322-8CD5-3CC08E454C6E}" type="parTrans" cxnId="{AAABCA5C-9537-42DC-9833-37A4B40EA6A5}">
      <dgm:prSet/>
      <dgm:spPr/>
      <dgm:t>
        <a:bodyPr/>
        <a:lstStyle/>
        <a:p>
          <a:endParaRPr lang="en-US"/>
        </a:p>
      </dgm:t>
    </dgm:pt>
    <dgm:pt modelId="{59CBCCA3-B790-414F-85A3-EE8A477BDA73}" type="sibTrans" cxnId="{AAABCA5C-9537-42DC-9833-37A4B40EA6A5}">
      <dgm:prSet/>
      <dgm:spPr/>
      <dgm:t>
        <a:bodyPr/>
        <a:lstStyle/>
        <a:p>
          <a:endParaRPr lang="en-US"/>
        </a:p>
      </dgm:t>
    </dgm:pt>
    <dgm:pt modelId="{6FD816DD-962F-4519-BC5A-3AD6087ECA38}">
      <dgm:prSet phldrT="[Text]"/>
      <dgm:spPr>
        <a:solidFill>
          <a:srgbClr val="92D050">
            <a:alpha val="50000"/>
          </a:srgbClr>
        </a:solidFill>
      </dgm:spPr>
      <dgm:t>
        <a:bodyPr/>
        <a:lstStyle/>
        <a:p>
          <a:r>
            <a:rPr lang="en-US" dirty="0" smtClean="0"/>
            <a:t>Remains Faithful to the Call</a:t>
          </a:r>
          <a:endParaRPr lang="en-US" dirty="0"/>
        </a:p>
      </dgm:t>
    </dgm:pt>
    <dgm:pt modelId="{2A2CC8EA-6EA4-41C2-AE77-AADAA1EBB784}" type="parTrans" cxnId="{A9792C36-9486-46D2-8554-1397E60D5198}">
      <dgm:prSet/>
      <dgm:spPr/>
      <dgm:t>
        <a:bodyPr/>
        <a:lstStyle/>
        <a:p>
          <a:endParaRPr lang="en-US"/>
        </a:p>
      </dgm:t>
    </dgm:pt>
    <dgm:pt modelId="{8C4A96AA-AC52-45AC-AB77-3B90DB1D22AB}" type="sibTrans" cxnId="{A9792C36-9486-46D2-8554-1397E60D5198}">
      <dgm:prSet/>
      <dgm:spPr/>
      <dgm:t>
        <a:bodyPr/>
        <a:lstStyle/>
        <a:p>
          <a:endParaRPr lang="en-US"/>
        </a:p>
      </dgm:t>
    </dgm:pt>
    <dgm:pt modelId="{B3F6957F-6AB4-4C2A-A243-8CC0CF37C58A}">
      <dgm:prSet phldrT="[Text]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en-US" dirty="0" smtClean="0"/>
            <a:t>Shares the Gospel Regularly**</a:t>
          </a:r>
          <a:endParaRPr lang="en-US" dirty="0"/>
        </a:p>
      </dgm:t>
    </dgm:pt>
    <dgm:pt modelId="{E3305EDE-BF55-4917-ACA3-C37E7D030611}" type="parTrans" cxnId="{5BBD57CB-5D63-4E4C-B057-A4F4446AEC68}">
      <dgm:prSet/>
      <dgm:spPr/>
      <dgm:t>
        <a:bodyPr/>
        <a:lstStyle/>
        <a:p>
          <a:endParaRPr lang="en-US"/>
        </a:p>
      </dgm:t>
    </dgm:pt>
    <dgm:pt modelId="{489CBE25-F196-43B6-A4D6-F839035342D8}" type="sibTrans" cxnId="{5BBD57CB-5D63-4E4C-B057-A4F4446AEC68}">
      <dgm:prSet/>
      <dgm:spPr/>
      <dgm:t>
        <a:bodyPr/>
        <a:lstStyle/>
        <a:p>
          <a:endParaRPr lang="en-US"/>
        </a:p>
      </dgm:t>
    </dgm:pt>
    <dgm:pt modelId="{10248D83-A881-4690-9B5B-B494AB0ED401}">
      <dgm:prSet phldrT="[Text]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en-US" dirty="0" smtClean="0"/>
            <a:t>Raises Up Leaders**</a:t>
          </a:r>
          <a:endParaRPr lang="en-US" dirty="0"/>
        </a:p>
      </dgm:t>
    </dgm:pt>
    <dgm:pt modelId="{5B4326C0-98F1-415F-9BC9-9C8DDC40D549}" type="parTrans" cxnId="{0E27BCB1-F62A-4685-9ED2-E93EFC598772}">
      <dgm:prSet/>
      <dgm:spPr/>
      <dgm:t>
        <a:bodyPr/>
        <a:lstStyle/>
        <a:p>
          <a:endParaRPr lang="en-US"/>
        </a:p>
      </dgm:t>
    </dgm:pt>
    <dgm:pt modelId="{BAEC19A2-798E-4018-BDDA-EC126441AAAB}" type="sibTrans" cxnId="{0E27BCB1-F62A-4685-9ED2-E93EFC598772}">
      <dgm:prSet/>
      <dgm:spPr/>
      <dgm:t>
        <a:bodyPr/>
        <a:lstStyle/>
        <a:p>
          <a:endParaRPr lang="en-US"/>
        </a:p>
      </dgm:t>
    </dgm:pt>
    <dgm:pt modelId="{BCD229C8-42C2-4D7E-9009-C0C03AD3A16B}">
      <dgm:prSet phldrT="[Text]"/>
      <dgm:spPr/>
      <dgm:t>
        <a:bodyPr/>
        <a:lstStyle/>
        <a:p>
          <a:r>
            <a:rPr lang="en-US" dirty="0" smtClean="0"/>
            <a:t>Encourages with Speech and Actions</a:t>
          </a:r>
          <a:endParaRPr lang="en-US" dirty="0"/>
        </a:p>
      </dgm:t>
    </dgm:pt>
    <dgm:pt modelId="{6D66888D-EAB9-4789-9651-F0538D94BE5E}" type="parTrans" cxnId="{32A399BF-E6C3-4ED8-B5C0-07D298603B47}">
      <dgm:prSet/>
      <dgm:spPr/>
      <dgm:t>
        <a:bodyPr/>
        <a:lstStyle/>
        <a:p>
          <a:endParaRPr lang="en-US"/>
        </a:p>
      </dgm:t>
    </dgm:pt>
    <dgm:pt modelId="{A8F2E5F5-4CC7-46FE-A8D5-F6C3D377F2E7}" type="sibTrans" cxnId="{32A399BF-E6C3-4ED8-B5C0-07D298603B47}">
      <dgm:prSet/>
      <dgm:spPr/>
      <dgm:t>
        <a:bodyPr/>
        <a:lstStyle/>
        <a:p>
          <a:endParaRPr lang="en-US"/>
        </a:p>
      </dgm:t>
    </dgm:pt>
    <dgm:pt modelId="{825ECE65-3940-4CD4-AF6D-096DC0AC9F36}">
      <dgm:prSet phldrT="[Text]"/>
      <dgm:spPr>
        <a:solidFill>
          <a:srgbClr val="C00000">
            <a:alpha val="50000"/>
          </a:srgbClr>
        </a:solidFill>
      </dgm:spPr>
      <dgm:t>
        <a:bodyPr/>
        <a:lstStyle/>
        <a:p>
          <a:r>
            <a:rPr lang="en-US" dirty="0" smtClean="0"/>
            <a:t>Responds Appropriately to Conflict</a:t>
          </a:r>
          <a:endParaRPr lang="en-US" dirty="0"/>
        </a:p>
      </dgm:t>
    </dgm:pt>
    <dgm:pt modelId="{D66242C2-A887-4271-922B-3546291D1B21}" type="parTrans" cxnId="{084A4A52-E64C-4EF4-9257-B42F6CC50D35}">
      <dgm:prSet/>
      <dgm:spPr/>
      <dgm:t>
        <a:bodyPr/>
        <a:lstStyle/>
        <a:p>
          <a:endParaRPr lang="en-US"/>
        </a:p>
      </dgm:t>
    </dgm:pt>
    <dgm:pt modelId="{97AAA0E9-018B-4129-B030-3786F1048AB0}" type="sibTrans" cxnId="{084A4A52-E64C-4EF4-9257-B42F6CC50D35}">
      <dgm:prSet/>
      <dgm:spPr/>
      <dgm:t>
        <a:bodyPr/>
        <a:lstStyle/>
        <a:p>
          <a:endParaRPr lang="en-US"/>
        </a:p>
      </dgm:t>
    </dgm:pt>
    <dgm:pt modelId="{BD1E48A9-857C-4AD0-8C74-B61C941F100B}" type="pres">
      <dgm:prSet presAssocID="{EDD0F177-C066-4DCA-9ADA-E697AB24E93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9726DC-5517-4F43-8E48-AC6B0A097784}" type="pres">
      <dgm:prSet presAssocID="{EDD0F177-C066-4DCA-9ADA-E697AB24E935}" presName="radial" presStyleCnt="0">
        <dgm:presLayoutVars>
          <dgm:animLvl val="ctr"/>
        </dgm:presLayoutVars>
      </dgm:prSet>
      <dgm:spPr/>
    </dgm:pt>
    <dgm:pt modelId="{B26ADE01-054E-4774-96A8-74E003F53FAE}" type="pres">
      <dgm:prSet presAssocID="{0D5352AF-6B32-4539-A021-F63F52C1829D}" presName="centerShape" presStyleLbl="vennNode1" presStyleIdx="0" presStyleCnt="8"/>
      <dgm:spPr/>
      <dgm:t>
        <a:bodyPr/>
        <a:lstStyle/>
        <a:p>
          <a:endParaRPr lang="en-US"/>
        </a:p>
      </dgm:t>
    </dgm:pt>
    <dgm:pt modelId="{7A22D7E2-7B64-4ECF-BD0F-74D2210F1FB9}" type="pres">
      <dgm:prSet presAssocID="{3756DBA1-8333-49B2-BE0A-5D6A0CB33A72}" presName="node" presStyleLbl="venn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974D46-473D-4CA0-802B-35C0B8652656}" type="pres">
      <dgm:prSet presAssocID="{BAE56330-A9D3-448B-B21F-11EB80FFA742}" presName="node" presStyleLbl="venn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270A96-D003-4B02-9A09-320DB947CCC3}" type="pres">
      <dgm:prSet presAssocID="{6FD816DD-962F-4519-BC5A-3AD6087ECA38}" presName="node" presStyleLbl="venn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A862F0-AF7B-4EBE-8E13-EF1A387B6B1E}" type="pres">
      <dgm:prSet presAssocID="{B3F6957F-6AB4-4C2A-A243-8CC0CF37C58A}" presName="node" presStyleLbl="venn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E9943E-ABC9-45DF-B250-1542B21A9A1C}" type="pres">
      <dgm:prSet presAssocID="{10248D83-A881-4690-9B5B-B494AB0ED401}" presName="node" presStyleLbl="venn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37AECA-9170-407E-8FD3-FC916E7D6D8F}" type="pres">
      <dgm:prSet presAssocID="{BCD229C8-42C2-4D7E-9009-C0C03AD3A16B}" presName="node" presStyleLbl="venn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D59FCD-4B5F-456C-B0C1-9A8B7B1C57B6}" type="pres">
      <dgm:prSet presAssocID="{825ECE65-3940-4CD4-AF6D-096DC0AC9F36}" presName="node" presStyleLbl="venn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ABCA5C-9537-42DC-9833-37A4B40EA6A5}" srcId="{0D5352AF-6B32-4539-A021-F63F52C1829D}" destId="{BAE56330-A9D3-448B-B21F-11EB80FFA742}" srcOrd="1" destOrd="0" parTransId="{A322F8DE-0A5E-4322-8CD5-3CC08E454C6E}" sibTransId="{59CBCCA3-B790-414F-85A3-EE8A477BDA73}"/>
    <dgm:cxn modelId="{A9792C36-9486-46D2-8554-1397E60D5198}" srcId="{0D5352AF-6B32-4539-A021-F63F52C1829D}" destId="{6FD816DD-962F-4519-BC5A-3AD6087ECA38}" srcOrd="2" destOrd="0" parTransId="{2A2CC8EA-6EA4-41C2-AE77-AADAA1EBB784}" sibTransId="{8C4A96AA-AC52-45AC-AB77-3B90DB1D22AB}"/>
    <dgm:cxn modelId="{8CF97843-D042-4C81-8A50-B8D4260B61A7}" type="presOf" srcId="{B3F6957F-6AB4-4C2A-A243-8CC0CF37C58A}" destId="{30A862F0-AF7B-4EBE-8E13-EF1A387B6B1E}" srcOrd="0" destOrd="0" presId="urn:microsoft.com/office/officeart/2005/8/layout/radial3"/>
    <dgm:cxn modelId="{32A399BF-E6C3-4ED8-B5C0-07D298603B47}" srcId="{0D5352AF-6B32-4539-A021-F63F52C1829D}" destId="{BCD229C8-42C2-4D7E-9009-C0C03AD3A16B}" srcOrd="5" destOrd="0" parTransId="{6D66888D-EAB9-4789-9651-F0538D94BE5E}" sibTransId="{A8F2E5F5-4CC7-46FE-A8D5-F6C3D377F2E7}"/>
    <dgm:cxn modelId="{B0184F92-A342-4F1A-8BC0-E924E296B2DC}" type="presOf" srcId="{EDD0F177-C066-4DCA-9ADA-E697AB24E935}" destId="{BD1E48A9-857C-4AD0-8C74-B61C941F100B}" srcOrd="0" destOrd="0" presId="urn:microsoft.com/office/officeart/2005/8/layout/radial3"/>
    <dgm:cxn modelId="{84BEF392-CD59-4D43-9135-95321FF577DA}" type="presOf" srcId="{0D5352AF-6B32-4539-A021-F63F52C1829D}" destId="{B26ADE01-054E-4774-96A8-74E003F53FAE}" srcOrd="0" destOrd="0" presId="urn:microsoft.com/office/officeart/2005/8/layout/radial3"/>
    <dgm:cxn modelId="{A1DF5060-E701-4231-8FAD-866D300BC5F7}" srcId="{EDD0F177-C066-4DCA-9ADA-E697AB24E935}" destId="{0D5352AF-6B32-4539-A021-F63F52C1829D}" srcOrd="0" destOrd="0" parTransId="{0D501932-1DE4-4FD7-A0BA-6E312B153714}" sibTransId="{BAE6AF5A-94F9-47DD-928C-C72ED8C895EE}"/>
    <dgm:cxn modelId="{5BBD57CB-5D63-4E4C-B057-A4F4446AEC68}" srcId="{0D5352AF-6B32-4539-A021-F63F52C1829D}" destId="{B3F6957F-6AB4-4C2A-A243-8CC0CF37C58A}" srcOrd="3" destOrd="0" parTransId="{E3305EDE-BF55-4917-ACA3-C37E7D030611}" sibTransId="{489CBE25-F196-43B6-A4D6-F839035342D8}"/>
    <dgm:cxn modelId="{F26C6BE5-6718-4323-9CA2-B0E245563A05}" type="presOf" srcId="{6FD816DD-962F-4519-BC5A-3AD6087ECA38}" destId="{45270A96-D003-4B02-9A09-320DB947CCC3}" srcOrd="0" destOrd="0" presId="urn:microsoft.com/office/officeart/2005/8/layout/radial3"/>
    <dgm:cxn modelId="{0E27BCB1-F62A-4685-9ED2-E93EFC598772}" srcId="{0D5352AF-6B32-4539-A021-F63F52C1829D}" destId="{10248D83-A881-4690-9B5B-B494AB0ED401}" srcOrd="4" destOrd="0" parTransId="{5B4326C0-98F1-415F-9BC9-9C8DDC40D549}" sibTransId="{BAEC19A2-798E-4018-BDDA-EC126441AAAB}"/>
    <dgm:cxn modelId="{95FFCC27-57DB-43A9-AEB3-204F017D477B}" type="presOf" srcId="{BAE56330-A9D3-448B-B21F-11EB80FFA742}" destId="{4E974D46-473D-4CA0-802B-35C0B8652656}" srcOrd="0" destOrd="0" presId="urn:microsoft.com/office/officeart/2005/8/layout/radial3"/>
    <dgm:cxn modelId="{FB87F023-E72F-4325-8415-DFFA3F49866C}" type="presOf" srcId="{3756DBA1-8333-49B2-BE0A-5D6A0CB33A72}" destId="{7A22D7E2-7B64-4ECF-BD0F-74D2210F1FB9}" srcOrd="0" destOrd="0" presId="urn:microsoft.com/office/officeart/2005/8/layout/radial3"/>
    <dgm:cxn modelId="{B01411B6-5F97-4D33-A408-B4F05D2D7BCE}" srcId="{0D5352AF-6B32-4539-A021-F63F52C1829D}" destId="{3756DBA1-8333-49B2-BE0A-5D6A0CB33A72}" srcOrd="0" destOrd="0" parTransId="{A8B1D1D2-4F81-4600-BA52-7FC6C0041101}" sibTransId="{3AD16FF8-B3F1-4643-B642-EEBCCBD31AB6}"/>
    <dgm:cxn modelId="{EB37BDDD-8DC6-4E43-83D9-3B09EB94CA6B}" type="presOf" srcId="{825ECE65-3940-4CD4-AF6D-096DC0AC9F36}" destId="{17D59FCD-4B5F-456C-B0C1-9A8B7B1C57B6}" srcOrd="0" destOrd="0" presId="urn:microsoft.com/office/officeart/2005/8/layout/radial3"/>
    <dgm:cxn modelId="{7BEC0A5E-34A3-4EAA-8A70-BCB1347CBF90}" type="presOf" srcId="{10248D83-A881-4690-9B5B-B494AB0ED401}" destId="{FAE9943E-ABC9-45DF-B250-1542B21A9A1C}" srcOrd="0" destOrd="0" presId="urn:microsoft.com/office/officeart/2005/8/layout/radial3"/>
    <dgm:cxn modelId="{084A4A52-E64C-4EF4-9257-B42F6CC50D35}" srcId="{0D5352AF-6B32-4539-A021-F63F52C1829D}" destId="{825ECE65-3940-4CD4-AF6D-096DC0AC9F36}" srcOrd="6" destOrd="0" parTransId="{D66242C2-A887-4271-922B-3546291D1B21}" sibTransId="{97AAA0E9-018B-4129-B030-3786F1048AB0}"/>
    <dgm:cxn modelId="{6FA00FE7-BBC9-4D72-9327-93D9D0E4A479}" type="presOf" srcId="{BCD229C8-42C2-4D7E-9009-C0C03AD3A16B}" destId="{A737AECA-9170-407E-8FD3-FC916E7D6D8F}" srcOrd="0" destOrd="0" presId="urn:microsoft.com/office/officeart/2005/8/layout/radial3"/>
    <dgm:cxn modelId="{39F7FFCE-0349-4D13-885D-286A3F37E055}" type="presParOf" srcId="{BD1E48A9-857C-4AD0-8C74-B61C941F100B}" destId="{D59726DC-5517-4F43-8E48-AC6B0A097784}" srcOrd="0" destOrd="0" presId="urn:microsoft.com/office/officeart/2005/8/layout/radial3"/>
    <dgm:cxn modelId="{A7E065F8-C95C-4F44-B705-1BBA77CB15B5}" type="presParOf" srcId="{D59726DC-5517-4F43-8E48-AC6B0A097784}" destId="{B26ADE01-054E-4774-96A8-74E003F53FAE}" srcOrd="0" destOrd="0" presId="urn:microsoft.com/office/officeart/2005/8/layout/radial3"/>
    <dgm:cxn modelId="{3DBADD32-6AFB-418E-95C8-99341D1DB1BE}" type="presParOf" srcId="{D59726DC-5517-4F43-8E48-AC6B0A097784}" destId="{7A22D7E2-7B64-4ECF-BD0F-74D2210F1FB9}" srcOrd="1" destOrd="0" presId="urn:microsoft.com/office/officeart/2005/8/layout/radial3"/>
    <dgm:cxn modelId="{D86AD1B7-1861-4C7F-A35F-7AC5D3A3294E}" type="presParOf" srcId="{D59726DC-5517-4F43-8E48-AC6B0A097784}" destId="{4E974D46-473D-4CA0-802B-35C0B8652656}" srcOrd="2" destOrd="0" presId="urn:microsoft.com/office/officeart/2005/8/layout/radial3"/>
    <dgm:cxn modelId="{3CA1D4C1-0755-4F4D-85D9-15D6944C7256}" type="presParOf" srcId="{D59726DC-5517-4F43-8E48-AC6B0A097784}" destId="{45270A96-D003-4B02-9A09-320DB947CCC3}" srcOrd="3" destOrd="0" presId="urn:microsoft.com/office/officeart/2005/8/layout/radial3"/>
    <dgm:cxn modelId="{C43C28C8-408C-4C4C-B01E-B52501A32676}" type="presParOf" srcId="{D59726DC-5517-4F43-8E48-AC6B0A097784}" destId="{30A862F0-AF7B-4EBE-8E13-EF1A387B6B1E}" srcOrd="4" destOrd="0" presId="urn:microsoft.com/office/officeart/2005/8/layout/radial3"/>
    <dgm:cxn modelId="{9F3AE8C0-8DBF-4128-9CAB-575D60BAC2B2}" type="presParOf" srcId="{D59726DC-5517-4F43-8E48-AC6B0A097784}" destId="{FAE9943E-ABC9-45DF-B250-1542B21A9A1C}" srcOrd="5" destOrd="0" presId="urn:microsoft.com/office/officeart/2005/8/layout/radial3"/>
    <dgm:cxn modelId="{A89674EF-0186-46ED-96C5-58A6C663C47B}" type="presParOf" srcId="{D59726DC-5517-4F43-8E48-AC6B0A097784}" destId="{A737AECA-9170-407E-8FD3-FC916E7D6D8F}" srcOrd="6" destOrd="0" presId="urn:microsoft.com/office/officeart/2005/8/layout/radial3"/>
    <dgm:cxn modelId="{D445991A-46BF-4B01-ABF8-DF8C721E86C5}" type="presParOf" srcId="{D59726DC-5517-4F43-8E48-AC6B0A097784}" destId="{17D59FCD-4B5F-456C-B0C1-9A8B7B1C57B6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BE188D-F148-47EE-BFA1-8697E004D955}">
      <dsp:nvSpPr>
        <dsp:cNvPr id="0" name=""/>
        <dsp:cNvSpPr/>
      </dsp:nvSpPr>
      <dsp:spPr>
        <a:xfrm>
          <a:off x="2386857" y="0"/>
          <a:ext cx="1452562" cy="944165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Definition</a:t>
          </a:r>
          <a:endParaRPr lang="en-US" sz="2000" kern="1200" dirty="0"/>
        </a:p>
      </dsp:txBody>
      <dsp:txXfrm>
        <a:off x="2432947" y="46090"/>
        <a:ext cx="1360382" cy="851985"/>
      </dsp:txXfrm>
    </dsp:sp>
    <dsp:sp modelId="{3A8E3CD6-8FE2-4C77-8146-2527B4ED3296}">
      <dsp:nvSpPr>
        <dsp:cNvPr id="0" name=""/>
        <dsp:cNvSpPr/>
      </dsp:nvSpPr>
      <dsp:spPr>
        <a:xfrm>
          <a:off x="1487564" y="470069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2361453" y="221812"/>
              </a:moveTo>
              <a:arcTo wR="1559742" hR="1559742" stAng="18055847" swAng="2467531"/>
            </a:path>
          </a:pathLst>
        </a:custGeom>
        <a:noFill/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dsp:style>
    </dsp:sp>
    <dsp:sp modelId="{53CBF8C3-A2AB-4553-B61D-521D08B1B984}">
      <dsp:nvSpPr>
        <dsp:cNvPr id="0" name=""/>
        <dsp:cNvSpPr/>
      </dsp:nvSpPr>
      <dsp:spPr>
        <a:xfrm>
          <a:off x="3881461" y="1559917"/>
          <a:ext cx="1452562" cy="944165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Strengths</a:t>
          </a:r>
          <a:endParaRPr lang="en-US" sz="2000" kern="1200" dirty="0"/>
        </a:p>
      </dsp:txBody>
      <dsp:txXfrm>
        <a:off x="3927551" y="1606007"/>
        <a:ext cx="1360382" cy="851985"/>
      </dsp:txXfrm>
    </dsp:sp>
    <dsp:sp modelId="{3B31F78F-397D-4CB9-861F-41E0DAB340D1}">
      <dsp:nvSpPr>
        <dsp:cNvPr id="0" name=""/>
        <dsp:cNvSpPr/>
      </dsp:nvSpPr>
      <dsp:spPr>
        <a:xfrm>
          <a:off x="1488257" y="472257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3042700" y="2043101"/>
              </a:moveTo>
              <a:arcTo wR="1559742" hR="1559742" stAng="1083178" swAng="2625610"/>
            </a:path>
          </a:pathLst>
        </a:custGeom>
        <a:noFill/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dsp:style>
    </dsp:sp>
    <dsp:sp modelId="{C49CFB2E-9B43-43CB-998C-9DA6F01625CA}">
      <dsp:nvSpPr>
        <dsp:cNvPr id="0" name=""/>
        <dsp:cNvSpPr/>
      </dsp:nvSpPr>
      <dsp:spPr>
        <a:xfrm>
          <a:off x="2321718" y="3119659"/>
          <a:ext cx="1452562" cy="944165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Limitations</a:t>
          </a:r>
          <a:endParaRPr lang="en-US" sz="2000" kern="1200" dirty="0"/>
        </a:p>
      </dsp:txBody>
      <dsp:txXfrm>
        <a:off x="2367808" y="3165749"/>
        <a:ext cx="1360382" cy="851985"/>
      </dsp:txXfrm>
    </dsp:sp>
    <dsp:sp modelId="{0B0EBCA3-6CCC-41E6-9B2B-5DA75609E7EB}">
      <dsp:nvSpPr>
        <dsp:cNvPr id="0" name=""/>
        <dsp:cNvSpPr/>
      </dsp:nvSpPr>
      <dsp:spPr>
        <a:xfrm>
          <a:off x="1488257" y="472257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823000" y="2934518"/>
              </a:moveTo>
              <a:arcTo wR="1559742" hR="1559742" stAng="7091212" swAng="2625610"/>
            </a:path>
          </a:pathLst>
        </a:custGeom>
        <a:noFill/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dsp:style>
    </dsp:sp>
    <dsp:sp modelId="{DDC61A01-9CBD-49EF-8667-820C8191C218}">
      <dsp:nvSpPr>
        <dsp:cNvPr id="0" name=""/>
        <dsp:cNvSpPr/>
      </dsp:nvSpPr>
      <dsp:spPr>
        <a:xfrm>
          <a:off x="761975" y="1559917"/>
          <a:ext cx="1452562" cy="944165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Barnabas Factors</a:t>
          </a:r>
          <a:endParaRPr lang="en-US" sz="2000" kern="1200" dirty="0"/>
        </a:p>
      </dsp:txBody>
      <dsp:txXfrm>
        <a:off x="808065" y="1606007"/>
        <a:ext cx="1360382" cy="851985"/>
      </dsp:txXfrm>
    </dsp:sp>
    <dsp:sp modelId="{A5CAAFA3-9A8C-4955-8954-C435A3E487BE}">
      <dsp:nvSpPr>
        <dsp:cNvPr id="0" name=""/>
        <dsp:cNvSpPr/>
      </dsp:nvSpPr>
      <dsp:spPr>
        <a:xfrm>
          <a:off x="1488887" y="470268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76351" y="1077718"/>
              </a:moveTo>
              <a:arcTo wR="1559742" hR="1559742" stAng="11880085" swAng="2785987"/>
            </a:path>
          </a:pathLst>
        </a:custGeom>
        <a:noFill/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A0599C-FEE5-4F74-834A-267BC0416914}">
      <dsp:nvSpPr>
        <dsp:cNvPr id="0" name=""/>
        <dsp:cNvSpPr/>
      </dsp:nvSpPr>
      <dsp:spPr>
        <a:xfrm>
          <a:off x="916483" y="0"/>
          <a:ext cx="2030015" cy="1218009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1200000"/>
          </a:lightRig>
        </a:scene3d>
        <a:sp3d extrusionH="101600" contourW="31750">
          <a:bevelT w="127000" h="127000" prst="angle"/>
          <a:bevelB w="127000" h="1270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Character Problems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916483" y="0"/>
        <a:ext cx="2030015" cy="1218009"/>
      </dsp:txXfrm>
    </dsp:sp>
    <dsp:sp modelId="{4E128B92-7E71-44C2-81A1-BCD145BEC720}">
      <dsp:nvSpPr>
        <dsp:cNvPr id="0" name=""/>
        <dsp:cNvSpPr/>
      </dsp:nvSpPr>
      <dsp:spPr>
        <a:xfrm>
          <a:off x="3149500" y="1984"/>
          <a:ext cx="2030015" cy="1218009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1200000"/>
          </a:lightRig>
        </a:scene3d>
        <a:sp3d extrusionH="101600" contourW="31750">
          <a:bevelT w="127000" h="127000" prst="angle"/>
          <a:bevelB w="127000" h="1270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Gifting Fit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3149500" y="1984"/>
        <a:ext cx="2030015" cy="1218009"/>
      </dsp:txXfrm>
    </dsp:sp>
    <dsp:sp modelId="{D7162192-910D-4169-B207-B51E649C9724}">
      <dsp:nvSpPr>
        <dsp:cNvPr id="0" name=""/>
        <dsp:cNvSpPr/>
      </dsp:nvSpPr>
      <dsp:spPr>
        <a:xfrm>
          <a:off x="916483" y="1422995"/>
          <a:ext cx="2030015" cy="1218009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1200000"/>
          </a:lightRig>
        </a:scene3d>
        <a:sp3d extrusionH="101600" contourW="31750">
          <a:bevelT w="127000" h="127000" prst="angle"/>
          <a:bevelB w="127000" h="1270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Authority Issues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916483" y="1422995"/>
        <a:ext cx="2030015" cy="1218009"/>
      </dsp:txXfrm>
    </dsp:sp>
    <dsp:sp modelId="{E8CDC752-344A-41E6-96E7-81EA609A3A22}">
      <dsp:nvSpPr>
        <dsp:cNvPr id="0" name=""/>
        <dsp:cNvSpPr/>
      </dsp:nvSpPr>
      <dsp:spPr>
        <a:xfrm>
          <a:off x="3149500" y="1422995"/>
          <a:ext cx="2030015" cy="1218009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1200000"/>
          </a:lightRig>
        </a:scene3d>
        <a:sp3d extrusionH="101600" contourW="31750">
          <a:bevelT w="127000" h="127000" prst="angle"/>
          <a:bevelB w="127000" h="1270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Vision and Values Dissonance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3149500" y="1422995"/>
        <a:ext cx="2030015" cy="1218009"/>
      </dsp:txXfrm>
    </dsp:sp>
    <dsp:sp modelId="{453EFA94-BF2B-4C44-9EB0-9A3002E454B5}">
      <dsp:nvSpPr>
        <dsp:cNvPr id="0" name=""/>
        <dsp:cNvSpPr/>
      </dsp:nvSpPr>
      <dsp:spPr>
        <a:xfrm>
          <a:off x="2032992" y="2844006"/>
          <a:ext cx="2030015" cy="1218009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1200000"/>
          </a:lightRig>
        </a:scene3d>
        <a:sp3d extrusionH="101600" contourW="31750">
          <a:bevelT w="127000" h="127000" prst="angle"/>
          <a:bevelB w="127000" h="1270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Personality and/or Cultural Differences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2032992" y="2844006"/>
        <a:ext cx="2030015" cy="12180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6ADE01-054E-4774-96A8-74E003F53FAE}">
      <dsp:nvSpPr>
        <dsp:cNvPr id="0" name=""/>
        <dsp:cNvSpPr/>
      </dsp:nvSpPr>
      <dsp:spPr>
        <a:xfrm>
          <a:off x="2352526" y="1186816"/>
          <a:ext cx="2838747" cy="2838747"/>
        </a:xfrm>
        <a:prstGeom prst="ellipse">
          <a:avLst/>
        </a:prstGeom>
        <a:gradFill flip="none" rotWithShape="0">
          <a:gsLst>
            <a:gs pos="0">
              <a:schemeClr val="accent6">
                <a:shade val="80000"/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6">
                <a:shade val="80000"/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  <a:ln>
          <a:noFill/>
        </a:ln>
        <a:effectLst>
          <a:glow rad="101600">
            <a:schemeClr val="accent1">
              <a:satMod val="175000"/>
              <a:alpha val="40000"/>
            </a:schemeClr>
          </a:glow>
        </a:effectLst>
        <a:scene3d>
          <a:camera prst="perspectiveFront"/>
          <a:lightRig rig="threePt" dir="t"/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Walks with the Lord</a:t>
          </a:r>
          <a:endParaRPr lang="en-US" sz="4300" kern="1200" dirty="0"/>
        </a:p>
      </dsp:txBody>
      <dsp:txXfrm>
        <a:off x="2768251" y="1602541"/>
        <a:ext cx="2007297" cy="2007297"/>
      </dsp:txXfrm>
    </dsp:sp>
    <dsp:sp modelId="{7A22D7E2-7B64-4ECF-BD0F-74D2210F1FB9}">
      <dsp:nvSpPr>
        <dsp:cNvPr id="0" name=""/>
        <dsp:cNvSpPr/>
      </dsp:nvSpPr>
      <dsp:spPr>
        <a:xfrm>
          <a:off x="3062213" y="46782"/>
          <a:ext cx="1419373" cy="1419373"/>
        </a:xfrm>
        <a:prstGeom prst="ellipse">
          <a:avLst/>
        </a:prstGeom>
        <a:solidFill>
          <a:srgbClr val="FF0000">
            <a:alpha val="50000"/>
          </a:srgbClr>
        </a:solidFill>
        <a:ln>
          <a:noFill/>
        </a:ln>
        <a:effectLst/>
        <a:scene3d>
          <a:camera prst="perspectiveFront"/>
          <a:lightRig rig="threePt" dir="t"/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Maintains an Outstanding Character</a:t>
          </a:r>
          <a:endParaRPr lang="en-US" sz="1300" kern="1200" dirty="0"/>
        </a:p>
      </dsp:txBody>
      <dsp:txXfrm>
        <a:off x="3270075" y="254644"/>
        <a:ext cx="1003649" cy="1003649"/>
      </dsp:txXfrm>
    </dsp:sp>
    <dsp:sp modelId="{4E974D46-473D-4CA0-802B-35C0B8652656}">
      <dsp:nvSpPr>
        <dsp:cNvPr id="0" name=""/>
        <dsp:cNvSpPr/>
      </dsp:nvSpPr>
      <dsp:spPr>
        <a:xfrm>
          <a:off x="4508382" y="743221"/>
          <a:ext cx="1419373" cy="1419373"/>
        </a:xfrm>
        <a:prstGeom prst="ellipse">
          <a:avLst/>
        </a:prstGeom>
        <a:solidFill>
          <a:srgbClr val="FFC000">
            <a:alpha val="50000"/>
          </a:srgbClr>
        </a:solidFill>
        <a:ln>
          <a:noFill/>
        </a:ln>
        <a:effectLst/>
        <a:scene3d>
          <a:camera prst="perspectiveFront"/>
          <a:lightRig rig="threePt" dir="t"/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Serves in the Local Church</a:t>
          </a:r>
          <a:endParaRPr lang="en-US" sz="1300" kern="1200" dirty="0"/>
        </a:p>
      </dsp:txBody>
      <dsp:txXfrm>
        <a:off x="4716244" y="951083"/>
        <a:ext cx="1003649" cy="1003649"/>
      </dsp:txXfrm>
    </dsp:sp>
    <dsp:sp modelId="{45270A96-D003-4B02-9A09-320DB947CCC3}">
      <dsp:nvSpPr>
        <dsp:cNvPr id="0" name=""/>
        <dsp:cNvSpPr/>
      </dsp:nvSpPr>
      <dsp:spPr>
        <a:xfrm>
          <a:off x="4865557" y="2308104"/>
          <a:ext cx="1419373" cy="1419373"/>
        </a:xfrm>
        <a:prstGeom prst="ellipse">
          <a:avLst/>
        </a:prstGeom>
        <a:solidFill>
          <a:srgbClr val="92D050">
            <a:alpha val="50000"/>
          </a:srgbClr>
        </a:solidFill>
        <a:ln>
          <a:noFill/>
        </a:ln>
        <a:effectLst/>
        <a:scene3d>
          <a:camera prst="perspectiveFront"/>
          <a:lightRig rig="threePt" dir="t"/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Remains Faithful to the Call</a:t>
          </a:r>
          <a:endParaRPr lang="en-US" sz="1300" kern="1200" dirty="0"/>
        </a:p>
      </dsp:txBody>
      <dsp:txXfrm>
        <a:off x="5073419" y="2515966"/>
        <a:ext cx="1003649" cy="1003649"/>
      </dsp:txXfrm>
    </dsp:sp>
    <dsp:sp modelId="{30A862F0-AF7B-4EBE-8E13-EF1A387B6B1E}">
      <dsp:nvSpPr>
        <dsp:cNvPr id="0" name=""/>
        <dsp:cNvSpPr/>
      </dsp:nvSpPr>
      <dsp:spPr>
        <a:xfrm>
          <a:off x="3864776" y="3563043"/>
          <a:ext cx="1419373" cy="1419373"/>
        </a:xfrm>
        <a:prstGeom prst="ellipse">
          <a:avLst/>
        </a:prstGeom>
        <a:solidFill>
          <a:srgbClr val="00B050">
            <a:alpha val="50000"/>
          </a:srgbClr>
        </a:solidFill>
        <a:ln>
          <a:noFill/>
        </a:ln>
        <a:effectLst/>
        <a:scene3d>
          <a:camera prst="perspectiveFront"/>
          <a:lightRig rig="threePt" dir="t"/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Shares the Gospel Regularly**</a:t>
          </a:r>
          <a:endParaRPr lang="en-US" sz="1300" kern="1200" dirty="0"/>
        </a:p>
      </dsp:txBody>
      <dsp:txXfrm>
        <a:off x="4072638" y="3770905"/>
        <a:ext cx="1003649" cy="1003649"/>
      </dsp:txXfrm>
    </dsp:sp>
    <dsp:sp modelId="{FAE9943E-ABC9-45DF-B250-1542B21A9A1C}">
      <dsp:nvSpPr>
        <dsp:cNvPr id="0" name=""/>
        <dsp:cNvSpPr/>
      </dsp:nvSpPr>
      <dsp:spPr>
        <a:xfrm>
          <a:off x="2259649" y="3563043"/>
          <a:ext cx="1419373" cy="1419373"/>
        </a:xfrm>
        <a:prstGeom prst="ellipse">
          <a:avLst/>
        </a:prstGeom>
        <a:solidFill>
          <a:srgbClr val="00B0F0">
            <a:alpha val="50000"/>
          </a:srgbClr>
        </a:solidFill>
        <a:ln>
          <a:noFill/>
        </a:ln>
        <a:effectLst/>
        <a:scene3d>
          <a:camera prst="perspectiveFront"/>
          <a:lightRig rig="threePt" dir="t"/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Raises Up Leaders**</a:t>
          </a:r>
          <a:endParaRPr lang="en-US" sz="1300" kern="1200" dirty="0"/>
        </a:p>
      </dsp:txBody>
      <dsp:txXfrm>
        <a:off x="2467511" y="3770905"/>
        <a:ext cx="1003649" cy="1003649"/>
      </dsp:txXfrm>
    </dsp:sp>
    <dsp:sp modelId="{A737AECA-9170-407E-8FD3-FC916E7D6D8F}">
      <dsp:nvSpPr>
        <dsp:cNvPr id="0" name=""/>
        <dsp:cNvSpPr/>
      </dsp:nvSpPr>
      <dsp:spPr>
        <a:xfrm>
          <a:off x="1258868" y="2308104"/>
          <a:ext cx="1419373" cy="1419373"/>
        </a:xfrm>
        <a:prstGeom prst="ellipse">
          <a:avLst/>
        </a:prstGeom>
        <a:solidFill>
          <a:schemeClr val="accent6">
            <a:shade val="80000"/>
            <a:alpha val="50000"/>
            <a:hueOff val="0"/>
            <a:satOff val="-17928"/>
            <a:lumOff val="22834"/>
            <a:alphaOff val="0"/>
          </a:schemeClr>
        </a:solidFill>
        <a:ln>
          <a:noFill/>
        </a:ln>
        <a:effectLst/>
        <a:scene3d>
          <a:camera prst="perspectiveFront"/>
          <a:lightRig rig="threePt" dir="t"/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Encourages with Speech and Actions</a:t>
          </a:r>
          <a:endParaRPr lang="en-US" sz="1300" kern="1200" dirty="0"/>
        </a:p>
      </dsp:txBody>
      <dsp:txXfrm>
        <a:off x="1466730" y="2515966"/>
        <a:ext cx="1003649" cy="1003649"/>
      </dsp:txXfrm>
    </dsp:sp>
    <dsp:sp modelId="{17D59FCD-4B5F-456C-B0C1-9A8B7B1C57B6}">
      <dsp:nvSpPr>
        <dsp:cNvPr id="0" name=""/>
        <dsp:cNvSpPr/>
      </dsp:nvSpPr>
      <dsp:spPr>
        <a:xfrm>
          <a:off x="1616043" y="743221"/>
          <a:ext cx="1419373" cy="1419373"/>
        </a:xfrm>
        <a:prstGeom prst="ellipse">
          <a:avLst/>
        </a:prstGeom>
        <a:solidFill>
          <a:srgbClr val="C00000">
            <a:alpha val="50000"/>
          </a:srgbClr>
        </a:solidFill>
        <a:ln>
          <a:noFill/>
        </a:ln>
        <a:effectLst/>
        <a:scene3d>
          <a:camera prst="perspectiveFront"/>
          <a:lightRig rig="threePt" dir="t"/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Responds Appropriately to Conflict</a:t>
          </a:r>
          <a:endParaRPr lang="en-US" sz="1300" kern="1200" dirty="0"/>
        </a:p>
      </dsp:txBody>
      <dsp:txXfrm>
        <a:off x="1823905" y="951083"/>
        <a:ext cx="1003649" cy="10036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6ADE01-054E-4774-96A8-74E003F53FAE}">
      <dsp:nvSpPr>
        <dsp:cNvPr id="0" name=""/>
        <dsp:cNvSpPr/>
      </dsp:nvSpPr>
      <dsp:spPr>
        <a:xfrm>
          <a:off x="2352526" y="1186816"/>
          <a:ext cx="2838747" cy="2838747"/>
        </a:xfrm>
        <a:prstGeom prst="ellipse">
          <a:avLst/>
        </a:prstGeom>
        <a:gradFill flip="none" rotWithShape="0">
          <a:gsLst>
            <a:gs pos="0">
              <a:schemeClr val="accent6">
                <a:shade val="80000"/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6">
                <a:shade val="80000"/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  <a:ln>
          <a:noFill/>
        </a:ln>
        <a:effectLst>
          <a:glow rad="101600">
            <a:schemeClr val="accent1">
              <a:satMod val="175000"/>
              <a:alpha val="40000"/>
            </a:schemeClr>
          </a:glow>
        </a:effectLst>
        <a:scene3d>
          <a:camera prst="perspectiveFront"/>
          <a:lightRig rig="threePt" dir="t"/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Walks with the Lord</a:t>
          </a:r>
          <a:endParaRPr lang="en-US" sz="4300" kern="1200" dirty="0"/>
        </a:p>
      </dsp:txBody>
      <dsp:txXfrm>
        <a:off x="2768251" y="1602541"/>
        <a:ext cx="2007297" cy="2007297"/>
      </dsp:txXfrm>
    </dsp:sp>
    <dsp:sp modelId="{7A22D7E2-7B64-4ECF-BD0F-74D2210F1FB9}">
      <dsp:nvSpPr>
        <dsp:cNvPr id="0" name=""/>
        <dsp:cNvSpPr/>
      </dsp:nvSpPr>
      <dsp:spPr>
        <a:xfrm>
          <a:off x="3062213" y="46782"/>
          <a:ext cx="1419373" cy="1419373"/>
        </a:xfrm>
        <a:prstGeom prst="ellipse">
          <a:avLst/>
        </a:prstGeom>
        <a:solidFill>
          <a:srgbClr val="FF0000">
            <a:alpha val="50000"/>
          </a:srgbClr>
        </a:solidFill>
        <a:ln>
          <a:noFill/>
        </a:ln>
        <a:effectLst/>
        <a:scene3d>
          <a:camera prst="perspectiveFront"/>
          <a:lightRig rig="threePt" dir="t"/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Maintains an Outstanding Character</a:t>
          </a:r>
          <a:endParaRPr lang="en-US" sz="1300" kern="1200" dirty="0"/>
        </a:p>
      </dsp:txBody>
      <dsp:txXfrm>
        <a:off x="3270075" y="254644"/>
        <a:ext cx="1003649" cy="1003649"/>
      </dsp:txXfrm>
    </dsp:sp>
    <dsp:sp modelId="{4E974D46-473D-4CA0-802B-35C0B8652656}">
      <dsp:nvSpPr>
        <dsp:cNvPr id="0" name=""/>
        <dsp:cNvSpPr/>
      </dsp:nvSpPr>
      <dsp:spPr>
        <a:xfrm>
          <a:off x="4508382" y="743221"/>
          <a:ext cx="1419373" cy="1419373"/>
        </a:xfrm>
        <a:prstGeom prst="ellipse">
          <a:avLst/>
        </a:prstGeom>
        <a:solidFill>
          <a:srgbClr val="FFC000">
            <a:alpha val="50000"/>
          </a:srgbClr>
        </a:solidFill>
        <a:ln>
          <a:noFill/>
        </a:ln>
        <a:effectLst/>
        <a:scene3d>
          <a:camera prst="perspectiveFront"/>
          <a:lightRig rig="threePt" dir="t"/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Serves in the Local Church</a:t>
          </a:r>
          <a:endParaRPr lang="en-US" sz="1300" kern="1200" dirty="0"/>
        </a:p>
      </dsp:txBody>
      <dsp:txXfrm>
        <a:off x="4716244" y="951083"/>
        <a:ext cx="1003649" cy="1003649"/>
      </dsp:txXfrm>
    </dsp:sp>
    <dsp:sp modelId="{45270A96-D003-4B02-9A09-320DB947CCC3}">
      <dsp:nvSpPr>
        <dsp:cNvPr id="0" name=""/>
        <dsp:cNvSpPr/>
      </dsp:nvSpPr>
      <dsp:spPr>
        <a:xfrm>
          <a:off x="4865557" y="2308104"/>
          <a:ext cx="1419373" cy="1419373"/>
        </a:xfrm>
        <a:prstGeom prst="ellipse">
          <a:avLst/>
        </a:prstGeom>
        <a:solidFill>
          <a:srgbClr val="92D050">
            <a:alpha val="50000"/>
          </a:srgbClr>
        </a:solidFill>
        <a:ln>
          <a:noFill/>
        </a:ln>
        <a:effectLst/>
        <a:scene3d>
          <a:camera prst="perspectiveFront"/>
          <a:lightRig rig="threePt" dir="t"/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Remains Faithful to the Call</a:t>
          </a:r>
          <a:endParaRPr lang="en-US" sz="1300" kern="1200" dirty="0"/>
        </a:p>
      </dsp:txBody>
      <dsp:txXfrm>
        <a:off x="5073419" y="2515966"/>
        <a:ext cx="1003649" cy="1003649"/>
      </dsp:txXfrm>
    </dsp:sp>
    <dsp:sp modelId="{30A862F0-AF7B-4EBE-8E13-EF1A387B6B1E}">
      <dsp:nvSpPr>
        <dsp:cNvPr id="0" name=""/>
        <dsp:cNvSpPr/>
      </dsp:nvSpPr>
      <dsp:spPr>
        <a:xfrm>
          <a:off x="3864776" y="3563043"/>
          <a:ext cx="1419373" cy="1419373"/>
        </a:xfrm>
        <a:prstGeom prst="ellipse">
          <a:avLst/>
        </a:prstGeom>
        <a:solidFill>
          <a:srgbClr val="00B050">
            <a:alpha val="50000"/>
          </a:srgbClr>
        </a:solidFill>
        <a:ln>
          <a:noFill/>
        </a:ln>
        <a:effectLst/>
        <a:scene3d>
          <a:camera prst="perspectiveFront"/>
          <a:lightRig rig="threePt" dir="t"/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Shares the Gospel Regularly**</a:t>
          </a:r>
          <a:endParaRPr lang="en-US" sz="1300" kern="1200" dirty="0"/>
        </a:p>
      </dsp:txBody>
      <dsp:txXfrm>
        <a:off x="4072638" y="3770905"/>
        <a:ext cx="1003649" cy="1003649"/>
      </dsp:txXfrm>
    </dsp:sp>
    <dsp:sp modelId="{FAE9943E-ABC9-45DF-B250-1542B21A9A1C}">
      <dsp:nvSpPr>
        <dsp:cNvPr id="0" name=""/>
        <dsp:cNvSpPr/>
      </dsp:nvSpPr>
      <dsp:spPr>
        <a:xfrm>
          <a:off x="2259649" y="3563043"/>
          <a:ext cx="1419373" cy="1419373"/>
        </a:xfrm>
        <a:prstGeom prst="ellipse">
          <a:avLst/>
        </a:prstGeom>
        <a:solidFill>
          <a:srgbClr val="00B0F0">
            <a:alpha val="50000"/>
          </a:srgbClr>
        </a:solidFill>
        <a:ln>
          <a:noFill/>
        </a:ln>
        <a:effectLst/>
        <a:scene3d>
          <a:camera prst="perspectiveFront"/>
          <a:lightRig rig="threePt" dir="t"/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Raises Up Leaders**</a:t>
          </a:r>
          <a:endParaRPr lang="en-US" sz="1300" kern="1200" dirty="0"/>
        </a:p>
      </dsp:txBody>
      <dsp:txXfrm>
        <a:off x="2467511" y="3770905"/>
        <a:ext cx="1003649" cy="1003649"/>
      </dsp:txXfrm>
    </dsp:sp>
    <dsp:sp modelId="{A737AECA-9170-407E-8FD3-FC916E7D6D8F}">
      <dsp:nvSpPr>
        <dsp:cNvPr id="0" name=""/>
        <dsp:cNvSpPr/>
      </dsp:nvSpPr>
      <dsp:spPr>
        <a:xfrm>
          <a:off x="1258868" y="2308104"/>
          <a:ext cx="1419373" cy="1419373"/>
        </a:xfrm>
        <a:prstGeom prst="ellipse">
          <a:avLst/>
        </a:prstGeom>
        <a:solidFill>
          <a:schemeClr val="accent6">
            <a:shade val="80000"/>
            <a:alpha val="50000"/>
            <a:hueOff val="0"/>
            <a:satOff val="-17928"/>
            <a:lumOff val="22834"/>
            <a:alphaOff val="0"/>
          </a:schemeClr>
        </a:solidFill>
        <a:ln>
          <a:noFill/>
        </a:ln>
        <a:effectLst/>
        <a:scene3d>
          <a:camera prst="perspectiveFront"/>
          <a:lightRig rig="threePt" dir="t"/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Encourages with Speech and Actions</a:t>
          </a:r>
          <a:endParaRPr lang="en-US" sz="1300" kern="1200" dirty="0"/>
        </a:p>
      </dsp:txBody>
      <dsp:txXfrm>
        <a:off x="1466730" y="2515966"/>
        <a:ext cx="1003649" cy="1003649"/>
      </dsp:txXfrm>
    </dsp:sp>
    <dsp:sp modelId="{17D59FCD-4B5F-456C-B0C1-9A8B7B1C57B6}">
      <dsp:nvSpPr>
        <dsp:cNvPr id="0" name=""/>
        <dsp:cNvSpPr/>
      </dsp:nvSpPr>
      <dsp:spPr>
        <a:xfrm>
          <a:off x="1616043" y="743221"/>
          <a:ext cx="1419373" cy="1419373"/>
        </a:xfrm>
        <a:prstGeom prst="ellipse">
          <a:avLst/>
        </a:prstGeom>
        <a:solidFill>
          <a:srgbClr val="C00000">
            <a:alpha val="50000"/>
          </a:srgbClr>
        </a:solidFill>
        <a:ln>
          <a:noFill/>
        </a:ln>
        <a:effectLst/>
        <a:scene3d>
          <a:camera prst="perspectiveFront"/>
          <a:lightRig rig="threePt" dir="t"/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Responds Appropriately to Conflict</a:t>
          </a:r>
          <a:endParaRPr lang="en-US" sz="1300" kern="1200" dirty="0"/>
        </a:p>
      </dsp:txBody>
      <dsp:txXfrm>
        <a:off x="1823905" y="951083"/>
        <a:ext cx="1003649" cy="10036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181600"/>
            <a:ext cx="8305800" cy="6858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867400"/>
            <a:ext cx="8305800" cy="685800"/>
          </a:xfrm>
        </p:spPr>
        <p:txBody>
          <a:bodyPr anchor="ctr"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6D20F9-88D5-48BA-B32C-87985EA6F9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E9E01-62A0-464D-A895-778271F6A1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28600"/>
            <a:ext cx="22098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228600"/>
            <a:ext cx="64770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51953-708F-410B-8528-6A72B1FE1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F1791-A2E5-4571-92B5-95763A73BF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83CAC-8BB8-49EE-A7C9-22C34E0B54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1559F-484C-41C1-9BD4-DDD900C190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00200"/>
            <a:ext cx="3924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1600200"/>
            <a:ext cx="3924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4BC89-6699-49CD-9729-C589C4CACB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B0887-5F3E-4299-9160-5CFBD627B7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27CC8-C675-4F1F-982B-712ACE4FF9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8CE24-A50D-43D7-A534-ABFF9742C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D66D9-0BE9-4E74-9A80-7A3E905AB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6E20C-604D-46E4-AABF-8F6EF82C50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28600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00200"/>
            <a:ext cx="8001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553200"/>
            <a:ext cx="2403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59138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D5700B01-E269-419D-86B4-B1F1D02F3E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8305800" cy="6858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400" b="1" dirty="0" smtClean="0"/>
              <a:t>The Barnabas Factors: Eight Essential Practices of Church Planting Team Members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685800" y="4724400"/>
            <a:ext cx="8305800" cy="6858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Multiply Louisiana: Missions and Church Planting Conference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Definition of Team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 bwMode="gray">
          <a:xfrm>
            <a:off x="1066800" y="1371600"/>
            <a:ext cx="7947025" cy="4492625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“A team is a small group of people working together on a common objective, dependent upon one another’s contribution, knowing each other’s strengths and weaknesses, caring about each other’s growth and development, and holding one another mutually accountable.”</a:t>
            </a:r>
          </a:p>
          <a:p>
            <a:pPr lvl="2">
              <a:buFont typeface="Wingdings" pitchFamily="2" charset="2"/>
              <a:buNone/>
            </a:pPr>
            <a:endParaRPr lang="en-US" sz="1600" dirty="0" smtClean="0"/>
          </a:p>
          <a:p>
            <a:pPr lvl="2">
              <a:buFont typeface="Wingdings" pitchFamily="2" charset="2"/>
              <a:buNone/>
            </a:pPr>
            <a:r>
              <a:rPr lang="en-US" sz="1600" dirty="0" smtClean="0"/>
              <a:t>-- Walter C. Wright, </a:t>
            </a:r>
            <a:r>
              <a:rPr lang="en-US" sz="1600" i="1" dirty="0" smtClean="0"/>
              <a:t>Don’t Step on the Rope!: Reflections on Leadership, Relationships, and </a:t>
            </a:r>
            <a:r>
              <a:rPr lang="en-US" sz="1600" i="1" dirty="0" smtClean="0"/>
              <a:t>Teamwork</a:t>
            </a:r>
            <a:endParaRPr lang="en-US" sz="1600" dirty="0" smtClean="0"/>
          </a:p>
          <a:p>
            <a:pPr lvl="1"/>
            <a:endParaRPr lang="en-US" sz="1800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3"/>
          <p:cNvGrpSpPr>
            <a:grpSpLocks/>
          </p:cNvGrpSpPr>
          <p:nvPr/>
        </p:nvGrpSpPr>
        <p:grpSpPr bwMode="auto">
          <a:xfrm>
            <a:off x="2182813" y="4410075"/>
            <a:ext cx="5486400" cy="1228725"/>
            <a:chOff x="1200" y="2778"/>
            <a:chExt cx="3456" cy="774"/>
          </a:xfrm>
        </p:grpSpPr>
        <p:sp>
          <p:nvSpPr>
            <p:cNvPr id="38926" name="AutoShape 14"/>
            <p:cNvSpPr>
              <a:spLocks noChangeArrowheads="1"/>
            </p:cNvSpPr>
            <p:nvPr/>
          </p:nvSpPr>
          <p:spPr bwMode="gray">
            <a:xfrm>
              <a:off x="1200" y="2778"/>
              <a:ext cx="3456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27" name="AutoShape 15"/>
            <p:cNvSpPr>
              <a:spLocks noChangeArrowheads="1"/>
            </p:cNvSpPr>
            <p:nvPr/>
          </p:nvSpPr>
          <p:spPr bwMode="gray">
            <a:xfrm>
              <a:off x="1276" y="2849"/>
              <a:ext cx="666" cy="633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32" name="Freeform 20"/>
            <p:cNvSpPr>
              <a:spLocks/>
            </p:cNvSpPr>
            <p:nvPr/>
          </p:nvSpPr>
          <p:spPr bwMode="gray">
            <a:xfrm>
              <a:off x="1317" y="2889"/>
              <a:ext cx="333" cy="317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54510"/>
                    <a:invGamma/>
                  </a:schemeClr>
                </a:gs>
                <a:gs pos="50000">
                  <a:schemeClr val="folHlink">
                    <a:alpha val="0"/>
                  </a:schemeClr>
                </a:gs>
                <a:gs pos="100000">
                  <a:schemeClr val="folHlink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3315" name="Group 22"/>
          <p:cNvGrpSpPr>
            <a:grpSpLocks/>
          </p:cNvGrpSpPr>
          <p:nvPr/>
        </p:nvGrpSpPr>
        <p:grpSpPr bwMode="auto">
          <a:xfrm>
            <a:off x="2182813" y="3035300"/>
            <a:ext cx="5486400" cy="1228725"/>
            <a:chOff x="1200" y="1912"/>
            <a:chExt cx="3456" cy="774"/>
          </a:xfrm>
        </p:grpSpPr>
        <p:sp>
          <p:nvSpPr>
            <p:cNvPr id="38921" name="AutoShape 9"/>
            <p:cNvSpPr>
              <a:spLocks noChangeArrowheads="1"/>
            </p:cNvSpPr>
            <p:nvPr/>
          </p:nvSpPr>
          <p:spPr bwMode="gray">
            <a:xfrm>
              <a:off x="1200" y="1912"/>
              <a:ext cx="3456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22" name="AutoShape 10"/>
            <p:cNvSpPr>
              <a:spLocks noChangeArrowheads="1"/>
            </p:cNvSpPr>
            <p:nvPr/>
          </p:nvSpPr>
          <p:spPr bwMode="gray">
            <a:xfrm>
              <a:off x="1276" y="1983"/>
              <a:ext cx="666" cy="633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31" name="Freeform 19"/>
            <p:cNvSpPr>
              <a:spLocks/>
            </p:cNvSpPr>
            <p:nvPr/>
          </p:nvSpPr>
          <p:spPr bwMode="gray">
            <a:xfrm>
              <a:off x="1317" y="2028"/>
              <a:ext cx="333" cy="317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54510"/>
                    <a:invGamma/>
                  </a:schemeClr>
                </a:gs>
                <a:gs pos="5000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Strengths of Teams</a:t>
            </a:r>
            <a:endParaRPr lang="en-US" sz="2000" smtClean="0"/>
          </a:p>
        </p:txBody>
      </p:sp>
      <p:grpSp>
        <p:nvGrpSpPr>
          <p:cNvPr id="13317" name="Group 21"/>
          <p:cNvGrpSpPr>
            <a:grpSpLocks/>
          </p:cNvGrpSpPr>
          <p:nvPr/>
        </p:nvGrpSpPr>
        <p:grpSpPr bwMode="auto">
          <a:xfrm>
            <a:off x="2182813" y="1676400"/>
            <a:ext cx="5486400" cy="1228725"/>
            <a:chOff x="1200" y="1056"/>
            <a:chExt cx="3456" cy="774"/>
          </a:xfrm>
        </p:grpSpPr>
        <p:sp>
          <p:nvSpPr>
            <p:cNvPr id="38916" name="AutoShape 4"/>
            <p:cNvSpPr>
              <a:spLocks noChangeArrowheads="1"/>
            </p:cNvSpPr>
            <p:nvPr/>
          </p:nvSpPr>
          <p:spPr bwMode="gray">
            <a:xfrm>
              <a:off x="1200" y="1056"/>
              <a:ext cx="3456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8917" name="AutoShape 5"/>
            <p:cNvSpPr>
              <a:spLocks noChangeArrowheads="1"/>
            </p:cNvSpPr>
            <p:nvPr/>
          </p:nvSpPr>
          <p:spPr bwMode="gray">
            <a:xfrm>
              <a:off x="1276" y="1128"/>
              <a:ext cx="666" cy="633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18" name="Freeform 6"/>
            <p:cNvSpPr>
              <a:spLocks/>
            </p:cNvSpPr>
            <p:nvPr/>
          </p:nvSpPr>
          <p:spPr bwMode="gray">
            <a:xfrm>
              <a:off x="1317" y="1168"/>
              <a:ext cx="333" cy="317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175" name="Text Box 8"/>
          <p:cNvSpPr txBox="1">
            <a:spLocks noChangeArrowheads="1"/>
          </p:cNvSpPr>
          <p:nvPr/>
        </p:nvSpPr>
        <p:spPr bwMode="gray">
          <a:xfrm>
            <a:off x="3505200" y="1981200"/>
            <a:ext cx="403225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700" b="1">
                <a:solidFill>
                  <a:srgbClr val="000000"/>
                </a:solidFill>
              </a:rPr>
              <a:t>Shared Leadership</a:t>
            </a:r>
          </a:p>
        </p:txBody>
      </p:sp>
      <p:sp>
        <p:nvSpPr>
          <p:cNvPr id="7176" name="Text Box 13"/>
          <p:cNvSpPr txBox="1">
            <a:spLocks noChangeArrowheads="1"/>
          </p:cNvSpPr>
          <p:nvPr/>
        </p:nvSpPr>
        <p:spPr bwMode="gray">
          <a:xfrm>
            <a:off x="3505200" y="3352800"/>
            <a:ext cx="403225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700" b="1">
                <a:solidFill>
                  <a:srgbClr val="000000"/>
                </a:solidFill>
              </a:rPr>
              <a:t>Accountability</a:t>
            </a:r>
          </a:p>
        </p:txBody>
      </p:sp>
      <p:sp>
        <p:nvSpPr>
          <p:cNvPr id="7177" name="Text Box 18"/>
          <p:cNvSpPr txBox="1">
            <a:spLocks noChangeArrowheads="1"/>
          </p:cNvSpPr>
          <p:nvPr/>
        </p:nvSpPr>
        <p:spPr bwMode="gray">
          <a:xfrm>
            <a:off x="3505200" y="4724400"/>
            <a:ext cx="403225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700" b="1">
                <a:solidFill>
                  <a:srgbClr val="000000"/>
                </a:solidFill>
              </a:rPr>
              <a:t>Encouragement</a:t>
            </a:r>
            <a:endParaRPr lang="en-US" sz="27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autoUpdateAnimBg="0"/>
      <p:bldP spid="7176" grpId="0" autoUpdateAnimBg="0"/>
      <p:bldP spid="7177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2182813" y="4410075"/>
            <a:ext cx="5486400" cy="1228725"/>
            <a:chOff x="1200" y="2778"/>
            <a:chExt cx="3456" cy="774"/>
          </a:xfrm>
        </p:grpSpPr>
        <p:sp>
          <p:nvSpPr>
            <p:cNvPr id="50179" name="AutoShape 3"/>
            <p:cNvSpPr>
              <a:spLocks noChangeArrowheads="1"/>
            </p:cNvSpPr>
            <p:nvPr/>
          </p:nvSpPr>
          <p:spPr bwMode="gray">
            <a:xfrm>
              <a:off x="1200" y="2778"/>
              <a:ext cx="3456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180" name="AutoShape 4"/>
            <p:cNvSpPr>
              <a:spLocks noChangeArrowheads="1"/>
            </p:cNvSpPr>
            <p:nvPr/>
          </p:nvSpPr>
          <p:spPr bwMode="gray">
            <a:xfrm>
              <a:off x="1276" y="2849"/>
              <a:ext cx="666" cy="633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181" name="Freeform 5"/>
            <p:cNvSpPr>
              <a:spLocks/>
            </p:cNvSpPr>
            <p:nvPr/>
          </p:nvSpPr>
          <p:spPr bwMode="gray">
            <a:xfrm>
              <a:off x="1317" y="2889"/>
              <a:ext cx="333" cy="317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54510"/>
                    <a:invGamma/>
                  </a:schemeClr>
                </a:gs>
                <a:gs pos="50000">
                  <a:schemeClr val="folHlink">
                    <a:alpha val="0"/>
                  </a:schemeClr>
                </a:gs>
                <a:gs pos="100000">
                  <a:schemeClr val="folHlink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4339" name="Group 6"/>
          <p:cNvGrpSpPr>
            <a:grpSpLocks/>
          </p:cNvGrpSpPr>
          <p:nvPr/>
        </p:nvGrpSpPr>
        <p:grpSpPr bwMode="auto">
          <a:xfrm>
            <a:off x="2182813" y="3035300"/>
            <a:ext cx="5486400" cy="1228725"/>
            <a:chOff x="1200" y="1912"/>
            <a:chExt cx="3456" cy="774"/>
          </a:xfrm>
        </p:grpSpPr>
        <p:sp>
          <p:nvSpPr>
            <p:cNvPr id="50183" name="AutoShape 7"/>
            <p:cNvSpPr>
              <a:spLocks noChangeArrowheads="1"/>
            </p:cNvSpPr>
            <p:nvPr/>
          </p:nvSpPr>
          <p:spPr bwMode="gray">
            <a:xfrm>
              <a:off x="1200" y="1912"/>
              <a:ext cx="3456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184" name="AutoShape 8"/>
            <p:cNvSpPr>
              <a:spLocks noChangeArrowheads="1"/>
            </p:cNvSpPr>
            <p:nvPr/>
          </p:nvSpPr>
          <p:spPr bwMode="gray">
            <a:xfrm>
              <a:off x="1276" y="1983"/>
              <a:ext cx="666" cy="633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185" name="Freeform 9"/>
            <p:cNvSpPr>
              <a:spLocks/>
            </p:cNvSpPr>
            <p:nvPr/>
          </p:nvSpPr>
          <p:spPr bwMode="gray">
            <a:xfrm>
              <a:off x="1317" y="2028"/>
              <a:ext cx="333" cy="317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54510"/>
                    <a:invGamma/>
                  </a:schemeClr>
                </a:gs>
                <a:gs pos="5000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434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Strengths of Teams</a:t>
            </a:r>
            <a:endParaRPr lang="en-US" sz="2000" smtClean="0"/>
          </a:p>
        </p:txBody>
      </p:sp>
      <p:grpSp>
        <p:nvGrpSpPr>
          <p:cNvPr id="14341" name="Group 11"/>
          <p:cNvGrpSpPr>
            <a:grpSpLocks/>
          </p:cNvGrpSpPr>
          <p:nvPr/>
        </p:nvGrpSpPr>
        <p:grpSpPr bwMode="auto">
          <a:xfrm>
            <a:off x="2182813" y="1676400"/>
            <a:ext cx="5486400" cy="1228725"/>
            <a:chOff x="1200" y="1056"/>
            <a:chExt cx="3456" cy="774"/>
          </a:xfrm>
        </p:grpSpPr>
        <p:sp>
          <p:nvSpPr>
            <p:cNvPr id="50188" name="AutoShape 12"/>
            <p:cNvSpPr>
              <a:spLocks noChangeArrowheads="1"/>
            </p:cNvSpPr>
            <p:nvPr/>
          </p:nvSpPr>
          <p:spPr bwMode="gray">
            <a:xfrm>
              <a:off x="1200" y="1056"/>
              <a:ext cx="3456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189" name="AutoShape 13"/>
            <p:cNvSpPr>
              <a:spLocks noChangeArrowheads="1"/>
            </p:cNvSpPr>
            <p:nvPr/>
          </p:nvSpPr>
          <p:spPr bwMode="gray">
            <a:xfrm>
              <a:off x="1276" y="1128"/>
              <a:ext cx="666" cy="633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190" name="Freeform 14"/>
            <p:cNvSpPr>
              <a:spLocks/>
            </p:cNvSpPr>
            <p:nvPr/>
          </p:nvSpPr>
          <p:spPr bwMode="gray">
            <a:xfrm>
              <a:off x="1317" y="1168"/>
              <a:ext cx="333" cy="317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8199" name="Text Box 16"/>
          <p:cNvSpPr txBox="1">
            <a:spLocks noChangeArrowheads="1"/>
          </p:cNvSpPr>
          <p:nvPr/>
        </p:nvSpPr>
        <p:spPr bwMode="gray">
          <a:xfrm>
            <a:off x="3505200" y="1981200"/>
            <a:ext cx="403225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700" b="1">
                <a:solidFill>
                  <a:srgbClr val="000000"/>
                </a:solidFill>
              </a:rPr>
              <a:t>Diversity</a:t>
            </a:r>
            <a:endParaRPr lang="en-US" sz="2700">
              <a:solidFill>
                <a:srgbClr val="000000"/>
              </a:solidFill>
            </a:endParaRPr>
          </a:p>
        </p:txBody>
      </p:sp>
      <p:sp>
        <p:nvSpPr>
          <p:cNvPr id="8200" name="Text Box 18"/>
          <p:cNvSpPr txBox="1">
            <a:spLocks noChangeArrowheads="1"/>
          </p:cNvSpPr>
          <p:nvPr/>
        </p:nvSpPr>
        <p:spPr bwMode="gray">
          <a:xfrm>
            <a:off x="3505200" y="3352800"/>
            <a:ext cx="403225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700" b="1">
                <a:solidFill>
                  <a:srgbClr val="000000"/>
                </a:solidFill>
              </a:rPr>
              <a:t>Strength in Numbers</a:t>
            </a:r>
          </a:p>
        </p:txBody>
      </p:sp>
      <p:sp>
        <p:nvSpPr>
          <p:cNvPr id="8201" name="Text Box 20"/>
          <p:cNvSpPr txBox="1">
            <a:spLocks noChangeArrowheads="1"/>
          </p:cNvSpPr>
          <p:nvPr/>
        </p:nvSpPr>
        <p:spPr bwMode="gray">
          <a:xfrm>
            <a:off x="3505200" y="4576763"/>
            <a:ext cx="4032250" cy="923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700" b="1">
                <a:solidFill>
                  <a:srgbClr val="000000"/>
                </a:solidFill>
              </a:rPr>
              <a:t>Serves as a Functional Body of Christ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autoUpdateAnimBg="0"/>
      <p:bldP spid="8200" grpId="0" autoUpdateAnimBg="0"/>
      <p:bldP spid="820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3"/>
          <p:cNvGrpSpPr>
            <a:grpSpLocks/>
          </p:cNvGrpSpPr>
          <p:nvPr/>
        </p:nvGrpSpPr>
        <p:grpSpPr bwMode="auto">
          <a:xfrm>
            <a:off x="2182813" y="4410075"/>
            <a:ext cx="5486400" cy="1228725"/>
            <a:chOff x="1200" y="2778"/>
            <a:chExt cx="3456" cy="774"/>
          </a:xfrm>
        </p:grpSpPr>
        <p:sp>
          <p:nvSpPr>
            <p:cNvPr id="38926" name="AutoShape 14"/>
            <p:cNvSpPr>
              <a:spLocks noChangeArrowheads="1"/>
            </p:cNvSpPr>
            <p:nvPr/>
          </p:nvSpPr>
          <p:spPr bwMode="gray">
            <a:xfrm>
              <a:off x="1200" y="2778"/>
              <a:ext cx="3456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27" name="AutoShape 15"/>
            <p:cNvSpPr>
              <a:spLocks noChangeArrowheads="1"/>
            </p:cNvSpPr>
            <p:nvPr/>
          </p:nvSpPr>
          <p:spPr bwMode="gray">
            <a:xfrm>
              <a:off x="1276" y="2849"/>
              <a:ext cx="666" cy="633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32" name="Freeform 20"/>
            <p:cNvSpPr>
              <a:spLocks/>
            </p:cNvSpPr>
            <p:nvPr/>
          </p:nvSpPr>
          <p:spPr bwMode="gray">
            <a:xfrm>
              <a:off x="1317" y="2889"/>
              <a:ext cx="333" cy="317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54510"/>
                    <a:invGamma/>
                  </a:schemeClr>
                </a:gs>
                <a:gs pos="50000">
                  <a:schemeClr val="folHlink">
                    <a:alpha val="0"/>
                  </a:schemeClr>
                </a:gs>
                <a:gs pos="100000">
                  <a:schemeClr val="folHlink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5363" name="Group 22"/>
          <p:cNvGrpSpPr>
            <a:grpSpLocks/>
          </p:cNvGrpSpPr>
          <p:nvPr/>
        </p:nvGrpSpPr>
        <p:grpSpPr bwMode="auto">
          <a:xfrm>
            <a:off x="2182813" y="3035300"/>
            <a:ext cx="5486400" cy="1228725"/>
            <a:chOff x="1200" y="1912"/>
            <a:chExt cx="3456" cy="774"/>
          </a:xfrm>
        </p:grpSpPr>
        <p:sp>
          <p:nvSpPr>
            <p:cNvPr id="38921" name="AutoShape 9"/>
            <p:cNvSpPr>
              <a:spLocks noChangeArrowheads="1"/>
            </p:cNvSpPr>
            <p:nvPr/>
          </p:nvSpPr>
          <p:spPr bwMode="gray">
            <a:xfrm>
              <a:off x="1200" y="1912"/>
              <a:ext cx="3456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22" name="AutoShape 10"/>
            <p:cNvSpPr>
              <a:spLocks noChangeArrowheads="1"/>
            </p:cNvSpPr>
            <p:nvPr/>
          </p:nvSpPr>
          <p:spPr bwMode="gray">
            <a:xfrm>
              <a:off x="1276" y="1983"/>
              <a:ext cx="666" cy="633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31" name="Freeform 19"/>
            <p:cNvSpPr>
              <a:spLocks/>
            </p:cNvSpPr>
            <p:nvPr/>
          </p:nvSpPr>
          <p:spPr bwMode="gray">
            <a:xfrm>
              <a:off x="1317" y="2028"/>
              <a:ext cx="333" cy="317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54510"/>
                    <a:invGamma/>
                  </a:schemeClr>
                </a:gs>
                <a:gs pos="5000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Strengths of Teams</a:t>
            </a:r>
            <a:endParaRPr lang="en-US" sz="2000" smtClean="0"/>
          </a:p>
        </p:txBody>
      </p:sp>
      <p:grpSp>
        <p:nvGrpSpPr>
          <p:cNvPr id="15365" name="Group 21"/>
          <p:cNvGrpSpPr>
            <a:grpSpLocks/>
          </p:cNvGrpSpPr>
          <p:nvPr/>
        </p:nvGrpSpPr>
        <p:grpSpPr bwMode="auto">
          <a:xfrm>
            <a:off x="2182813" y="1676400"/>
            <a:ext cx="5486400" cy="1228725"/>
            <a:chOff x="1200" y="1056"/>
            <a:chExt cx="3456" cy="774"/>
          </a:xfrm>
        </p:grpSpPr>
        <p:sp>
          <p:nvSpPr>
            <p:cNvPr id="38916" name="AutoShape 4"/>
            <p:cNvSpPr>
              <a:spLocks noChangeArrowheads="1"/>
            </p:cNvSpPr>
            <p:nvPr/>
          </p:nvSpPr>
          <p:spPr bwMode="gray">
            <a:xfrm>
              <a:off x="1200" y="1056"/>
              <a:ext cx="3456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8917" name="AutoShape 5"/>
            <p:cNvSpPr>
              <a:spLocks noChangeArrowheads="1"/>
            </p:cNvSpPr>
            <p:nvPr/>
          </p:nvSpPr>
          <p:spPr bwMode="gray">
            <a:xfrm>
              <a:off x="1276" y="1128"/>
              <a:ext cx="666" cy="633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18" name="Freeform 6"/>
            <p:cNvSpPr>
              <a:spLocks/>
            </p:cNvSpPr>
            <p:nvPr/>
          </p:nvSpPr>
          <p:spPr bwMode="gray">
            <a:xfrm>
              <a:off x="1317" y="1168"/>
              <a:ext cx="333" cy="317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9223" name="Text Box 8"/>
          <p:cNvSpPr txBox="1">
            <a:spLocks noChangeArrowheads="1"/>
          </p:cNvSpPr>
          <p:nvPr/>
        </p:nvSpPr>
        <p:spPr bwMode="gray">
          <a:xfrm>
            <a:off x="3505200" y="1981200"/>
            <a:ext cx="403225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700" b="1">
                <a:solidFill>
                  <a:srgbClr val="000000"/>
                </a:solidFill>
              </a:rPr>
              <a:t>Provides Pastoral Care</a:t>
            </a:r>
          </a:p>
        </p:txBody>
      </p:sp>
      <p:sp>
        <p:nvSpPr>
          <p:cNvPr id="9224" name="Text Box 13"/>
          <p:cNvSpPr txBox="1">
            <a:spLocks noChangeArrowheads="1"/>
          </p:cNvSpPr>
          <p:nvPr/>
        </p:nvSpPr>
        <p:spPr bwMode="gray">
          <a:xfrm>
            <a:off x="3505200" y="3200400"/>
            <a:ext cx="4032250" cy="923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700" b="1">
                <a:solidFill>
                  <a:srgbClr val="000000"/>
                </a:solidFill>
              </a:rPr>
              <a:t>Serves as a Training Ground</a:t>
            </a:r>
          </a:p>
        </p:txBody>
      </p:sp>
      <p:sp>
        <p:nvSpPr>
          <p:cNvPr id="9225" name="Text Box 18"/>
          <p:cNvSpPr txBox="1">
            <a:spLocks noChangeArrowheads="1"/>
          </p:cNvSpPr>
          <p:nvPr/>
        </p:nvSpPr>
        <p:spPr bwMode="gray">
          <a:xfrm>
            <a:off x="3505200" y="4419600"/>
            <a:ext cx="4114800" cy="1292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500" b="1">
                <a:solidFill>
                  <a:srgbClr val="000000"/>
                </a:solidFill>
              </a:rPr>
              <a:t>Provides a Faster Evangelistic Growth Potential</a:t>
            </a:r>
            <a:endParaRPr lang="en-US" sz="25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autoUpdateAnimBg="0"/>
      <p:bldP spid="9224" grpId="0" autoUpdateAnimBg="0"/>
      <p:bldP spid="922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2"/>
          <p:cNvGrpSpPr>
            <a:grpSpLocks/>
          </p:cNvGrpSpPr>
          <p:nvPr/>
        </p:nvGrpSpPr>
        <p:grpSpPr bwMode="auto">
          <a:xfrm>
            <a:off x="2182813" y="3035300"/>
            <a:ext cx="5486400" cy="1228725"/>
            <a:chOff x="1200" y="1912"/>
            <a:chExt cx="3456" cy="774"/>
          </a:xfrm>
        </p:grpSpPr>
        <p:sp>
          <p:nvSpPr>
            <p:cNvPr id="38921" name="AutoShape 9"/>
            <p:cNvSpPr>
              <a:spLocks noChangeArrowheads="1"/>
            </p:cNvSpPr>
            <p:nvPr/>
          </p:nvSpPr>
          <p:spPr bwMode="gray">
            <a:xfrm>
              <a:off x="1200" y="1912"/>
              <a:ext cx="3456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22" name="AutoShape 10"/>
            <p:cNvSpPr>
              <a:spLocks noChangeArrowheads="1"/>
            </p:cNvSpPr>
            <p:nvPr/>
          </p:nvSpPr>
          <p:spPr bwMode="gray">
            <a:xfrm>
              <a:off x="1276" y="1983"/>
              <a:ext cx="666" cy="633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31" name="Freeform 19"/>
            <p:cNvSpPr>
              <a:spLocks/>
            </p:cNvSpPr>
            <p:nvPr/>
          </p:nvSpPr>
          <p:spPr bwMode="gray">
            <a:xfrm>
              <a:off x="1317" y="2028"/>
              <a:ext cx="333" cy="317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54510"/>
                    <a:invGamma/>
                  </a:schemeClr>
                </a:gs>
                <a:gs pos="5000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Strengths of Teams</a:t>
            </a:r>
            <a:endParaRPr lang="en-US" sz="2000" smtClean="0"/>
          </a:p>
        </p:txBody>
      </p:sp>
      <p:grpSp>
        <p:nvGrpSpPr>
          <p:cNvPr id="16388" name="Group 21"/>
          <p:cNvGrpSpPr>
            <a:grpSpLocks/>
          </p:cNvGrpSpPr>
          <p:nvPr/>
        </p:nvGrpSpPr>
        <p:grpSpPr bwMode="auto">
          <a:xfrm>
            <a:off x="2182813" y="1676400"/>
            <a:ext cx="5486400" cy="1228725"/>
            <a:chOff x="1200" y="1056"/>
            <a:chExt cx="3456" cy="774"/>
          </a:xfrm>
        </p:grpSpPr>
        <p:sp>
          <p:nvSpPr>
            <p:cNvPr id="38916" name="AutoShape 4"/>
            <p:cNvSpPr>
              <a:spLocks noChangeArrowheads="1"/>
            </p:cNvSpPr>
            <p:nvPr/>
          </p:nvSpPr>
          <p:spPr bwMode="gray">
            <a:xfrm>
              <a:off x="1200" y="1056"/>
              <a:ext cx="3456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8917" name="AutoShape 5"/>
            <p:cNvSpPr>
              <a:spLocks noChangeArrowheads="1"/>
            </p:cNvSpPr>
            <p:nvPr/>
          </p:nvSpPr>
          <p:spPr bwMode="gray">
            <a:xfrm>
              <a:off x="1276" y="1128"/>
              <a:ext cx="666" cy="633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18" name="Freeform 6"/>
            <p:cNvSpPr>
              <a:spLocks/>
            </p:cNvSpPr>
            <p:nvPr/>
          </p:nvSpPr>
          <p:spPr bwMode="gray">
            <a:xfrm>
              <a:off x="1317" y="1168"/>
              <a:ext cx="333" cy="317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46" name="Text Box 8"/>
          <p:cNvSpPr txBox="1">
            <a:spLocks noChangeArrowheads="1"/>
          </p:cNvSpPr>
          <p:nvPr/>
        </p:nvSpPr>
        <p:spPr bwMode="gray">
          <a:xfrm>
            <a:off x="3505200" y="1828800"/>
            <a:ext cx="4032250" cy="923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700" b="1">
                <a:solidFill>
                  <a:srgbClr val="000000"/>
                </a:solidFill>
              </a:rPr>
              <a:t>Wisdom Comes with Numbers</a:t>
            </a:r>
          </a:p>
        </p:txBody>
      </p:sp>
      <p:sp>
        <p:nvSpPr>
          <p:cNvPr id="10247" name="Text Box 13"/>
          <p:cNvSpPr txBox="1">
            <a:spLocks noChangeArrowheads="1"/>
          </p:cNvSpPr>
          <p:nvPr/>
        </p:nvSpPr>
        <p:spPr bwMode="gray">
          <a:xfrm>
            <a:off x="3505200" y="3200400"/>
            <a:ext cx="4032250" cy="923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700" b="1">
                <a:solidFill>
                  <a:srgbClr val="000000"/>
                </a:solidFill>
              </a:rPr>
              <a:t>Models Church Before the New Believers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autoUpdateAnimBg="0"/>
      <p:bldP spid="10247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2182813" y="4410075"/>
            <a:ext cx="5486400" cy="1228725"/>
            <a:chOff x="1200" y="2778"/>
            <a:chExt cx="3456" cy="774"/>
          </a:xfrm>
        </p:grpSpPr>
        <p:sp>
          <p:nvSpPr>
            <p:cNvPr id="51203" name="AutoShape 3"/>
            <p:cNvSpPr>
              <a:spLocks noChangeArrowheads="1"/>
            </p:cNvSpPr>
            <p:nvPr/>
          </p:nvSpPr>
          <p:spPr bwMode="gray">
            <a:xfrm>
              <a:off x="1200" y="2778"/>
              <a:ext cx="3456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204" name="AutoShape 4"/>
            <p:cNvSpPr>
              <a:spLocks noChangeArrowheads="1"/>
            </p:cNvSpPr>
            <p:nvPr/>
          </p:nvSpPr>
          <p:spPr bwMode="gray">
            <a:xfrm>
              <a:off x="1276" y="2849"/>
              <a:ext cx="666" cy="633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205" name="Freeform 5"/>
            <p:cNvSpPr>
              <a:spLocks/>
            </p:cNvSpPr>
            <p:nvPr/>
          </p:nvSpPr>
          <p:spPr bwMode="gray">
            <a:xfrm>
              <a:off x="1317" y="2889"/>
              <a:ext cx="333" cy="317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54510"/>
                    <a:invGamma/>
                  </a:schemeClr>
                </a:gs>
                <a:gs pos="50000">
                  <a:schemeClr val="folHlink">
                    <a:alpha val="0"/>
                  </a:schemeClr>
                </a:gs>
                <a:gs pos="100000">
                  <a:schemeClr val="folHlink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7411" name="Group 6"/>
          <p:cNvGrpSpPr>
            <a:grpSpLocks/>
          </p:cNvGrpSpPr>
          <p:nvPr/>
        </p:nvGrpSpPr>
        <p:grpSpPr bwMode="auto">
          <a:xfrm>
            <a:off x="2182813" y="3035300"/>
            <a:ext cx="5486400" cy="1228725"/>
            <a:chOff x="1200" y="1912"/>
            <a:chExt cx="3456" cy="774"/>
          </a:xfrm>
        </p:grpSpPr>
        <p:sp>
          <p:nvSpPr>
            <p:cNvPr id="51207" name="AutoShape 7"/>
            <p:cNvSpPr>
              <a:spLocks noChangeArrowheads="1"/>
            </p:cNvSpPr>
            <p:nvPr/>
          </p:nvSpPr>
          <p:spPr bwMode="gray">
            <a:xfrm>
              <a:off x="1200" y="1912"/>
              <a:ext cx="3456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208" name="AutoShape 8"/>
            <p:cNvSpPr>
              <a:spLocks noChangeArrowheads="1"/>
            </p:cNvSpPr>
            <p:nvPr/>
          </p:nvSpPr>
          <p:spPr bwMode="gray">
            <a:xfrm>
              <a:off x="1276" y="1983"/>
              <a:ext cx="666" cy="633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209" name="Freeform 9"/>
            <p:cNvSpPr>
              <a:spLocks/>
            </p:cNvSpPr>
            <p:nvPr/>
          </p:nvSpPr>
          <p:spPr bwMode="gray">
            <a:xfrm>
              <a:off x="1317" y="2028"/>
              <a:ext cx="333" cy="317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54510"/>
                    <a:invGamma/>
                  </a:schemeClr>
                </a:gs>
                <a:gs pos="5000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741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Limitations of Teams</a:t>
            </a:r>
            <a:endParaRPr lang="en-US" sz="2000" smtClean="0"/>
          </a:p>
        </p:txBody>
      </p:sp>
      <p:grpSp>
        <p:nvGrpSpPr>
          <p:cNvPr id="17413" name="Group 11"/>
          <p:cNvGrpSpPr>
            <a:grpSpLocks/>
          </p:cNvGrpSpPr>
          <p:nvPr/>
        </p:nvGrpSpPr>
        <p:grpSpPr bwMode="auto">
          <a:xfrm>
            <a:off x="2182813" y="1676400"/>
            <a:ext cx="5486400" cy="1228725"/>
            <a:chOff x="1200" y="1056"/>
            <a:chExt cx="3456" cy="774"/>
          </a:xfrm>
        </p:grpSpPr>
        <p:sp>
          <p:nvSpPr>
            <p:cNvPr id="51212" name="AutoShape 12"/>
            <p:cNvSpPr>
              <a:spLocks noChangeArrowheads="1"/>
            </p:cNvSpPr>
            <p:nvPr/>
          </p:nvSpPr>
          <p:spPr bwMode="gray">
            <a:xfrm>
              <a:off x="1200" y="1056"/>
              <a:ext cx="3456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213" name="AutoShape 13"/>
            <p:cNvSpPr>
              <a:spLocks noChangeArrowheads="1"/>
            </p:cNvSpPr>
            <p:nvPr/>
          </p:nvSpPr>
          <p:spPr bwMode="gray">
            <a:xfrm>
              <a:off x="1276" y="1128"/>
              <a:ext cx="666" cy="633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214" name="Freeform 14"/>
            <p:cNvSpPr>
              <a:spLocks/>
            </p:cNvSpPr>
            <p:nvPr/>
          </p:nvSpPr>
          <p:spPr bwMode="gray">
            <a:xfrm>
              <a:off x="1317" y="1168"/>
              <a:ext cx="333" cy="317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1271" name="Text Box 16"/>
          <p:cNvSpPr txBox="1">
            <a:spLocks noChangeArrowheads="1"/>
          </p:cNvSpPr>
          <p:nvPr/>
        </p:nvSpPr>
        <p:spPr bwMode="gray">
          <a:xfrm>
            <a:off x="3505200" y="1866900"/>
            <a:ext cx="4032250" cy="923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700" b="1">
                <a:solidFill>
                  <a:srgbClr val="000000"/>
                </a:solidFill>
              </a:rPr>
              <a:t>Length of Time to Make Decisions</a:t>
            </a:r>
          </a:p>
        </p:txBody>
      </p:sp>
      <p:sp>
        <p:nvSpPr>
          <p:cNvPr id="11272" name="Text Box 18"/>
          <p:cNvSpPr txBox="1">
            <a:spLocks noChangeArrowheads="1"/>
          </p:cNvSpPr>
          <p:nvPr/>
        </p:nvSpPr>
        <p:spPr bwMode="gray">
          <a:xfrm>
            <a:off x="3505200" y="3352800"/>
            <a:ext cx="4032250" cy="50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700" b="1">
                <a:solidFill>
                  <a:srgbClr val="000000"/>
                </a:solidFill>
              </a:rPr>
              <a:t>Conflict is Inevitable</a:t>
            </a:r>
          </a:p>
        </p:txBody>
      </p:sp>
      <p:sp>
        <p:nvSpPr>
          <p:cNvPr id="11273" name="Text Box 20"/>
          <p:cNvSpPr txBox="1">
            <a:spLocks noChangeArrowheads="1"/>
          </p:cNvSpPr>
          <p:nvPr/>
        </p:nvSpPr>
        <p:spPr bwMode="gray">
          <a:xfrm>
            <a:off x="3505200" y="4576763"/>
            <a:ext cx="4032250" cy="923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700" b="1">
                <a:solidFill>
                  <a:srgbClr val="000000"/>
                </a:solidFill>
              </a:rPr>
              <a:t>Potential to Become Inwardly Focused</a:t>
            </a:r>
            <a:endParaRPr lang="en-US" sz="27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autoUpdateAnimBg="0"/>
      <p:bldP spid="11272" grpId="0" autoUpdateAnimBg="0"/>
      <p:bldP spid="11273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Five Stumbling Blocks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54675974"/>
              </p:ext>
            </p:extLst>
          </p:nvPr>
        </p:nvGraphicFramePr>
        <p:xfrm>
          <a:off x="1905000" y="1574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24000" y="601980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/>
              <a:t>--Taken from, Rick Love, “Four Stages of Team Development, </a:t>
            </a:r>
            <a:r>
              <a:rPr lang="en-US" sz="1600" i="1" dirty="0" smtClean="0"/>
              <a:t>Evangelical Missions Quarterly </a:t>
            </a:r>
            <a:r>
              <a:rPr lang="en-US" sz="1600" dirty="0" smtClean="0"/>
              <a:t>32 #3 (July 1996): 312-16.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Selecting Team Members: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Pray/Fast, Guided by the Spirit</a:t>
            </a:r>
          </a:p>
          <a:p>
            <a:r>
              <a:rPr lang="en-US" b="1" dirty="0" smtClean="0"/>
              <a:t>Look for people who share: </a:t>
            </a:r>
          </a:p>
          <a:p>
            <a:pPr lvl="1"/>
            <a:r>
              <a:rPr lang="en-US" b="1" dirty="0" smtClean="0"/>
              <a:t>Calling</a:t>
            </a:r>
          </a:p>
          <a:p>
            <a:pPr lvl="1"/>
            <a:r>
              <a:rPr lang="en-US" dirty="0" smtClean="0"/>
              <a:t>A Common Theological Position</a:t>
            </a:r>
          </a:p>
          <a:p>
            <a:pPr lvl="1"/>
            <a:r>
              <a:rPr lang="en-US" dirty="0" smtClean="0"/>
              <a:t>A Philosophy of Church Planting</a:t>
            </a:r>
          </a:p>
          <a:p>
            <a:pPr lvl="1"/>
            <a:r>
              <a:rPr lang="en-US" dirty="0" smtClean="0"/>
              <a:t>Chemistry</a:t>
            </a:r>
          </a:p>
          <a:p>
            <a:pPr lvl="1"/>
            <a:r>
              <a:rPr lang="en-US" b="1" u="sng" dirty="0" smtClean="0"/>
              <a:t>The Barnabas Factors</a:t>
            </a:r>
          </a:p>
          <a:p>
            <a:r>
              <a:rPr lang="en-US" b="1" dirty="0" smtClean="0"/>
              <a:t>Consider a Team Covenant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8305800" cy="6858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85800" y="5715000"/>
            <a:ext cx="8305800" cy="685800"/>
          </a:xfrm>
        </p:spPr>
        <p:txBody>
          <a:bodyPr/>
          <a:lstStyle/>
          <a:p>
            <a:r>
              <a:rPr lang="en-US" sz="4800" b="1" dirty="0" smtClean="0"/>
              <a:t>The Barnabas Factors</a:t>
            </a:r>
            <a:endParaRPr lang="en-US" sz="4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62000"/>
            <a:ext cx="2766680" cy="3965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304800"/>
            <a:ext cx="3060705" cy="42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2590800"/>
            <a:ext cx="14097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  <a:r>
              <a:rPr lang="en-US" sz="4000" dirty="0" smtClean="0"/>
              <a:t> </a:t>
            </a:r>
            <a:r>
              <a:rPr lang="en-US" sz="4000" i="1" dirty="0" smtClean="0"/>
              <a:t>“The kingdom of God is never so desperate for leaders that biblical standards should be relaxed to accommodate a person of skills and high potential.”</a:t>
            </a:r>
            <a:r>
              <a:rPr lang="en-US" sz="4000" dirty="0" smtClean="0"/>
              <a:t>  </a:t>
            </a:r>
            <a:endParaRPr lang="en-US" sz="4000" dirty="0" smtClean="0"/>
          </a:p>
          <a:p>
            <a:pPr>
              <a:buNone/>
            </a:pPr>
            <a:endParaRPr lang="en-US" sz="2800" dirty="0"/>
          </a:p>
          <a:p>
            <a:pPr>
              <a:buNone/>
            </a:pPr>
            <a:r>
              <a:rPr lang="en-US" sz="2800" dirty="0" smtClean="0"/>
              <a:t>-</a:t>
            </a:r>
            <a:r>
              <a:rPr lang="en-US" sz="2800" dirty="0" smtClean="0"/>
              <a:t>- George </a:t>
            </a:r>
            <a:r>
              <a:rPr lang="en-US" sz="2800" dirty="0" err="1" smtClean="0"/>
              <a:t>Barna</a:t>
            </a:r>
            <a:r>
              <a:rPr lang="en-US" sz="2800" dirty="0" smtClean="0"/>
              <a:t>, </a:t>
            </a:r>
            <a:r>
              <a:rPr lang="en-US" sz="2800" i="1" dirty="0" smtClean="0"/>
              <a:t>The </a:t>
            </a:r>
            <a:r>
              <a:rPr lang="en-US" sz="2800" i="1" dirty="0" smtClean="0"/>
              <a:t>Power of Team Leadership</a:t>
            </a:r>
            <a:r>
              <a:rPr lang="en-US" sz="2800" dirty="0" smtClean="0"/>
              <a:t>, </a:t>
            </a:r>
            <a:r>
              <a:rPr lang="en-US" sz="2800" dirty="0" smtClean="0"/>
              <a:t>88.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865438"/>
            <a:ext cx="8229600" cy="868362"/>
          </a:xfrm>
        </p:spPr>
        <p:txBody>
          <a:bodyPr/>
          <a:lstStyle/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b="1" dirty="0" smtClean="0">
                <a:solidFill>
                  <a:schemeClr val="tx1"/>
                </a:solidFill>
              </a:rPr>
              <a:t>J. D. Payne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err="1" smtClean="0">
                <a:solidFill>
                  <a:schemeClr val="tx1"/>
                </a:solidFill>
              </a:rPr>
              <a:t>jpayne@brookhills.org</a:t>
            </a: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@</a:t>
            </a:r>
            <a:r>
              <a:rPr lang="en-US" b="1" dirty="0" err="1" smtClean="0">
                <a:solidFill>
                  <a:schemeClr val="tx1"/>
                </a:solidFill>
              </a:rPr>
              <a:t>jd_payne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www.jdpayne.org 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sz="2800" b="1" dirty="0" smtClean="0">
                <a:solidFill>
                  <a:schemeClr val="tx1"/>
                </a:solidFill>
              </a:rPr>
              <a:t/>
            </a:r>
            <a:br>
              <a:rPr lang="en-US" sz="2800" b="1" dirty="0" smtClean="0">
                <a:solidFill>
                  <a:schemeClr val="tx1"/>
                </a:solidFill>
              </a:rPr>
            </a:br>
            <a:endParaRPr lang="en-US" sz="28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Barnabas Factors?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8077200" cy="4953000"/>
          </a:xfrm>
        </p:spPr>
        <p:txBody>
          <a:bodyPr/>
          <a:lstStyle/>
          <a:p>
            <a:r>
              <a:rPr lang="en-US" sz="3600" dirty="0" smtClean="0"/>
              <a:t>Eight healthy practices found in the life of Barnabas that greatly assisted with Kingdom Expansion</a:t>
            </a:r>
          </a:p>
          <a:p>
            <a:pPr>
              <a:buNone/>
            </a:pPr>
            <a:endParaRPr lang="en-US" dirty="0" smtClean="0"/>
          </a:p>
          <a:p>
            <a:r>
              <a:rPr lang="en-US" sz="3600" dirty="0" smtClean="0"/>
              <a:t>These are </a:t>
            </a:r>
            <a:r>
              <a:rPr lang="en-US" sz="3600" i="1" dirty="0" smtClean="0"/>
              <a:t>outward </a:t>
            </a:r>
            <a:r>
              <a:rPr lang="en-US" sz="3600" dirty="0" smtClean="0"/>
              <a:t>manifestations of an </a:t>
            </a:r>
            <a:r>
              <a:rPr lang="en-US" sz="3600" i="1" dirty="0" smtClean="0"/>
              <a:t>inward </a:t>
            </a:r>
            <a:r>
              <a:rPr lang="en-US" sz="3600" dirty="0" smtClean="0"/>
              <a:t>character</a:t>
            </a:r>
          </a:p>
          <a:p>
            <a:pPr>
              <a:buNone/>
            </a:pPr>
            <a:endParaRPr lang="en-US" dirty="0" smtClean="0"/>
          </a:p>
          <a:p>
            <a:r>
              <a:rPr lang="en-US" sz="3600" dirty="0" smtClean="0"/>
              <a:t>Identified in community with the person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Barnabas Factors</a:t>
            </a:r>
            <a:endParaRPr lang="en-US" sz="2000" b="1" dirty="0" smtClean="0"/>
          </a:p>
        </p:txBody>
      </p:sp>
      <p:graphicFrame>
        <p:nvGraphicFramePr>
          <p:cNvPr id="52" name="Diagram 51"/>
          <p:cNvGraphicFramePr/>
          <p:nvPr/>
        </p:nvGraphicFramePr>
        <p:xfrm>
          <a:off x="1066800" y="1447800"/>
          <a:ext cx="75438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486400"/>
            <a:ext cx="8305800" cy="685800"/>
          </a:xfrm>
        </p:spPr>
        <p:txBody>
          <a:bodyPr/>
          <a:lstStyle/>
          <a:p>
            <a:r>
              <a:rPr lang="en-US" b="1" dirty="0" smtClean="0"/>
              <a:t>Barnabas Factors Standard of Excellence Guide for Team Development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676400"/>
            <a:ext cx="7772400" cy="4092575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The scale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19200"/>
            <a:ext cx="4157382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i="1" dirty="0" smtClean="0"/>
              <a:t>According to the following statements, please rank the potential team member on the following scale according to how you believe he/she manifests each Barnabas Factor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Low			  Medium	                     High</a:t>
            </a:r>
          </a:p>
          <a:p>
            <a:pPr>
              <a:buNone/>
            </a:pPr>
            <a:r>
              <a:rPr lang="en-US" dirty="0" smtClean="0"/>
              <a:t>1	  2	   3	 4	5	6	7	8	9	10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839200" cy="838200"/>
          </a:xfrm>
        </p:spPr>
        <p:txBody>
          <a:bodyPr/>
          <a:lstStyle/>
          <a:p>
            <a:r>
              <a:rPr lang="en-US" dirty="0" smtClean="0"/>
              <a:t>Overall Ranking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8077200" cy="5334000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2300" b="1" dirty="0" smtClean="0"/>
              <a:t>Low:  8-24</a:t>
            </a:r>
          </a:p>
          <a:p>
            <a:pPr>
              <a:spcBef>
                <a:spcPts val="0"/>
              </a:spcBef>
              <a:buNone/>
            </a:pPr>
            <a:r>
              <a:rPr lang="en-US" sz="2200" dirty="0" smtClean="0"/>
              <a:t>Do not select this person for the team.</a:t>
            </a:r>
          </a:p>
          <a:p>
            <a:pPr>
              <a:spcBef>
                <a:spcPts val="0"/>
              </a:spcBef>
              <a:buNone/>
            </a:pPr>
            <a:endParaRPr lang="en-US" sz="2300" dirty="0" smtClean="0"/>
          </a:p>
          <a:p>
            <a:pPr>
              <a:spcBef>
                <a:spcPts val="0"/>
              </a:spcBef>
              <a:buNone/>
            </a:pPr>
            <a:r>
              <a:rPr lang="en-US" sz="2300" b="1" dirty="0" smtClean="0"/>
              <a:t>Medium: 32-56</a:t>
            </a:r>
          </a:p>
          <a:p>
            <a:pPr>
              <a:spcBef>
                <a:spcPts val="0"/>
              </a:spcBef>
              <a:buNone/>
            </a:pPr>
            <a:r>
              <a:rPr lang="en-US" sz="2200" dirty="0" smtClean="0"/>
              <a:t>This person may have some significant struggles at times if </a:t>
            </a:r>
          </a:p>
          <a:p>
            <a:pPr>
              <a:spcBef>
                <a:spcPts val="0"/>
              </a:spcBef>
              <a:buNone/>
            </a:pPr>
            <a:r>
              <a:rPr lang="en-US" sz="2200" dirty="0" smtClean="0"/>
              <a:t>placed on the team.  Identify the Barnabas Factors where this</a:t>
            </a:r>
          </a:p>
          <a:p>
            <a:pPr>
              <a:spcBef>
                <a:spcPts val="0"/>
              </a:spcBef>
              <a:buNone/>
            </a:pPr>
            <a:r>
              <a:rPr lang="en-US" sz="2200" dirty="0" smtClean="0"/>
              <a:t>person scored low and provide guidance to improve.  Consider </a:t>
            </a:r>
          </a:p>
          <a:p>
            <a:pPr>
              <a:spcBef>
                <a:spcPts val="0"/>
              </a:spcBef>
              <a:buNone/>
            </a:pPr>
            <a:r>
              <a:rPr lang="en-US" sz="2200" dirty="0" smtClean="0"/>
              <a:t>inviting this individual to the team but with strong reservations. </a:t>
            </a:r>
          </a:p>
          <a:p>
            <a:pPr>
              <a:spcBef>
                <a:spcPts val="0"/>
              </a:spcBef>
              <a:buNone/>
            </a:pPr>
            <a:endParaRPr lang="en-US" sz="2300" dirty="0" smtClean="0"/>
          </a:p>
          <a:p>
            <a:pPr>
              <a:spcBef>
                <a:spcPts val="0"/>
              </a:spcBef>
              <a:buNone/>
            </a:pPr>
            <a:r>
              <a:rPr lang="en-US" sz="2300" b="1" dirty="0" smtClean="0"/>
              <a:t>High: 64-80</a:t>
            </a:r>
          </a:p>
          <a:p>
            <a:pPr>
              <a:spcBef>
                <a:spcPts val="0"/>
              </a:spcBef>
              <a:buNone/>
            </a:pPr>
            <a:r>
              <a:rPr lang="en-US" sz="2200" dirty="0" smtClean="0"/>
              <a:t>Though a high ranking is not a guarantee for effectiveness, it </a:t>
            </a:r>
          </a:p>
          <a:p>
            <a:pPr>
              <a:spcBef>
                <a:spcPts val="0"/>
              </a:spcBef>
              <a:buNone/>
            </a:pPr>
            <a:r>
              <a:rPr lang="en-US" sz="2200" dirty="0" smtClean="0"/>
              <a:t>does reveal that this person strongly manifests the Barnabas </a:t>
            </a:r>
          </a:p>
          <a:p>
            <a:pPr>
              <a:spcBef>
                <a:spcPts val="0"/>
              </a:spcBef>
              <a:buNone/>
            </a:pPr>
            <a:r>
              <a:rPr lang="en-US" sz="2200" dirty="0" smtClean="0"/>
              <a:t>Factors that are necessary for a healthy team.  Consider </a:t>
            </a:r>
          </a:p>
          <a:p>
            <a:pPr>
              <a:spcBef>
                <a:spcPts val="0"/>
              </a:spcBef>
              <a:buNone/>
            </a:pPr>
            <a:r>
              <a:rPr lang="en-US" sz="2200" dirty="0" smtClean="0"/>
              <a:t>inviting this individual to the team.</a:t>
            </a:r>
          </a:p>
          <a:p>
            <a:pPr>
              <a:buNone/>
            </a:pPr>
            <a:endParaRPr lang="en-US" sz="23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Barnabas Factors</a:t>
            </a:r>
            <a:endParaRPr lang="en-US" sz="2000" b="1" dirty="0" smtClean="0"/>
          </a:p>
        </p:txBody>
      </p:sp>
      <p:graphicFrame>
        <p:nvGraphicFramePr>
          <p:cNvPr id="52" name="Diagram 51"/>
          <p:cNvGraphicFramePr/>
          <p:nvPr/>
        </p:nvGraphicFramePr>
        <p:xfrm>
          <a:off x="1066800" y="1447800"/>
          <a:ext cx="75438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Barnabas Factors</a:t>
            </a:r>
            <a:endParaRPr lang="en-US" sz="20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7143" b="17143"/>
          <a:stretch>
            <a:fillRect/>
          </a:stretch>
        </p:blipFill>
        <p:spPr bwMode="auto">
          <a:xfrm>
            <a:off x="990600" y="1905000"/>
            <a:ext cx="3713922" cy="2440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657600" y="5029200"/>
            <a:ext cx="373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 smtClean="0"/>
              <a:t>Remember the E Chord!</a:t>
            </a:r>
            <a:endParaRPr lang="en-US" sz="4000" b="1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>
                  <a:solidFill>
                    <a:schemeClr val="tx1"/>
                  </a:solidFill>
                </a:ln>
              </a:rPr>
              <a:t>Barnabas Factor #1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1800" b="1" dirty="0" smtClean="0"/>
              <a:t>Foundation for the rest of the factors</a:t>
            </a:r>
          </a:p>
          <a:p>
            <a:endParaRPr lang="en-US" sz="1800" b="1" dirty="0" smtClean="0"/>
          </a:p>
          <a:p>
            <a:r>
              <a:rPr lang="en-US" sz="1800" b="1" dirty="0" smtClean="0"/>
              <a:t>Accomplishing great things for the Lord is never to interfere with the team’s walk with the Lord</a:t>
            </a:r>
          </a:p>
          <a:p>
            <a:endParaRPr lang="en-US" sz="1800" b="1" dirty="0" smtClean="0"/>
          </a:p>
          <a:p>
            <a:r>
              <a:rPr lang="en-US" sz="1800" b="1" dirty="0" smtClean="0"/>
              <a:t>Enables the team to know how to live in relation to God, to other team members, and to those outside of the Kingdom</a:t>
            </a:r>
          </a:p>
          <a:p>
            <a:endParaRPr lang="en-US" sz="1800" b="1" dirty="0" smtClean="0"/>
          </a:p>
          <a:p>
            <a:r>
              <a:rPr lang="en-US" sz="1800" b="1" dirty="0" smtClean="0"/>
              <a:t>Remember Who is the Vine and who is the branch (John 15:5)</a:t>
            </a:r>
            <a:endParaRPr lang="en-US" sz="18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Oval 7"/>
          <p:cNvSpPr/>
          <p:nvPr/>
        </p:nvSpPr>
        <p:spPr bwMode="auto">
          <a:xfrm>
            <a:off x="3810000" y="1143000"/>
            <a:ext cx="4724400" cy="47244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43400" y="2819400"/>
            <a:ext cx="3810000" cy="1754326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en-US" sz="5400" dirty="0" smtClean="0"/>
              <a:t>Walks with the Lord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i="1" dirty="0" smtClean="0"/>
              <a:t>According to the following statements, please rank the potential team member on the following scale according to how you believe he/she manifests Barnabas Factor #1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Low			  Medium	                     High</a:t>
            </a:r>
          </a:p>
          <a:p>
            <a:pPr>
              <a:buNone/>
            </a:pPr>
            <a:r>
              <a:rPr lang="en-US" dirty="0" smtClean="0"/>
              <a:t>1	   2	    3	  4	 5	 6	 7	 8	 9	10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this stuff coming from?</a:t>
            </a:r>
          </a:p>
        </p:txBody>
      </p:sp>
      <p:pic>
        <p:nvPicPr>
          <p:cNvPr id="7" name="Content Placeholder 6" descr="Barnabas Factors New Cover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78" r="-10678"/>
          <a:stretch>
            <a:fillRect/>
          </a:stretch>
        </p:blipFill>
        <p:spPr>
          <a:xfrm>
            <a:off x="3200400" y="2057400"/>
            <a:ext cx="3060748" cy="38100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Barnabas Factor #1: </a:t>
            </a:r>
            <a:r>
              <a:rPr lang="en-US" sz="3300" dirty="0" smtClean="0"/>
              <a:t>Walks with the Lord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772400" cy="4572000"/>
          </a:xfrm>
        </p:spPr>
        <p:txBody>
          <a:bodyPr/>
          <a:lstStyle/>
          <a:p>
            <a:pPr lvl="0"/>
            <a:r>
              <a:rPr lang="en-US" sz="2400" dirty="0" smtClean="0"/>
              <a:t>This person can give a clear and concise verbal testimony of a conversion experience.</a:t>
            </a:r>
          </a:p>
          <a:p>
            <a:pPr lvl="0"/>
            <a:r>
              <a:rPr lang="en-US" sz="2400" dirty="0" smtClean="0"/>
              <a:t>This person is loveable.</a:t>
            </a:r>
          </a:p>
          <a:p>
            <a:pPr lvl="0"/>
            <a:r>
              <a:rPr lang="en-US" sz="2400" dirty="0" smtClean="0"/>
              <a:t>This person is trustworthy.</a:t>
            </a:r>
          </a:p>
          <a:p>
            <a:pPr lvl="0"/>
            <a:r>
              <a:rPr lang="en-US" sz="2400" dirty="0" smtClean="0"/>
              <a:t>This person is reliable.</a:t>
            </a:r>
          </a:p>
          <a:p>
            <a:pPr lvl="0"/>
            <a:r>
              <a:rPr lang="en-US" sz="2400" dirty="0" smtClean="0"/>
              <a:t>This person has a good attitude about God, life, and being part of a church planting team.</a:t>
            </a:r>
          </a:p>
          <a:p>
            <a:pPr lvl="0"/>
            <a:r>
              <a:rPr lang="en-US" sz="2400" dirty="0" smtClean="0"/>
              <a:t>This is a wise person.</a:t>
            </a:r>
          </a:p>
          <a:p>
            <a:pPr lvl="0"/>
            <a:r>
              <a:rPr lang="en-US" sz="2400" dirty="0" smtClean="0"/>
              <a:t>This person perseveres during difficult times.</a:t>
            </a:r>
          </a:p>
          <a:p>
            <a:pPr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>
                  <a:solidFill>
                    <a:schemeClr val="tx1"/>
                  </a:solidFill>
                </a:ln>
              </a:rPr>
              <a:t>Barnabas Factor #2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1" dirty="0" smtClean="0"/>
              <a:t>Character flaws buried in the hearts of team members today will manifest themselves in the actual ministry later.</a:t>
            </a:r>
          </a:p>
          <a:p>
            <a:endParaRPr lang="en-US" b="1" dirty="0" smtClean="0"/>
          </a:p>
          <a:p>
            <a:r>
              <a:rPr lang="en-US" b="1" dirty="0" smtClean="0"/>
              <a:t>“For he was a good man, full of the Holy Spirit and of faith” (Acts 11:24, ESV).</a:t>
            </a:r>
          </a:p>
          <a:p>
            <a:endParaRPr lang="en-US" b="1" dirty="0" smtClean="0"/>
          </a:p>
          <a:p>
            <a:r>
              <a:rPr lang="en-US" b="1" dirty="0" smtClean="0"/>
              <a:t>“Beloved” (Acts 15:25-26).</a:t>
            </a:r>
          </a:p>
          <a:p>
            <a:endParaRPr lang="en-US" b="1" dirty="0" smtClean="0"/>
          </a:p>
          <a:p>
            <a:r>
              <a:rPr lang="en-US" b="1" dirty="0" smtClean="0"/>
              <a:t>Trusted with the offering (Acts 11:27-30)</a:t>
            </a:r>
          </a:p>
          <a:p>
            <a:endParaRPr lang="en-US" b="1" dirty="0" smtClean="0"/>
          </a:p>
          <a:p>
            <a:r>
              <a:rPr lang="en-US" b="1" dirty="0" smtClean="0"/>
              <a:t>Trusted to investigate (Acts 11:22)</a:t>
            </a:r>
          </a:p>
          <a:p>
            <a:endParaRPr lang="en-US" b="1" dirty="0" smtClean="0"/>
          </a:p>
          <a:p>
            <a:r>
              <a:rPr lang="en-US" b="1" dirty="0" smtClean="0"/>
              <a:t>Receive “right hand of fellowship” (Gal 2:9)</a:t>
            </a:r>
          </a:p>
          <a:p>
            <a:endParaRPr lang="en-US" b="1" dirty="0" smtClean="0"/>
          </a:p>
          <a:p>
            <a:r>
              <a:rPr lang="en-US" b="1" dirty="0" smtClean="0"/>
              <a:t>Gave glory to God (Acts 14:10, 15)</a:t>
            </a:r>
          </a:p>
          <a:p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Oval 7"/>
          <p:cNvSpPr/>
          <p:nvPr/>
        </p:nvSpPr>
        <p:spPr bwMode="auto">
          <a:xfrm>
            <a:off x="3810000" y="1143000"/>
            <a:ext cx="4724400" cy="4724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14800" y="2362200"/>
            <a:ext cx="4191000" cy="2585323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en-US" sz="5400" dirty="0" smtClean="0"/>
              <a:t>Maintains an Outstanding Character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“May we never be priests of God at the altar, and sons of Belial outside the tabernacle door. . . . After all, our truest building must be performed with our hands; our characters must be more persuasive than our speech.” </a:t>
            </a:r>
          </a:p>
          <a:p>
            <a:pPr>
              <a:buNone/>
            </a:pPr>
            <a:r>
              <a:rPr lang="en-US" dirty="0" smtClean="0"/>
              <a:t>			</a:t>
            </a:r>
            <a:r>
              <a:rPr lang="en-US" sz="1800" dirty="0" smtClean="0"/>
              <a:t>-- Charles H. Spurgeon, </a:t>
            </a:r>
            <a:r>
              <a:rPr lang="en-US" sz="1800" i="1" dirty="0" smtClean="0"/>
              <a:t>Lectures to My Students, </a:t>
            </a:r>
            <a:r>
              <a:rPr lang="en-US" sz="1800" dirty="0" smtClean="0"/>
              <a:t>13.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i="1" dirty="0" smtClean="0"/>
              <a:t>According to the following statements, please rank the potential team member on the following scale according to how you believe he/she manifests Barnabas Factor #2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Low			  Medium	                     High</a:t>
            </a:r>
          </a:p>
          <a:p>
            <a:pPr>
              <a:buNone/>
            </a:pPr>
            <a:r>
              <a:rPr lang="en-US" dirty="0" smtClean="0"/>
              <a:t>1	  2	   3	 4	5	6	7	8	9	10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839200" cy="838200"/>
          </a:xfrm>
        </p:spPr>
        <p:txBody>
          <a:bodyPr/>
          <a:lstStyle/>
          <a:p>
            <a:r>
              <a:rPr lang="en-US" dirty="0" smtClean="0"/>
              <a:t>Barnabas Factor #2: </a:t>
            </a:r>
            <a:r>
              <a:rPr lang="en-US" sz="3300" dirty="0" smtClean="0"/>
              <a:t>Maintains an Outstanding Character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772400" cy="4572000"/>
          </a:xfrm>
        </p:spPr>
        <p:txBody>
          <a:bodyPr/>
          <a:lstStyle/>
          <a:p>
            <a:pPr lvl="0"/>
            <a:r>
              <a:rPr lang="en-US" sz="2400" dirty="0" smtClean="0"/>
              <a:t>This person has a gentle spirit.</a:t>
            </a:r>
          </a:p>
          <a:p>
            <a:pPr lvl="0"/>
            <a:r>
              <a:rPr lang="en-US" sz="2400" dirty="0" smtClean="0"/>
              <a:t>This person has good actions.</a:t>
            </a:r>
          </a:p>
          <a:p>
            <a:pPr lvl="0"/>
            <a:r>
              <a:rPr lang="en-US" sz="2400" dirty="0" smtClean="0"/>
              <a:t>This person has good speech.</a:t>
            </a:r>
          </a:p>
          <a:p>
            <a:pPr lvl="0"/>
            <a:r>
              <a:rPr lang="en-US" sz="2400" dirty="0" smtClean="0"/>
              <a:t>This person is consistently filled with the Holy Spirit.</a:t>
            </a:r>
          </a:p>
          <a:p>
            <a:pPr lvl="0"/>
            <a:r>
              <a:rPr lang="en-US" sz="2400" dirty="0" smtClean="0"/>
              <a:t>The fruit of the Spirit is evident in this person’s life.</a:t>
            </a:r>
          </a:p>
          <a:p>
            <a:pPr lvl="0"/>
            <a:r>
              <a:rPr lang="en-US" sz="2400" dirty="0" smtClean="0"/>
              <a:t>This person is faith-filled.</a:t>
            </a:r>
          </a:p>
          <a:p>
            <a:pPr lvl="0"/>
            <a:r>
              <a:rPr lang="en-US" sz="2400" dirty="0" smtClean="0"/>
              <a:t>This person trusts God for provisions.</a:t>
            </a:r>
          </a:p>
          <a:p>
            <a:pPr lvl="0"/>
            <a:r>
              <a:rPr lang="en-US" sz="2400" dirty="0" smtClean="0"/>
              <a:t>This person trusts God with his/her plans.</a:t>
            </a:r>
          </a:p>
          <a:p>
            <a:pPr lvl="0"/>
            <a:r>
              <a:rPr lang="en-US" sz="2400" dirty="0" smtClean="0"/>
              <a:t>This person trusts God with the impossible.</a:t>
            </a:r>
          </a:p>
          <a:p>
            <a:pPr lvl="0"/>
            <a:r>
              <a:rPr lang="en-US" sz="2400" dirty="0" smtClean="0"/>
              <a:t>This person does not rob God of His fame.</a:t>
            </a:r>
          </a:p>
          <a:p>
            <a:pPr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>
                  <a:solidFill>
                    <a:schemeClr val="tx1"/>
                  </a:solidFill>
                </a:ln>
              </a:rPr>
              <a:t>Barnabas Factor #3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1800" b="1" dirty="0" smtClean="0"/>
              <a:t>With Encouragement:</a:t>
            </a:r>
          </a:p>
          <a:p>
            <a:r>
              <a:rPr lang="en-US" sz="1800" b="1" dirty="0" smtClean="0"/>
              <a:t>“Son of 	Encouragement” (Acts 4:36, ESV)</a:t>
            </a:r>
          </a:p>
          <a:p>
            <a:endParaRPr lang="en-US" sz="1800" b="1" dirty="0" smtClean="0"/>
          </a:p>
          <a:p>
            <a:r>
              <a:rPr lang="en-US" sz="1800" b="1" dirty="0" smtClean="0"/>
              <a:t>With Participation and Sacrifice:</a:t>
            </a:r>
          </a:p>
          <a:p>
            <a:r>
              <a:rPr lang="en-US" sz="1800" b="1" dirty="0" smtClean="0"/>
              <a:t>Singled-out as a healthy example (Acts 4:32-37)</a:t>
            </a:r>
          </a:p>
          <a:p>
            <a:endParaRPr lang="en-US" sz="1800" b="1" dirty="0" smtClean="0"/>
          </a:p>
          <a:p>
            <a:r>
              <a:rPr lang="en-US" sz="1800" b="1" dirty="0" smtClean="0"/>
              <a:t>With Submission:</a:t>
            </a:r>
          </a:p>
          <a:p>
            <a:r>
              <a:rPr lang="en-US" sz="1800" b="1" dirty="0" smtClean="0"/>
              <a:t>Willingly traveled to investigate the birth of the Church in Antioch (Acts 11:22-23)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Oval 7"/>
          <p:cNvSpPr/>
          <p:nvPr/>
        </p:nvSpPr>
        <p:spPr bwMode="auto">
          <a:xfrm>
            <a:off x="3810000" y="1143000"/>
            <a:ext cx="4724400" cy="4724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91000" y="2209800"/>
            <a:ext cx="3962400" cy="3416320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dirty="0" smtClean="0"/>
              <a:t>Serves in the Local Church</a:t>
            </a:r>
          </a:p>
          <a:p>
            <a:pPr lvl="0" algn="ctr"/>
            <a:endParaRPr lang="en-US" sz="5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i="1" dirty="0" smtClean="0"/>
              <a:t>According to the following statements, please rank the potential team member on the following scale according to how you believe he/she manifests Barnabas Factor #3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Low			  Medium	                     High</a:t>
            </a:r>
          </a:p>
          <a:p>
            <a:pPr>
              <a:buNone/>
            </a:pPr>
            <a:r>
              <a:rPr lang="en-US" dirty="0" smtClean="0"/>
              <a:t>1	  2	   3	 4	5	6	7	8	9	10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839200" cy="838200"/>
          </a:xfrm>
        </p:spPr>
        <p:txBody>
          <a:bodyPr/>
          <a:lstStyle/>
          <a:p>
            <a:r>
              <a:rPr lang="en-US" dirty="0" smtClean="0"/>
              <a:t>Barnabas Factor #3: </a:t>
            </a:r>
            <a:r>
              <a:rPr lang="en-US" sz="3300" dirty="0" smtClean="0"/>
              <a:t>Serves in the Local Church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7924800" cy="4572000"/>
          </a:xfrm>
        </p:spPr>
        <p:txBody>
          <a:bodyPr/>
          <a:lstStyle/>
          <a:p>
            <a:pPr lvl="0"/>
            <a:r>
              <a:rPr lang="en-US" sz="2200" dirty="0" smtClean="0"/>
              <a:t>This person reflects a positive attitude toward servant leadership.</a:t>
            </a:r>
          </a:p>
          <a:p>
            <a:pPr lvl="0"/>
            <a:r>
              <a:rPr lang="en-US" sz="2200" dirty="0" smtClean="0"/>
              <a:t>This person is not a lone-ranger for Jesus, or an island unto him/herself.</a:t>
            </a:r>
          </a:p>
          <a:p>
            <a:pPr lvl="0"/>
            <a:r>
              <a:rPr lang="en-US" sz="2200" dirty="0" smtClean="0"/>
              <a:t>This person is a member of _______________________ church (local).</a:t>
            </a:r>
          </a:p>
          <a:p>
            <a:pPr lvl="0"/>
            <a:r>
              <a:rPr lang="en-US" sz="2200" dirty="0" smtClean="0"/>
              <a:t>The leaders and other members of this person’s local church speak highly of him/her.</a:t>
            </a:r>
          </a:p>
          <a:p>
            <a:pPr lvl="0"/>
            <a:r>
              <a:rPr lang="en-US" sz="2200" dirty="0" smtClean="0"/>
              <a:t>This person is passionate about the local church.</a:t>
            </a:r>
          </a:p>
          <a:p>
            <a:pPr lvl="0"/>
            <a:r>
              <a:rPr lang="en-US" sz="2200" dirty="0" smtClean="0"/>
              <a:t>This person encourages the local church.</a:t>
            </a:r>
          </a:p>
          <a:p>
            <a:pPr lvl="0"/>
            <a:r>
              <a:rPr lang="en-US" sz="2200" dirty="0" smtClean="0"/>
              <a:t>This person is active in using his/her gifts and talents to serve the local church.</a:t>
            </a:r>
          </a:p>
          <a:p>
            <a:pPr lvl="0"/>
            <a:r>
              <a:rPr lang="en-US" sz="2200" dirty="0" smtClean="0"/>
              <a:t>This person makes sacrifices for his/her local church.</a:t>
            </a:r>
          </a:p>
          <a:p>
            <a:pPr lvl="0"/>
            <a:r>
              <a:rPr lang="en-US" sz="2200" dirty="0" smtClean="0"/>
              <a:t>This person submits to the pastors of his/her local church.</a:t>
            </a:r>
          </a:p>
          <a:p>
            <a:pPr>
              <a:buNone/>
            </a:pPr>
            <a:endParaRPr lang="en-US" sz="22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>
                  <a:solidFill>
                    <a:schemeClr val="tx1"/>
                  </a:solidFill>
                </a:ln>
              </a:rPr>
              <a:t>Barnabas Factor #4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1800" b="1" dirty="0" smtClean="0"/>
              <a:t>Faithful to the Lord: “full. . . of faith” (Acts 11:24, ESV).</a:t>
            </a:r>
          </a:p>
          <a:p>
            <a:endParaRPr lang="en-US" sz="1800" b="1" dirty="0" smtClean="0"/>
          </a:p>
          <a:p>
            <a:r>
              <a:rPr lang="en-US" sz="1800" b="1" dirty="0" smtClean="0"/>
              <a:t>Faithful to the team on the first journey:  Paul invited him for a second journey (Acts 15:36)</a:t>
            </a:r>
          </a:p>
          <a:p>
            <a:endParaRPr lang="en-US" sz="1800" b="1" dirty="0" smtClean="0"/>
          </a:p>
          <a:p>
            <a:r>
              <a:rPr lang="en-US" sz="1800" b="1" dirty="0" smtClean="0"/>
              <a:t>Faithful to the Great Commission: Stayed a full year in Antioch (Acts 11:26); Continued on during persecution (Acts 13:50; 14:19-20) </a:t>
            </a:r>
            <a:endParaRPr lang="en-US" sz="18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Oval 7"/>
          <p:cNvSpPr/>
          <p:nvPr/>
        </p:nvSpPr>
        <p:spPr bwMode="auto">
          <a:xfrm>
            <a:off x="3810000" y="1143000"/>
            <a:ext cx="4724400" cy="4724400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43400" y="2362200"/>
            <a:ext cx="3810000" cy="2585323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en-US" sz="5400" dirty="0" smtClean="0"/>
              <a:t>Remains Faithful to the Call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i="1" dirty="0" smtClean="0"/>
              <a:t>According to the following statements, please rank the potential team member on the following scale according to how you believe he/she manifests Barnabas Factor #4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Low			  Medium	                     High</a:t>
            </a:r>
          </a:p>
          <a:p>
            <a:pPr>
              <a:buNone/>
            </a:pPr>
            <a:r>
              <a:rPr lang="en-US" dirty="0" smtClean="0"/>
              <a:t>1	  2	   3	 4	5	6	7	8	9	10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the resources for teams?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Dick Scoggins, </a:t>
            </a:r>
            <a:r>
              <a:rPr lang="en-US" i="1" dirty="0" smtClean="0"/>
              <a:t>Building Effective Church Planting Teams </a:t>
            </a:r>
            <a:r>
              <a:rPr lang="en-US" dirty="0" smtClean="0"/>
              <a:t>(www.dickscoggins.com)</a:t>
            </a:r>
          </a:p>
          <a:p>
            <a:r>
              <a:rPr lang="en-US" dirty="0" smtClean="0"/>
              <a:t>Daniel Sinclair, </a:t>
            </a:r>
            <a:r>
              <a:rPr lang="en-US" i="1" dirty="0" smtClean="0"/>
              <a:t>A Vision of the Possible: Pioneer Church Planting in Teams</a:t>
            </a:r>
          </a:p>
          <a:p>
            <a:r>
              <a:rPr lang="en-US" dirty="0" smtClean="0"/>
              <a:t>Greg Livingstone, </a:t>
            </a:r>
            <a:r>
              <a:rPr lang="en-US" i="1" dirty="0" smtClean="0"/>
              <a:t>Planting Churches in Muslim Cities: A Team Approach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839200" cy="838200"/>
          </a:xfrm>
        </p:spPr>
        <p:txBody>
          <a:bodyPr/>
          <a:lstStyle/>
          <a:p>
            <a:r>
              <a:rPr lang="en-US" dirty="0" smtClean="0"/>
              <a:t>Barnabas Factor #4: </a:t>
            </a:r>
            <a:r>
              <a:rPr lang="en-US" sz="3300" dirty="0" smtClean="0"/>
              <a:t>Remains Faithful to the Call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772400" cy="4572000"/>
          </a:xfrm>
        </p:spPr>
        <p:txBody>
          <a:bodyPr/>
          <a:lstStyle/>
          <a:p>
            <a:pPr lvl="0"/>
            <a:r>
              <a:rPr lang="en-US" sz="2500" dirty="0" smtClean="0"/>
              <a:t>This person can give evidence of a call to the same (or similar) task as that of the team.</a:t>
            </a:r>
          </a:p>
          <a:p>
            <a:pPr lvl="0"/>
            <a:r>
              <a:rPr lang="en-US" sz="2500" dirty="0" smtClean="0"/>
              <a:t>This person will remain faithful to this call even if he or she does not become part of this team.</a:t>
            </a:r>
          </a:p>
          <a:p>
            <a:pPr lvl="0"/>
            <a:r>
              <a:rPr lang="en-US" sz="2500" dirty="0" smtClean="0"/>
              <a:t>This person is faithful to the Lord.</a:t>
            </a:r>
          </a:p>
          <a:p>
            <a:pPr lvl="0"/>
            <a:r>
              <a:rPr lang="en-US" sz="2500" dirty="0" smtClean="0"/>
              <a:t>This person will be faithful to the team.</a:t>
            </a:r>
          </a:p>
          <a:p>
            <a:pPr lvl="0"/>
            <a:r>
              <a:rPr lang="en-US" sz="2500" dirty="0" smtClean="0"/>
              <a:t>This person is faithful to the Great Commission.</a:t>
            </a:r>
          </a:p>
          <a:p>
            <a:pPr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>
                  <a:solidFill>
                    <a:schemeClr val="tx1"/>
                  </a:solidFill>
                </a:ln>
              </a:rPr>
              <a:t>Barnabas Factor #5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1" dirty="0" smtClean="0"/>
              <a:t>He shared with intentionality (Acts 13:51; 14:1-6)</a:t>
            </a:r>
          </a:p>
          <a:p>
            <a:endParaRPr lang="en-US" b="1" dirty="0" smtClean="0"/>
          </a:p>
          <a:p>
            <a:r>
              <a:rPr lang="en-US" b="1" dirty="0" smtClean="0"/>
              <a:t>He shared with boldness: “And Paul and Barnabas spoke out boldly, saying, ‘It was necessary that the word of God be spoken first to you” (Acts 13:46, ESV). </a:t>
            </a:r>
          </a:p>
          <a:p>
            <a:endParaRPr lang="en-US" b="1" dirty="0" smtClean="0"/>
          </a:p>
          <a:p>
            <a:r>
              <a:rPr lang="en-US" b="1" dirty="0" smtClean="0"/>
              <a:t>He shared with tenacity: In light of fleeing </a:t>
            </a:r>
            <a:r>
              <a:rPr lang="en-US" b="1" dirty="0" err="1" smtClean="0"/>
              <a:t>Lystra</a:t>
            </a:r>
            <a:r>
              <a:rPr lang="en-US" b="1" dirty="0" smtClean="0"/>
              <a:t> and </a:t>
            </a:r>
            <a:r>
              <a:rPr lang="en-US" b="1" dirty="0" err="1" smtClean="0"/>
              <a:t>Derbe</a:t>
            </a:r>
            <a:r>
              <a:rPr lang="en-US" b="1" dirty="0" smtClean="0"/>
              <a:t> (Acts 14:6), Luke records “and they continued to preach the gospel” (Acts 14: 7, ESV).</a:t>
            </a:r>
          </a:p>
          <a:p>
            <a:endParaRPr lang="en-US" b="1" dirty="0" smtClean="0"/>
          </a:p>
          <a:p>
            <a:r>
              <a:rPr lang="en-US" b="1" dirty="0" smtClean="0"/>
              <a:t>He shared with a preference for receptive people: “But they shook off the dust from their feet against them and went to </a:t>
            </a:r>
            <a:r>
              <a:rPr lang="en-US" b="1" dirty="0" err="1" smtClean="0"/>
              <a:t>Iconium</a:t>
            </a:r>
            <a:r>
              <a:rPr lang="en-US" b="1" dirty="0" smtClean="0"/>
              <a:t>” (Acts 13:51, ESV).</a:t>
            </a:r>
          </a:p>
          <a:p>
            <a:endParaRPr lang="en-US" b="1" dirty="0" smtClean="0"/>
          </a:p>
          <a:p>
            <a:r>
              <a:rPr lang="en-US" b="1" dirty="0" smtClean="0"/>
              <a:t>He shared with an orientation toward follow up (Acts 14:21-23)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Oval 7"/>
          <p:cNvSpPr/>
          <p:nvPr/>
        </p:nvSpPr>
        <p:spPr bwMode="auto">
          <a:xfrm>
            <a:off x="3810000" y="1143000"/>
            <a:ext cx="4724400" cy="4724400"/>
          </a:xfrm>
          <a:prstGeom prst="ellipse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43400" y="2362200"/>
            <a:ext cx="3810000" cy="2585323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en-US" sz="5400" dirty="0" smtClean="0"/>
              <a:t>Shares the Gospel Regularly**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Remember: Sharing the gospel regularly grew from Barnabas’ character</a:t>
            </a:r>
          </a:p>
          <a:p>
            <a:r>
              <a:rPr lang="en-US" dirty="0" smtClean="0"/>
              <a:t>Biblical church planting is evangelism that results in new churches.</a:t>
            </a:r>
          </a:p>
          <a:p>
            <a:r>
              <a:rPr lang="en-US" dirty="0" smtClean="0"/>
              <a:t>Since evangelism is typically the first thing to depart from the schedules of believers, a team must intentionally make evangelistic work a high priority.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i="1" dirty="0" smtClean="0"/>
              <a:t>According to the following statements, please rank the potential team member on the following scale according to how you believe he/she manifests Barnabas Factor #5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Low			  Medium	                     High</a:t>
            </a:r>
          </a:p>
          <a:p>
            <a:pPr>
              <a:buNone/>
            </a:pPr>
            <a:r>
              <a:rPr lang="en-US" dirty="0" smtClean="0"/>
              <a:t>1	  2	   3	 4	5	6	7	8	9	10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839200" cy="838200"/>
          </a:xfrm>
        </p:spPr>
        <p:txBody>
          <a:bodyPr/>
          <a:lstStyle/>
          <a:p>
            <a:r>
              <a:rPr lang="en-US" dirty="0" smtClean="0"/>
              <a:t>Barnabas Factor #5: </a:t>
            </a:r>
            <a:r>
              <a:rPr lang="en-US" sz="3300" dirty="0" smtClean="0"/>
              <a:t>Shares the Gospel Regularly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772400" cy="4572000"/>
          </a:xfrm>
        </p:spPr>
        <p:txBody>
          <a:bodyPr/>
          <a:lstStyle/>
          <a:p>
            <a:pPr lvl="0"/>
            <a:r>
              <a:rPr lang="en-US" sz="2400" dirty="0" smtClean="0"/>
              <a:t>This person can share a clear and concise verbal presentation of the gospel.</a:t>
            </a:r>
          </a:p>
          <a:p>
            <a:pPr lvl="0"/>
            <a:r>
              <a:rPr lang="en-US" sz="2400" dirty="0" smtClean="0"/>
              <a:t>This person has a zeal for sharing the gospel.</a:t>
            </a:r>
          </a:p>
          <a:p>
            <a:pPr lvl="0"/>
            <a:r>
              <a:rPr lang="en-US" sz="2400" dirty="0" smtClean="0"/>
              <a:t>This person is intentional and regularly shares the gospel.</a:t>
            </a:r>
          </a:p>
          <a:p>
            <a:pPr lvl="0"/>
            <a:r>
              <a:rPr lang="en-US" sz="2400" dirty="0" smtClean="0"/>
              <a:t>This person continues to look for opportunities to share the gospel even when people are not receptive. </a:t>
            </a:r>
          </a:p>
          <a:p>
            <a:pPr lvl="0"/>
            <a:r>
              <a:rPr lang="en-US" sz="2400" dirty="0" smtClean="0"/>
              <a:t>This person prefers to work among people who are highly receptive to the gospel.</a:t>
            </a:r>
          </a:p>
          <a:p>
            <a:pPr lvl="0"/>
            <a:r>
              <a:rPr lang="en-US" sz="2400" dirty="0" smtClean="0"/>
              <a:t>This person is concerned with making disciples, not simply making converts.</a:t>
            </a:r>
          </a:p>
          <a:p>
            <a:pPr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>
                  <a:solidFill>
                    <a:schemeClr val="tx1"/>
                  </a:solidFill>
                </a:ln>
              </a:rPr>
              <a:t>Barnabas Factor #6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 b="1" dirty="0" smtClean="0"/>
              <a:t>He spent time with other significant leaders (in Jerusalem) 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He saw the potential in others (Acts 9:26-28;11:25-26; 15:37) 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He was willing to take risks guided by wisdom (e.g., Paul and Mark)</a:t>
            </a:r>
            <a:endParaRPr lang="en-US" sz="20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Oval 7"/>
          <p:cNvSpPr/>
          <p:nvPr/>
        </p:nvSpPr>
        <p:spPr bwMode="auto">
          <a:xfrm>
            <a:off x="3810000" y="1143000"/>
            <a:ext cx="4724400" cy="472440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43400" y="2667000"/>
            <a:ext cx="3810000" cy="1754326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en-US" sz="5400" dirty="0" smtClean="0"/>
              <a:t>Raises Up Leaders**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i="1" dirty="0" smtClean="0"/>
              <a:t>According to the following statements, please rank the potential team member on the following scale according to how you believe he/she manifests Barnabas Factor #6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Low			  Medium	                     High</a:t>
            </a:r>
          </a:p>
          <a:p>
            <a:pPr>
              <a:buNone/>
            </a:pPr>
            <a:r>
              <a:rPr lang="en-US" dirty="0" smtClean="0"/>
              <a:t>1	  2	   3	 4	5	6	7	8	9	10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839200" cy="838200"/>
          </a:xfrm>
        </p:spPr>
        <p:txBody>
          <a:bodyPr/>
          <a:lstStyle/>
          <a:p>
            <a:r>
              <a:rPr lang="en-US" dirty="0" smtClean="0"/>
              <a:t>Barnabas Factor #6: </a:t>
            </a:r>
            <a:r>
              <a:rPr lang="en-US" sz="3300" dirty="0" smtClean="0"/>
              <a:t>Raises Up Leaders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772400" cy="4572000"/>
          </a:xfrm>
        </p:spPr>
        <p:txBody>
          <a:bodyPr/>
          <a:lstStyle/>
          <a:p>
            <a:pPr lvl="0"/>
            <a:r>
              <a:rPr lang="en-US" sz="2400" dirty="0" smtClean="0"/>
              <a:t>The multiplication of disciples, leaders, and churches is a part of this person’s philosophy of ministry.</a:t>
            </a:r>
          </a:p>
          <a:p>
            <a:pPr lvl="0"/>
            <a:r>
              <a:rPr lang="en-US" sz="2400" dirty="0" smtClean="0"/>
              <a:t>This person would rather focus on a few potential leaders than spend the majority of his or her time with large numbers of people.</a:t>
            </a:r>
          </a:p>
          <a:p>
            <a:pPr lvl="0"/>
            <a:r>
              <a:rPr lang="en-US" sz="2400" dirty="0" smtClean="0"/>
              <a:t>This person is eager to grow as a leader.</a:t>
            </a:r>
          </a:p>
          <a:p>
            <a:pPr lvl="0"/>
            <a:r>
              <a:rPr lang="en-US" sz="2400" dirty="0" smtClean="0"/>
              <a:t>This person sees the leadership potential in others.</a:t>
            </a:r>
          </a:p>
          <a:p>
            <a:pPr lvl="0"/>
            <a:r>
              <a:rPr lang="en-US" sz="2400" dirty="0" smtClean="0"/>
              <a:t>This person is willing to take wise and calculated risks.</a:t>
            </a:r>
          </a:p>
          <a:p>
            <a:pPr lvl="0"/>
            <a:r>
              <a:rPr lang="en-US" sz="2400" dirty="0" smtClean="0"/>
              <a:t>This person’s attitude and lifestyle is a great model for other believers.</a:t>
            </a:r>
          </a:p>
          <a:p>
            <a:pPr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>
                  <a:solidFill>
                    <a:schemeClr val="tx1"/>
                  </a:solidFill>
                </a:ln>
              </a:rPr>
              <a:t>Barnabas Factor #7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1" dirty="0" smtClean="0"/>
              <a:t>“Son of Encouragement” (Acts 4:36, ESV)</a:t>
            </a:r>
          </a:p>
          <a:p>
            <a:endParaRPr lang="en-US" b="1" dirty="0" smtClean="0"/>
          </a:p>
          <a:p>
            <a:r>
              <a:rPr lang="en-US" b="1" dirty="0" smtClean="0"/>
              <a:t>Words of Trust:  “But Barnabas took him and brought him to the apostles and declared to them. . .” (Acts 9:27, ESV)</a:t>
            </a:r>
          </a:p>
          <a:p>
            <a:endParaRPr lang="en-US" b="1" dirty="0" smtClean="0"/>
          </a:p>
          <a:p>
            <a:r>
              <a:rPr lang="en-US" b="1" dirty="0" smtClean="0"/>
              <a:t>Words of Exhortation: “He exhorted them all to remain faithful to the Lord. . .” (Acts 11:23, ESV).</a:t>
            </a:r>
          </a:p>
          <a:p>
            <a:endParaRPr lang="en-US" b="1" dirty="0" smtClean="0"/>
          </a:p>
          <a:p>
            <a:r>
              <a:rPr lang="en-US" b="1" dirty="0" smtClean="0"/>
              <a:t>Words of Truth: “Taught a great many people” (Acts 11:26, ESV).</a:t>
            </a:r>
          </a:p>
          <a:p>
            <a:endParaRPr lang="en-US" b="1" dirty="0" smtClean="0"/>
          </a:p>
          <a:p>
            <a:r>
              <a:rPr lang="en-US" b="1" dirty="0" smtClean="0"/>
              <a:t>Actions that were:  Substantial; Sacrificial; Helpful; and Exemplary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Oval 7"/>
          <p:cNvSpPr/>
          <p:nvPr/>
        </p:nvSpPr>
        <p:spPr bwMode="auto">
          <a:xfrm>
            <a:off x="3810000" y="1143000"/>
            <a:ext cx="4724400" cy="47244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91000" y="2286000"/>
            <a:ext cx="4038600" cy="2585323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en-US" sz="5400" dirty="0" smtClean="0"/>
              <a:t>Encourages with Speech and Actions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i="1" dirty="0" smtClean="0"/>
              <a:t>According to the following statements, please rank the potential team member on the following scale according to how you believe he/she manifests Barnabas Factor #7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Low			  Medium	                     High</a:t>
            </a:r>
          </a:p>
          <a:p>
            <a:pPr>
              <a:buNone/>
            </a:pPr>
            <a:r>
              <a:rPr lang="en-US" dirty="0" smtClean="0"/>
              <a:t>1	  2	   3	 4	5	6	7	8	9	10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Selecting Team Members: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Pray/Fast, Guided by the Spirit</a:t>
            </a:r>
          </a:p>
          <a:p>
            <a:r>
              <a:rPr lang="en-US" b="1" dirty="0" smtClean="0"/>
              <a:t>Look for people who share: </a:t>
            </a:r>
          </a:p>
          <a:p>
            <a:pPr lvl="1"/>
            <a:r>
              <a:rPr lang="en-US" b="1" dirty="0" smtClean="0"/>
              <a:t>Calling</a:t>
            </a:r>
          </a:p>
          <a:p>
            <a:pPr lvl="1"/>
            <a:r>
              <a:rPr lang="en-US" b="1" dirty="0" smtClean="0"/>
              <a:t>A Common Theological Position</a:t>
            </a:r>
          </a:p>
          <a:p>
            <a:pPr lvl="1"/>
            <a:r>
              <a:rPr lang="en-US" b="1" dirty="0" smtClean="0"/>
              <a:t>A Philosophy of Church Planting</a:t>
            </a:r>
          </a:p>
          <a:p>
            <a:pPr lvl="1"/>
            <a:r>
              <a:rPr lang="en-US" b="1" dirty="0" smtClean="0"/>
              <a:t>Chemistry</a:t>
            </a:r>
          </a:p>
          <a:p>
            <a:pPr lvl="1"/>
            <a:r>
              <a:rPr lang="en-US" b="1" dirty="0" smtClean="0"/>
              <a:t>The Barnabas Factors</a:t>
            </a:r>
          </a:p>
          <a:p>
            <a:r>
              <a:rPr lang="en-US" b="1" dirty="0" smtClean="0"/>
              <a:t>Consider a Team Covenant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839200" cy="838200"/>
          </a:xfrm>
        </p:spPr>
        <p:txBody>
          <a:bodyPr/>
          <a:lstStyle/>
          <a:p>
            <a:r>
              <a:rPr lang="en-US" dirty="0" smtClean="0"/>
              <a:t>Barnabas Factor #7: </a:t>
            </a:r>
            <a:r>
              <a:rPr lang="en-US" sz="3300" dirty="0" smtClean="0"/>
              <a:t>Encourages with Speech and Action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19200"/>
            <a:ext cx="8001000" cy="4572000"/>
          </a:xfrm>
        </p:spPr>
        <p:txBody>
          <a:bodyPr/>
          <a:lstStyle/>
          <a:p>
            <a:pPr lvl="0"/>
            <a:r>
              <a:rPr lang="en-US" sz="2300" dirty="0" smtClean="0"/>
              <a:t>This person is an encourager with both his/her words and actions.</a:t>
            </a:r>
          </a:p>
          <a:p>
            <a:pPr lvl="0"/>
            <a:r>
              <a:rPr lang="en-US" sz="2300" dirty="0" smtClean="0"/>
              <a:t>This person speaks words of truth.</a:t>
            </a:r>
          </a:p>
          <a:p>
            <a:pPr lvl="0"/>
            <a:r>
              <a:rPr lang="en-US" sz="2300" dirty="0" smtClean="0"/>
              <a:t>This person is not afraid to be vulnerable among other team members.</a:t>
            </a:r>
          </a:p>
          <a:p>
            <a:pPr lvl="0"/>
            <a:r>
              <a:rPr lang="en-US" sz="2300" dirty="0" smtClean="0"/>
              <a:t>This person speaks words that reveal a consistent lifestyle.</a:t>
            </a:r>
          </a:p>
          <a:p>
            <a:pPr lvl="0"/>
            <a:r>
              <a:rPr lang="en-US" sz="2300" dirty="0" smtClean="0"/>
              <a:t>This is a helpful person.</a:t>
            </a:r>
          </a:p>
          <a:p>
            <a:pPr lvl="0"/>
            <a:r>
              <a:rPr lang="en-US" sz="2300" dirty="0" smtClean="0"/>
              <a:t>This is a person who takes on substantial tasks for the Kingdom.</a:t>
            </a:r>
          </a:p>
          <a:p>
            <a:pPr lvl="0"/>
            <a:r>
              <a:rPr lang="en-US" sz="2300" dirty="0" smtClean="0"/>
              <a:t>This person’s actions reveal a sacrificial lifestyle for the spread of the gospel.</a:t>
            </a:r>
          </a:p>
          <a:p>
            <a:pPr lvl="0"/>
            <a:r>
              <a:rPr lang="en-US" sz="2300" dirty="0" smtClean="0"/>
              <a:t>This is a person who will set a healthy example to the other team members.</a:t>
            </a:r>
          </a:p>
          <a:p>
            <a:pPr>
              <a:buNone/>
            </a:pPr>
            <a:endParaRPr lang="en-US" sz="23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>
                  <a:solidFill>
                    <a:schemeClr val="tx1"/>
                  </a:solidFill>
                </a:ln>
              </a:rPr>
              <a:t>Barnabas Factor #8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1" dirty="0" smtClean="0"/>
              <a:t>Conflict is inevitable </a:t>
            </a:r>
          </a:p>
          <a:p>
            <a:endParaRPr lang="en-US" b="1" dirty="0" smtClean="0"/>
          </a:p>
          <a:p>
            <a:r>
              <a:rPr lang="en-US" b="1" dirty="0" smtClean="0"/>
              <a:t>Not all conflict is bad</a:t>
            </a:r>
          </a:p>
          <a:p>
            <a:endParaRPr lang="en-US" b="1" dirty="0" smtClean="0"/>
          </a:p>
          <a:p>
            <a:r>
              <a:rPr lang="en-US" b="1" dirty="0" smtClean="0"/>
              <a:t>Sometimes teams have to separate for the sake of the Kingdom (Acts 15:36-40)</a:t>
            </a:r>
          </a:p>
          <a:p>
            <a:endParaRPr lang="en-US" b="1" dirty="0" smtClean="0"/>
          </a:p>
          <a:p>
            <a:r>
              <a:rPr lang="en-US" b="1" dirty="0" smtClean="0"/>
              <a:t>Even the most godly team members will let you down (Gal 2:11-13)</a:t>
            </a:r>
          </a:p>
          <a:p>
            <a:endParaRPr lang="en-US" b="1" dirty="0" smtClean="0"/>
          </a:p>
          <a:p>
            <a:r>
              <a:rPr lang="en-US" b="1" dirty="0" smtClean="0"/>
              <a:t>RESPONSE: Let everything be done– 1)Out of Love, Rom 12:10; 2) For the Sake of the Kingdom; 3) As a Witness for the Lord; 4) Out of a Spirit of Humility and </a:t>
            </a:r>
            <a:r>
              <a:rPr lang="en-US" b="1" dirty="0" err="1" smtClean="0"/>
              <a:t>Servanthood</a:t>
            </a:r>
            <a:r>
              <a:rPr lang="en-US" b="1" dirty="0" smtClean="0"/>
              <a:t>; and 4) In Seeking the Best for the Other Member, Gal 6:10)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Oval 7"/>
          <p:cNvSpPr/>
          <p:nvPr/>
        </p:nvSpPr>
        <p:spPr bwMode="auto">
          <a:xfrm>
            <a:off x="3810000" y="1143000"/>
            <a:ext cx="4724400" cy="47244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38600" y="2133600"/>
            <a:ext cx="4267200" cy="2585323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en-US" sz="5400" dirty="0" smtClean="0"/>
              <a:t>Responds Appropriately to Conflict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i="1" dirty="0" smtClean="0"/>
              <a:t>According to the following statements, please rank the potential team member on the following scale according to how you believe he/she manifests Barnabas Factor #8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Low			  Medium	                     High</a:t>
            </a:r>
          </a:p>
          <a:p>
            <a:pPr>
              <a:buNone/>
            </a:pPr>
            <a:r>
              <a:rPr lang="en-US" dirty="0" smtClean="0"/>
              <a:t>1	  2	   3	 4	5	6	7	8	9	10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839200" cy="838200"/>
          </a:xfrm>
        </p:spPr>
        <p:txBody>
          <a:bodyPr/>
          <a:lstStyle/>
          <a:p>
            <a:r>
              <a:rPr lang="en-US" dirty="0" smtClean="0"/>
              <a:t>Barnabas Factor #8: </a:t>
            </a:r>
            <a:r>
              <a:rPr lang="en-US" sz="3300" dirty="0" smtClean="0"/>
              <a:t>Response Appropriately to Conflict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19200"/>
            <a:ext cx="8001000" cy="4572000"/>
          </a:xfrm>
        </p:spPr>
        <p:txBody>
          <a:bodyPr/>
          <a:lstStyle/>
          <a:p>
            <a:pPr lvl="0"/>
            <a:r>
              <a:rPr lang="en-US" sz="2400" dirty="0" smtClean="0"/>
              <a:t>This person understands that all teams experience conflict.</a:t>
            </a:r>
          </a:p>
          <a:p>
            <a:pPr lvl="0"/>
            <a:r>
              <a:rPr lang="en-US" sz="2400" dirty="0" smtClean="0"/>
              <a:t>This person can clearly articulate general biblical principles for how to handle team conflict.</a:t>
            </a:r>
          </a:p>
          <a:p>
            <a:pPr lvl="0"/>
            <a:r>
              <a:rPr lang="en-US" sz="2400" dirty="0" smtClean="0"/>
              <a:t>This person has unresolved conflict in his or her life.</a:t>
            </a:r>
          </a:p>
          <a:p>
            <a:pPr lvl="0"/>
            <a:r>
              <a:rPr lang="en-US" sz="2400" dirty="0" smtClean="0"/>
              <a:t>Even when wronged, this person responds with love.</a:t>
            </a:r>
          </a:p>
          <a:p>
            <a:pPr lvl="0"/>
            <a:r>
              <a:rPr lang="en-US" sz="2400" dirty="0" smtClean="0"/>
              <a:t>This person understands that sometimes teams will have to separate for the sake of the Kingdom.</a:t>
            </a:r>
          </a:p>
          <a:p>
            <a:pPr lvl="0"/>
            <a:r>
              <a:rPr lang="en-US" sz="2400" dirty="0" smtClean="0"/>
              <a:t>This person manifests a genuine sense of humility and </a:t>
            </a:r>
            <a:r>
              <a:rPr lang="en-US" sz="2400" dirty="0" err="1" smtClean="0"/>
              <a:t>servanthood</a:t>
            </a:r>
            <a:r>
              <a:rPr lang="en-US" sz="2400" dirty="0" smtClean="0"/>
              <a:t> even during times of conflict.</a:t>
            </a:r>
          </a:p>
          <a:p>
            <a:pPr lvl="0"/>
            <a:r>
              <a:rPr lang="en-US" sz="2400" dirty="0" smtClean="0"/>
              <a:t>This person does not hold grudges against others.</a:t>
            </a:r>
          </a:p>
          <a:p>
            <a:pPr lvl="0"/>
            <a:r>
              <a:rPr lang="en-US" sz="2400" dirty="0" smtClean="0"/>
              <a:t>This person truly desires to see the best for others.</a:t>
            </a:r>
          </a:p>
          <a:p>
            <a:pPr>
              <a:buNone/>
            </a:pPr>
            <a:endParaRPr lang="en-US" sz="23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839200" cy="838200"/>
          </a:xfrm>
        </p:spPr>
        <p:txBody>
          <a:bodyPr/>
          <a:lstStyle/>
          <a:p>
            <a:r>
              <a:rPr lang="en-US" dirty="0" smtClean="0"/>
              <a:t>Overall Ranking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8077200" cy="5334000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2300" b="1" dirty="0" smtClean="0"/>
              <a:t>Low:  8-24</a:t>
            </a:r>
          </a:p>
          <a:p>
            <a:pPr>
              <a:spcBef>
                <a:spcPts val="0"/>
              </a:spcBef>
              <a:buNone/>
            </a:pPr>
            <a:r>
              <a:rPr lang="en-US" sz="2200" dirty="0" smtClean="0"/>
              <a:t>Do not select this person for the team.</a:t>
            </a:r>
          </a:p>
          <a:p>
            <a:pPr>
              <a:spcBef>
                <a:spcPts val="0"/>
              </a:spcBef>
              <a:buNone/>
            </a:pPr>
            <a:endParaRPr lang="en-US" sz="2300" dirty="0" smtClean="0"/>
          </a:p>
          <a:p>
            <a:pPr>
              <a:spcBef>
                <a:spcPts val="0"/>
              </a:spcBef>
              <a:buNone/>
            </a:pPr>
            <a:r>
              <a:rPr lang="en-US" sz="2300" b="1" dirty="0" smtClean="0"/>
              <a:t>Medium: 32-56</a:t>
            </a:r>
          </a:p>
          <a:p>
            <a:pPr>
              <a:spcBef>
                <a:spcPts val="0"/>
              </a:spcBef>
              <a:buNone/>
            </a:pPr>
            <a:r>
              <a:rPr lang="en-US" sz="2200" dirty="0" smtClean="0"/>
              <a:t>This person may have some significant struggles at times if </a:t>
            </a:r>
          </a:p>
          <a:p>
            <a:pPr>
              <a:spcBef>
                <a:spcPts val="0"/>
              </a:spcBef>
              <a:buNone/>
            </a:pPr>
            <a:r>
              <a:rPr lang="en-US" sz="2200" dirty="0" smtClean="0"/>
              <a:t>placed on the team.  Identify the Barnabas Factors where this</a:t>
            </a:r>
          </a:p>
          <a:p>
            <a:pPr>
              <a:spcBef>
                <a:spcPts val="0"/>
              </a:spcBef>
              <a:buNone/>
            </a:pPr>
            <a:r>
              <a:rPr lang="en-US" sz="2200" dirty="0" smtClean="0"/>
              <a:t>person scored low and provide guidance to improve.  Consider </a:t>
            </a:r>
          </a:p>
          <a:p>
            <a:pPr>
              <a:spcBef>
                <a:spcPts val="0"/>
              </a:spcBef>
              <a:buNone/>
            </a:pPr>
            <a:r>
              <a:rPr lang="en-US" sz="2200" dirty="0" smtClean="0"/>
              <a:t>inviting this individual to the team but with strong reservations. </a:t>
            </a:r>
          </a:p>
          <a:p>
            <a:pPr>
              <a:spcBef>
                <a:spcPts val="0"/>
              </a:spcBef>
              <a:buNone/>
            </a:pPr>
            <a:endParaRPr lang="en-US" sz="2300" dirty="0" smtClean="0"/>
          </a:p>
          <a:p>
            <a:pPr>
              <a:spcBef>
                <a:spcPts val="0"/>
              </a:spcBef>
              <a:buNone/>
            </a:pPr>
            <a:r>
              <a:rPr lang="en-US" sz="2300" b="1" dirty="0" smtClean="0"/>
              <a:t>High: 64-80</a:t>
            </a:r>
          </a:p>
          <a:p>
            <a:pPr>
              <a:spcBef>
                <a:spcPts val="0"/>
              </a:spcBef>
              <a:buNone/>
            </a:pPr>
            <a:r>
              <a:rPr lang="en-US" sz="2200" dirty="0" smtClean="0"/>
              <a:t>Though a high ranking is not a guarantee for effectiveness, it </a:t>
            </a:r>
          </a:p>
          <a:p>
            <a:pPr>
              <a:spcBef>
                <a:spcPts val="0"/>
              </a:spcBef>
              <a:buNone/>
            </a:pPr>
            <a:r>
              <a:rPr lang="en-US" sz="2200" dirty="0" smtClean="0"/>
              <a:t>does reveal that this person strongly manifests the Barnabas </a:t>
            </a:r>
          </a:p>
          <a:p>
            <a:pPr>
              <a:spcBef>
                <a:spcPts val="0"/>
              </a:spcBef>
              <a:buNone/>
            </a:pPr>
            <a:r>
              <a:rPr lang="en-US" sz="2200" dirty="0" smtClean="0"/>
              <a:t>Factors that are necessary for a healthy team.  Consider </a:t>
            </a:r>
          </a:p>
          <a:p>
            <a:pPr>
              <a:spcBef>
                <a:spcPts val="0"/>
              </a:spcBef>
              <a:buNone/>
            </a:pPr>
            <a:r>
              <a:rPr lang="en-US" sz="2200" dirty="0" smtClean="0"/>
              <a:t>inviting this individual to the team.</a:t>
            </a:r>
          </a:p>
          <a:p>
            <a:pPr>
              <a:buNone/>
            </a:pPr>
            <a:endParaRPr lang="en-US" sz="23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8305800" cy="6858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400" b="1" dirty="0" smtClean="0"/>
              <a:t>The Barnabas Factors: Eight Essential Practices of Church Planting Team Members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685800" y="4724400"/>
            <a:ext cx="8305800" cy="6858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Multiply Louisiana: Missions and Church Planting Conference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69895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24987"/>
            <a:ext cx="4040188" cy="32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1200" y="2971800"/>
            <a:ext cx="4582800" cy="363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81000" y="1066800"/>
            <a:ext cx="669412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Refrain from the AIR-LOVE Test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“see” team?</a:t>
            </a:r>
            <a:endParaRPr lang="en-US" dirty="0"/>
          </a:p>
        </p:txBody>
      </p:sp>
      <p:pic>
        <p:nvPicPr>
          <p:cNvPr id="4" name="Content Placeholder 3" descr="teamwork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1600200"/>
            <a:ext cx="5715000" cy="45720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81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71600" y="1219200"/>
            <a:ext cx="3044825" cy="4572000"/>
          </a:xfrm>
          <a:noFill/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133600"/>
            <a:ext cx="4225925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883405" y="5867400"/>
            <a:ext cx="503374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How do you “see” team?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1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81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we going?</a:t>
            </a:r>
            <a:endParaRPr lang="en-US" dirty="0" smtClean="0">
              <a:solidFill>
                <a:schemeClr val="accent1"/>
              </a:solidFill>
            </a:endParaRPr>
          </a:p>
        </p:txBody>
      </p:sp>
      <p:sp>
        <p:nvSpPr>
          <p:cNvPr id="11283" name="Text Box 35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39" name="Diagram 38"/>
          <p:cNvGraphicFramePr/>
          <p:nvPr/>
        </p:nvGraphicFramePr>
        <p:xfrm>
          <a:off x="1828800" y="1752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9" grpId="0">
        <p:bldAsOne/>
      </p:bldGraphic>
    </p:bldLst>
  </p:timing>
</p:sld>
</file>

<file path=ppt/theme/theme1.xml><?xml version="1.0" encoding="utf-8"?>
<a:theme xmlns:a="http://schemas.openxmlformats.org/drawingml/2006/main" name="Unity cutouts design template">
  <a:themeElements>
    <a:clrScheme name="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0033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4">
        <a:dk1>
          <a:srgbClr val="000066"/>
        </a:dk1>
        <a:lt1>
          <a:srgbClr val="FFFFFF"/>
        </a:lt1>
        <a:dk2>
          <a:srgbClr val="0033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6">
        <a:dk1>
          <a:srgbClr val="FFFFFF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4191</TotalTime>
  <Words>2557</Words>
  <Application>Microsoft Macintosh PowerPoint</Application>
  <PresentationFormat>On-screen Show (4:3)</PresentationFormat>
  <Paragraphs>328</Paragraphs>
  <Slides>55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Unity cutouts design template</vt:lpstr>
      <vt:lpstr>      The Barnabas Factors: Eight Essential Practices of Church Planting Team Members </vt:lpstr>
      <vt:lpstr>      J. D. Payne jpayne@brookhills.org @jd_payne  www.jdpayne.org   </vt:lpstr>
      <vt:lpstr>Where is this stuff coming from?</vt:lpstr>
      <vt:lpstr>Where are the resources for teams?</vt:lpstr>
      <vt:lpstr>On Selecting Team Members:</vt:lpstr>
      <vt:lpstr>PowerPoint Presentation</vt:lpstr>
      <vt:lpstr>How do you “see” team?</vt:lpstr>
      <vt:lpstr>PowerPoint Presentation</vt:lpstr>
      <vt:lpstr>Where are we going?</vt:lpstr>
      <vt:lpstr>Definition of Team</vt:lpstr>
      <vt:lpstr>Strengths of Teams</vt:lpstr>
      <vt:lpstr>Strengths of Teams</vt:lpstr>
      <vt:lpstr>Strengths of Teams</vt:lpstr>
      <vt:lpstr>Strengths of Teams</vt:lpstr>
      <vt:lpstr>Limitations of Teams</vt:lpstr>
      <vt:lpstr>Five Stumbling Blocks</vt:lpstr>
      <vt:lpstr>On Selecting Team Members:</vt:lpstr>
      <vt:lpstr>      </vt:lpstr>
      <vt:lpstr>PowerPoint Presentation</vt:lpstr>
      <vt:lpstr>What are The Barnabas Factors?</vt:lpstr>
      <vt:lpstr>The Barnabas Factors</vt:lpstr>
      <vt:lpstr>Barnabas Factors Standard of Excellence Guide for Team Development</vt:lpstr>
      <vt:lpstr>The scale</vt:lpstr>
      <vt:lpstr>PowerPoint Presentation</vt:lpstr>
      <vt:lpstr>Overall Ranking</vt:lpstr>
      <vt:lpstr>The Barnabas Factors</vt:lpstr>
      <vt:lpstr>The Barnabas Factors</vt:lpstr>
      <vt:lpstr>Barnabas Factor #1</vt:lpstr>
      <vt:lpstr>PowerPoint Presentation</vt:lpstr>
      <vt:lpstr>Barnabas Factor #1: Walks with the Lord</vt:lpstr>
      <vt:lpstr>Barnabas Factor #2</vt:lpstr>
      <vt:lpstr>PowerPoint Presentation</vt:lpstr>
      <vt:lpstr>PowerPoint Presentation</vt:lpstr>
      <vt:lpstr>Barnabas Factor #2: Maintains an Outstanding Character</vt:lpstr>
      <vt:lpstr>Barnabas Factor #3</vt:lpstr>
      <vt:lpstr>PowerPoint Presentation</vt:lpstr>
      <vt:lpstr>Barnabas Factor #3: Serves in the Local Church</vt:lpstr>
      <vt:lpstr>Barnabas Factor #4</vt:lpstr>
      <vt:lpstr>PowerPoint Presentation</vt:lpstr>
      <vt:lpstr>Barnabas Factor #4: Remains Faithful to the Call</vt:lpstr>
      <vt:lpstr>Barnabas Factor #5</vt:lpstr>
      <vt:lpstr>PowerPoint Presentation</vt:lpstr>
      <vt:lpstr>PowerPoint Presentation</vt:lpstr>
      <vt:lpstr>Barnabas Factor #5: Shares the Gospel Regularly</vt:lpstr>
      <vt:lpstr>Barnabas Factor #6</vt:lpstr>
      <vt:lpstr>PowerPoint Presentation</vt:lpstr>
      <vt:lpstr>Barnabas Factor #6: Raises Up Leaders</vt:lpstr>
      <vt:lpstr>Barnabas Factor #7</vt:lpstr>
      <vt:lpstr>PowerPoint Presentation</vt:lpstr>
      <vt:lpstr>Barnabas Factor #7: Encourages with Speech and Action</vt:lpstr>
      <vt:lpstr>Barnabas Factor #8</vt:lpstr>
      <vt:lpstr>PowerPoint Presentation</vt:lpstr>
      <vt:lpstr>Barnabas Factor #8: Response Appropriately to Conflict</vt:lpstr>
      <vt:lpstr>Overall Ranking</vt:lpstr>
      <vt:lpstr>      The Barnabas Factors: Eight Essential Practices of Church Planting Team Members </vt:lpstr>
    </vt:vector>
  </TitlesOfParts>
  <Manager/>
  <Company>SBTS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Barnabas Factors:</dc:title>
  <dc:subject/>
  <dc:creator>J. D. Payne</dc:creator>
  <cp:keywords/>
  <dc:description/>
  <cp:lastModifiedBy>J.D. Payne</cp:lastModifiedBy>
  <cp:revision>83</cp:revision>
  <dcterms:created xsi:type="dcterms:W3CDTF">2009-05-11T14:11:25Z</dcterms:created>
  <dcterms:modified xsi:type="dcterms:W3CDTF">2014-08-26T03:30:53Z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TC102862161033</vt:lpwstr>
  </property>
</Properties>
</file>