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2"/>
  </p:notesMasterIdLst>
  <p:sldIdLst>
    <p:sldId id="256" r:id="rId2"/>
    <p:sldId id="395" r:id="rId3"/>
    <p:sldId id="430" r:id="rId4"/>
    <p:sldId id="396" r:id="rId5"/>
    <p:sldId id="302" r:id="rId6"/>
    <p:sldId id="413" r:id="rId7"/>
    <p:sldId id="305" r:id="rId8"/>
    <p:sldId id="306" r:id="rId9"/>
    <p:sldId id="307" r:id="rId10"/>
    <p:sldId id="291" r:id="rId11"/>
    <p:sldId id="415" r:id="rId12"/>
    <p:sldId id="399" r:id="rId13"/>
    <p:sldId id="416" r:id="rId14"/>
    <p:sldId id="259" r:id="rId15"/>
    <p:sldId id="394" r:id="rId16"/>
    <p:sldId id="398" r:id="rId17"/>
    <p:sldId id="397" r:id="rId18"/>
    <p:sldId id="260" r:id="rId19"/>
    <p:sldId id="437" r:id="rId20"/>
    <p:sldId id="444" r:id="rId21"/>
    <p:sldId id="261" r:id="rId22"/>
    <p:sldId id="264" r:id="rId23"/>
    <p:sldId id="267" r:id="rId24"/>
    <p:sldId id="440" r:id="rId25"/>
    <p:sldId id="441" r:id="rId26"/>
    <p:sldId id="266" r:id="rId27"/>
    <p:sldId id="269" r:id="rId28"/>
    <p:sldId id="270" r:id="rId29"/>
    <p:sldId id="273" r:id="rId30"/>
    <p:sldId id="426" r:id="rId31"/>
    <p:sldId id="268" r:id="rId32"/>
    <p:sldId id="402" r:id="rId33"/>
    <p:sldId id="438" r:id="rId34"/>
    <p:sldId id="277" r:id="rId35"/>
    <p:sldId id="275" r:id="rId36"/>
    <p:sldId id="282" r:id="rId37"/>
    <p:sldId id="326" r:id="rId38"/>
    <p:sldId id="283" r:id="rId39"/>
    <p:sldId id="284" r:id="rId40"/>
    <p:sldId id="285" r:id="rId41"/>
    <p:sldId id="286" r:id="rId42"/>
    <p:sldId id="287" r:id="rId43"/>
    <p:sldId id="427" r:id="rId44"/>
    <p:sldId id="289" r:id="rId45"/>
    <p:sldId id="292" r:id="rId46"/>
    <p:sldId id="293" r:id="rId47"/>
    <p:sldId id="294" r:id="rId48"/>
    <p:sldId id="295" r:id="rId49"/>
    <p:sldId id="296" r:id="rId50"/>
    <p:sldId id="404" r:id="rId51"/>
    <p:sldId id="428" r:id="rId52"/>
    <p:sldId id="298" r:id="rId53"/>
    <p:sldId id="299" r:id="rId54"/>
    <p:sldId id="301" r:id="rId55"/>
    <p:sldId id="309" r:id="rId56"/>
    <p:sldId id="425" r:id="rId57"/>
    <p:sldId id="315" r:id="rId58"/>
    <p:sldId id="322" r:id="rId59"/>
    <p:sldId id="356" r:id="rId60"/>
    <p:sldId id="359" r:id="rId61"/>
    <p:sldId id="360" r:id="rId62"/>
    <p:sldId id="361" r:id="rId63"/>
    <p:sldId id="372" r:id="rId64"/>
    <p:sldId id="367" r:id="rId65"/>
    <p:sldId id="369" r:id="rId66"/>
    <p:sldId id="370" r:id="rId67"/>
    <p:sldId id="373" r:id="rId68"/>
    <p:sldId id="434" r:id="rId69"/>
    <p:sldId id="377" r:id="rId70"/>
    <p:sldId id="376" r:id="rId71"/>
    <p:sldId id="378" r:id="rId72"/>
    <p:sldId id="380" r:id="rId73"/>
    <p:sldId id="384" r:id="rId74"/>
    <p:sldId id="385" r:id="rId75"/>
    <p:sldId id="386" r:id="rId76"/>
    <p:sldId id="387" r:id="rId77"/>
    <p:sldId id="388" r:id="rId78"/>
    <p:sldId id="439" r:id="rId79"/>
    <p:sldId id="417" r:id="rId80"/>
    <p:sldId id="418" r:id="rId81"/>
    <p:sldId id="419" r:id="rId82"/>
    <p:sldId id="420" r:id="rId83"/>
    <p:sldId id="421" r:id="rId84"/>
    <p:sldId id="422" r:id="rId85"/>
    <p:sldId id="390" r:id="rId86"/>
    <p:sldId id="391" r:id="rId87"/>
    <p:sldId id="423" r:id="rId88"/>
    <p:sldId id="389" r:id="rId89"/>
    <p:sldId id="442" r:id="rId90"/>
    <p:sldId id="429" r:id="rId9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191" d="100"/>
          <a:sy n="191" d="100"/>
        </p:scale>
        <p:origin x="-1520"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notesMaster" Target="notesMasters/notesMaster1.xml"/><Relationship Id="rId93" Type="http://schemas.openxmlformats.org/officeDocument/2006/relationships/printerSettings" Target="printerSettings/printerSettings1.bin"/><Relationship Id="rId94" Type="http://schemas.openxmlformats.org/officeDocument/2006/relationships/presProps" Target="presProps.xml"/><Relationship Id="rId95" Type="http://schemas.openxmlformats.org/officeDocument/2006/relationships/viewProps" Target="viewProps.xml"/><Relationship Id="rId96" Type="http://schemas.openxmlformats.org/officeDocument/2006/relationships/theme" Target="theme/theme1.xml"/><Relationship Id="rId9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E367AE-0182-AD47-AF61-02DC4C4FD3EC}" type="datetimeFigureOut">
              <a:rPr lang="en-US" smtClean="0"/>
              <a:t>9/28/14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40F348-3F02-5C4A-AB20-DE8E1E177F99}" type="slidenum">
              <a:rPr lang="en-US" smtClean="0"/>
              <a:t>‹#›</a:t>
            </a:fld>
            <a:endParaRPr lang="en-US"/>
          </a:p>
        </p:txBody>
      </p:sp>
    </p:spTree>
    <p:extLst>
      <p:ext uri="{BB962C8B-B14F-4D97-AF65-F5344CB8AC3E}">
        <p14:creationId xmlns:p14="http://schemas.microsoft.com/office/powerpoint/2010/main" val="30665427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Manfred B. Steger, </a:t>
            </a:r>
            <a:r>
              <a:rPr lang="en-US" i="1" dirty="0" smtClean="0"/>
              <a:t>Globalization</a:t>
            </a:r>
            <a:r>
              <a:rPr lang="en-US" i="0" dirty="0" smtClean="0"/>
              <a:t>, 36.  Steger</a:t>
            </a:r>
            <a:r>
              <a:rPr lang="en-US" i="0" baseline="0" dirty="0" smtClean="0"/>
              <a:t> is professor of global studies and director of the globalism research center at RMIT University.</a:t>
            </a:r>
            <a:endParaRPr lang="en-US" dirty="0"/>
          </a:p>
        </p:txBody>
      </p:sp>
      <p:sp>
        <p:nvSpPr>
          <p:cNvPr id="4" name="Slide Number Placeholder 3"/>
          <p:cNvSpPr>
            <a:spLocks noGrp="1"/>
          </p:cNvSpPr>
          <p:nvPr>
            <p:ph type="sldNum" sz="quarter" idx="10"/>
          </p:nvPr>
        </p:nvSpPr>
        <p:spPr/>
        <p:txBody>
          <a:bodyPr/>
          <a:lstStyle/>
          <a:p>
            <a:fld id="{1140F348-3F02-5C4A-AB20-DE8E1E177F99}" type="slidenum">
              <a:rPr lang="en-US" smtClean="0"/>
              <a:t>6</a:t>
            </a:fld>
            <a:endParaRPr lang="en-US"/>
          </a:p>
        </p:txBody>
      </p:sp>
    </p:spTree>
    <p:extLst>
      <p:ext uri="{BB962C8B-B14F-4D97-AF65-F5344CB8AC3E}">
        <p14:creationId xmlns:p14="http://schemas.microsoft.com/office/powerpoint/2010/main" val="227777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a:t>
            </a:r>
            <a:r>
              <a:rPr lang="en-US" baseline="0" dirty="0" smtClean="0"/>
              <a:t> credit: Microsoft Office</a:t>
            </a:r>
            <a:endParaRPr lang="en-US" dirty="0" smtClean="0"/>
          </a:p>
          <a:p>
            <a:endParaRPr lang="en-US" dirty="0"/>
          </a:p>
        </p:txBody>
      </p:sp>
      <p:sp>
        <p:nvSpPr>
          <p:cNvPr id="4" name="Slide Number Placeholder 3"/>
          <p:cNvSpPr>
            <a:spLocks noGrp="1"/>
          </p:cNvSpPr>
          <p:nvPr>
            <p:ph type="sldNum" sz="quarter" idx="10"/>
          </p:nvPr>
        </p:nvSpPr>
        <p:spPr/>
        <p:txBody>
          <a:bodyPr/>
          <a:lstStyle/>
          <a:p>
            <a:fld id="{1140F348-3F02-5C4A-AB20-DE8E1E177F99}" type="slidenum">
              <a:rPr lang="en-US" smtClean="0"/>
              <a:t>43</a:t>
            </a:fld>
            <a:endParaRPr lang="en-US"/>
          </a:p>
        </p:txBody>
      </p:sp>
    </p:spTree>
    <p:extLst>
      <p:ext uri="{BB962C8B-B14F-4D97-AF65-F5344CB8AC3E}">
        <p14:creationId xmlns:p14="http://schemas.microsoft.com/office/powerpoint/2010/main" val="2989223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a:t>
            </a:r>
            <a:r>
              <a:rPr lang="en-US" baseline="0" dirty="0" smtClean="0"/>
              <a:t> credit: Microsoft Office</a:t>
            </a:r>
            <a:endParaRPr lang="en-US" dirty="0" smtClean="0"/>
          </a:p>
          <a:p>
            <a:endParaRPr lang="en-US" dirty="0"/>
          </a:p>
        </p:txBody>
      </p:sp>
      <p:sp>
        <p:nvSpPr>
          <p:cNvPr id="4" name="Slide Number Placeholder 3"/>
          <p:cNvSpPr>
            <a:spLocks noGrp="1"/>
          </p:cNvSpPr>
          <p:nvPr>
            <p:ph type="sldNum" sz="quarter" idx="10"/>
          </p:nvPr>
        </p:nvSpPr>
        <p:spPr/>
        <p:txBody>
          <a:bodyPr/>
          <a:lstStyle/>
          <a:p>
            <a:fld id="{1140F348-3F02-5C4A-AB20-DE8E1E177F99}" type="slidenum">
              <a:rPr lang="en-US" smtClean="0"/>
              <a:t>51</a:t>
            </a:fld>
            <a:endParaRPr lang="en-US"/>
          </a:p>
        </p:txBody>
      </p:sp>
    </p:spTree>
    <p:extLst>
      <p:ext uri="{BB962C8B-B14F-4D97-AF65-F5344CB8AC3E}">
        <p14:creationId xmlns:p14="http://schemas.microsoft.com/office/powerpoint/2010/main" val="303413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a:t>
            </a:r>
            <a:r>
              <a:rPr lang="en-US" dirty="0" err="1" smtClean="0"/>
              <a:t>Borthwick</a:t>
            </a:r>
            <a:r>
              <a:rPr lang="en-US" dirty="0" smtClean="0"/>
              <a:t>,</a:t>
            </a:r>
            <a:r>
              <a:rPr lang="en-US" baseline="0" dirty="0" smtClean="0"/>
              <a:t> Western Christians in Global Mission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a:t>
            </a:r>
            <a:r>
              <a:rPr lang="en-US" baseline="0" dirty="0" smtClean="0"/>
              <a:t> credit: Microsoft Office</a:t>
            </a:r>
            <a:endParaRPr lang="en-US" dirty="0" smtClean="0"/>
          </a:p>
          <a:p>
            <a:endParaRPr lang="en-US" dirty="0"/>
          </a:p>
        </p:txBody>
      </p:sp>
      <p:sp>
        <p:nvSpPr>
          <p:cNvPr id="4" name="Slide Number Placeholder 3"/>
          <p:cNvSpPr>
            <a:spLocks noGrp="1"/>
          </p:cNvSpPr>
          <p:nvPr>
            <p:ph type="sldNum" sz="quarter" idx="10"/>
          </p:nvPr>
        </p:nvSpPr>
        <p:spPr/>
        <p:txBody>
          <a:bodyPr/>
          <a:lstStyle/>
          <a:p>
            <a:fld id="{1140F348-3F02-5C4A-AB20-DE8E1E177F99}" type="slidenum">
              <a:rPr lang="en-US" smtClean="0"/>
              <a:t>56</a:t>
            </a:fld>
            <a:endParaRPr lang="en-US"/>
          </a:p>
        </p:txBody>
      </p:sp>
    </p:spTree>
    <p:extLst>
      <p:ext uri="{BB962C8B-B14F-4D97-AF65-F5344CB8AC3E}">
        <p14:creationId xmlns:p14="http://schemas.microsoft.com/office/powerpoint/2010/main" val="2055733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a:t>
            </a:r>
            <a:r>
              <a:rPr lang="en-US" baseline="0" dirty="0" smtClean="0"/>
              <a:t> credit: Microsoft Office</a:t>
            </a:r>
            <a:endParaRPr lang="en-US" dirty="0" smtClean="0"/>
          </a:p>
          <a:p>
            <a:endParaRPr lang="en-US" dirty="0"/>
          </a:p>
        </p:txBody>
      </p:sp>
      <p:sp>
        <p:nvSpPr>
          <p:cNvPr id="4" name="Slide Number Placeholder 3"/>
          <p:cNvSpPr>
            <a:spLocks noGrp="1"/>
          </p:cNvSpPr>
          <p:nvPr>
            <p:ph type="sldNum" sz="quarter" idx="10"/>
          </p:nvPr>
        </p:nvSpPr>
        <p:spPr/>
        <p:txBody>
          <a:bodyPr/>
          <a:lstStyle/>
          <a:p>
            <a:fld id="{1140F348-3F02-5C4A-AB20-DE8E1E177F99}" type="slidenum">
              <a:rPr lang="en-US" smtClean="0"/>
              <a:t>62</a:t>
            </a:fld>
            <a:endParaRPr lang="en-US"/>
          </a:p>
        </p:txBody>
      </p:sp>
    </p:spTree>
    <p:extLst>
      <p:ext uri="{BB962C8B-B14F-4D97-AF65-F5344CB8AC3E}">
        <p14:creationId xmlns:p14="http://schemas.microsoft.com/office/powerpoint/2010/main" val="662313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credit: Microsoft Office</a:t>
            </a:r>
            <a:endParaRPr lang="en-US" dirty="0"/>
          </a:p>
        </p:txBody>
      </p:sp>
      <p:sp>
        <p:nvSpPr>
          <p:cNvPr id="4" name="Slide Number Placeholder 3"/>
          <p:cNvSpPr>
            <a:spLocks noGrp="1"/>
          </p:cNvSpPr>
          <p:nvPr>
            <p:ph type="sldNum" sz="quarter" idx="10"/>
          </p:nvPr>
        </p:nvSpPr>
        <p:spPr/>
        <p:txBody>
          <a:bodyPr/>
          <a:lstStyle/>
          <a:p>
            <a:fld id="{1140F348-3F02-5C4A-AB20-DE8E1E177F99}" type="slidenum">
              <a:rPr lang="en-US" smtClean="0"/>
              <a:t>70</a:t>
            </a:fld>
            <a:endParaRPr lang="en-US"/>
          </a:p>
        </p:txBody>
      </p:sp>
    </p:spTree>
    <p:extLst>
      <p:ext uri="{BB962C8B-B14F-4D97-AF65-F5344CB8AC3E}">
        <p14:creationId xmlns:p14="http://schemas.microsoft.com/office/powerpoint/2010/main" val="2454139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a:t>
            </a:r>
            <a:r>
              <a:rPr lang="en-US" baseline="0" dirty="0" smtClean="0"/>
              <a:t> credit: Microsoft Office</a:t>
            </a:r>
            <a:endParaRPr lang="en-US" dirty="0" smtClean="0"/>
          </a:p>
          <a:p>
            <a:endParaRPr lang="en-US" dirty="0"/>
          </a:p>
        </p:txBody>
      </p:sp>
      <p:sp>
        <p:nvSpPr>
          <p:cNvPr id="4" name="Slide Number Placeholder 3"/>
          <p:cNvSpPr>
            <a:spLocks noGrp="1"/>
          </p:cNvSpPr>
          <p:nvPr>
            <p:ph type="sldNum" sz="quarter" idx="10"/>
          </p:nvPr>
        </p:nvSpPr>
        <p:spPr/>
        <p:txBody>
          <a:bodyPr/>
          <a:lstStyle/>
          <a:p>
            <a:fld id="{1140F348-3F02-5C4A-AB20-DE8E1E177F99}" type="slidenum">
              <a:rPr lang="en-US" smtClean="0"/>
              <a:t>7</a:t>
            </a:fld>
            <a:endParaRPr lang="en-US"/>
          </a:p>
        </p:txBody>
      </p:sp>
    </p:spTree>
    <p:extLst>
      <p:ext uri="{BB962C8B-B14F-4D97-AF65-F5344CB8AC3E}">
        <p14:creationId xmlns:p14="http://schemas.microsoft.com/office/powerpoint/2010/main" val="2696110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a:t>
            </a:r>
            <a:r>
              <a:rPr lang="en-US" baseline="0" dirty="0" smtClean="0"/>
              <a:t> credit: Microsoft Office</a:t>
            </a:r>
            <a:endParaRPr lang="en-US" dirty="0" smtClean="0"/>
          </a:p>
          <a:p>
            <a:endParaRPr lang="en-US" dirty="0"/>
          </a:p>
        </p:txBody>
      </p:sp>
      <p:sp>
        <p:nvSpPr>
          <p:cNvPr id="4" name="Slide Number Placeholder 3"/>
          <p:cNvSpPr>
            <a:spLocks noGrp="1"/>
          </p:cNvSpPr>
          <p:nvPr>
            <p:ph type="sldNum" sz="quarter" idx="10"/>
          </p:nvPr>
        </p:nvSpPr>
        <p:spPr/>
        <p:txBody>
          <a:bodyPr/>
          <a:lstStyle/>
          <a:p>
            <a:fld id="{1140F348-3F02-5C4A-AB20-DE8E1E177F99}" type="slidenum">
              <a:rPr lang="en-US" smtClean="0"/>
              <a:t>8</a:t>
            </a:fld>
            <a:endParaRPr lang="en-US"/>
          </a:p>
        </p:txBody>
      </p:sp>
    </p:spTree>
    <p:extLst>
      <p:ext uri="{BB962C8B-B14F-4D97-AF65-F5344CB8AC3E}">
        <p14:creationId xmlns:p14="http://schemas.microsoft.com/office/powerpoint/2010/main" val="1960094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a:t>
            </a:r>
            <a:r>
              <a:rPr lang="en-US" baseline="0" dirty="0" smtClean="0"/>
              <a:t> credit: Microsoft Office</a:t>
            </a:r>
            <a:endParaRPr lang="en-US" dirty="0" smtClean="0"/>
          </a:p>
          <a:p>
            <a:endParaRPr lang="en-US" dirty="0"/>
          </a:p>
        </p:txBody>
      </p:sp>
      <p:sp>
        <p:nvSpPr>
          <p:cNvPr id="4" name="Slide Number Placeholder 3"/>
          <p:cNvSpPr>
            <a:spLocks noGrp="1"/>
          </p:cNvSpPr>
          <p:nvPr>
            <p:ph type="sldNum" sz="quarter" idx="10"/>
          </p:nvPr>
        </p:nvSpPr>
        <p:spPr/>
        <p:txBody>
          <a:bodyPr/>
          <a:lstStyle/>
          <a:p>
            <a:fld id="{1140F348-3F02-5C4A-AB20-DE8E1E177F99}" type="slidenum">
              <a:rPr lang="en-US" smtClean="0"/>
              <a:t>12</a:t>
            </a:fld>
            <a:endParaRPr lang="en-US"/>
          </a:p>
        </p:txBody>
      </p:sp>
    </p:spTree>
    <p:extLst>
      <p:ext uri="{BB962C8B-B14F-4D97-AF65-F5344CB8AC3E}">
        <p14:creationId xmlns:p14="http://schemas.microsoft.com/office/powerpoint/2010/main" val="4026256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a:t>
            </a:r>
            <a:r>
              <a:rPr lang="en-US" baseline="0" dirty="0" smtClean="0"/>
              <a:t> credit: Microsoft Office</a:t>
            </a:r>
            <a:endParaRPr lang="en-US" dirty="0" smtClean="0"/>
          </a:p>
          <a:p>
            <a:endParaRPr lang="en-US" dirty="0"/>
          </a:p>
        </p:txBody>
      </p:sp>
      <p:sp>
        <p:nvSpPr>
          <p:cNvPr id="4" name="Slide Number Placeholder 3"/>
          <p:cNvSpPr>
            <a:spLocks noGrp="1"/>
          </p:cNvSpPr>
          <p:nvPr>
            <p:ph type="sldNum" sz="quarter" idx="10"/>
          </p:nvPr>
        </p:nvSpPr>
        <p:spPr/>
        <p:txBody>
          <a:bodyPr/>
          <a:lstStyle/>
          <a:p>
            <a:fld id="{1140F348-3F02-5C4A-AB20-DE8E1E177F99}" type="slidenum">
              <a:rPr lang="en-US" smtClean="0"/>
              <a:t>17</a:t>
            </a:fld>
            <a:endParaRPr lang="en-US"/>
          </a:p>
        </p:txBody>
      </p:sp>
    </p:spTree>
    <p:extLst>
      <p:ext uri="{BB962C8B-B14F-4D97-AF65-F5344CB8AC3E}">
        <p14:creationId xmlns:p14="http://schemas.microsoft.com/office/powerpoint/2010/main" val="339370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a:t>
            </a:r>
            <a:r>
              <a:rPr lang="en-US" baseline="0" dirty="0" smtClean="0"/>
              <a:t> credit: Microsoft Office</a:t>
            </a:r>
            <a:endParaRPr lang="en-US" dirty="0" smtClean="0"/>
          </a:p>
          <a:p>
            <a:endParaRPr lang="en-US" dirty="0"/>
          </a:p>
        </p:txBody>
      </p:sp>
      <p:sp>
        <p:nvSpPr>
          <p:cNvPr id="4" name="Slide Number Placeholder 3"/>
          <p:cNvSpPr>
            <a:spLocks noGrp="1"/>
          </p:cNvSpPr>
          <p:nvPr>
            <p:ph type="sldNum" sz="quarter" idx="10"/>
          </p:nvPr>
        </p:nvSpPr>
        <p:spPr/>
        <p:txBody>
          <a:bodyPr/>
          <a:lstStyle/>
          <a:p>
            <a:fld id="{1140F348-3F02-5C4A-AB20-DE8E1E177F99}" type="slidenum">
              <a:rPr lang="en-US" smtClean="0"/>
              <a:t>18</a:t>
            </a:fld>
            <a:endParaRPr lang="en-US"/>
          </a:p>
        </p:txBody>
      </p:sp>
    </p:spTree>
    <p:extLst>
      <p:ext uri="{BB962C8B-B14F-4D97-AF65-F5344CB8AC3E}">
        <p14:creationId xmlns:p14="http://schemas.microsoft.com/office/powerpoint/2010/main" val="3546933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a:t>
            </a:r>
            <a:r>
              <a:rPr lang="en-US" baseline="0" dirty="0" smtClean="0"/>
              <a:t> credit: Microsoft Office</a:t>
            </a:r>
            <a:endParaRPr lang="en-US" dirty="0" smtClean="0"/>
          </a:p>
          <a:p>
            <a:endParaRPr lang="en-US" dirty="0"/>
          </a:p>
        </p:txBody>
      </p:sp>
      <p:sp>
        <p:nvSpPr>
          <p:cNvPr id="4" name="Slide Number Placeholder 3"/>
          <p:cNvSpPr>
            <a:spLocks noGrp="1"/>
          </p:cNvSpPr>
          <p:nvPr>
            <p:ph type="sldNum" sz="quarter" idx="10"/>
          </p:nvPr>
        </p:nvSpPr>
        <p:spPr/>
        <p:txBody>
          <a:bodyPr/>
          <a:lstStyle/>
          <a:p>
            <a:fld id="{1140F348-3F02-5C4A-AB20-DE8E1E177F99}" type="slidenum">
              <a:rPr lang="en-US" smtClean="0"/>
              <a:t>30</a:t>
            </a:fld>
            <a:endParaRPr lang="en-US"/>
          </a:p>
        </p:txBody>
      </p:sp>
    </p:spTree>
    <p:extLst>
      <p:ext uri="{BB962C8B-B14F-4D97-AF65-F5344CB8AC3E}">
        <p14:creationId xmlns:p14="http://schemas.microsoft.com/office/powerpoint/2010/main" val="973020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11,332 people groups with a combined population of 6,972,900,714 are detailed in the IMB database</a:t>
            </a:r>
            <a:r>
              <a:rPr lang="en-US" baseline="0" dirty="0" smtClean="0"/>
              <a:t> a</a:t>
            </a:r>
            <a:r>
              <a:rPr lang="en-US" dirty="0" smtClean="0"/>
              <a:t>s of January 1, 2013.</a:t>
            </a:r>
            <a:r>
              <a:rPr lang="en-US" baseline="0" dirty="0" smtClean="0"/>
              <a:t> Each people group is represented by one point for every 50,000 people. All data is taken from </a:t>
            </a:r>
            <a:r>
              <a:rPr lang="en-US" dirty="0" smtClean="0"/>
              <a:t>2013-01 GSEC Listing of people groups. </a:t>
            </a:r>
          </a:p>
          <a:p>
            <a:endParaRPr lang="en-US" dirty="0"/>
          </a:p>
        </p:txBody>
      </p:sp>
      <p:sp>
        <p:nvSpPr>
          <p:cNvPr id="4" name="Slide Number Placeholder 3"/>
          <p:cNvSpPr>
            <a:spLocks noGrp="1"/>
          </p:cNvSpPr>
          <p:nvPr>
            <p:ph type="sldNum" sz="quarter" idx="10"/>
          </p:nvPr>
        </p:nvSpPr>
        <p:spPr/>
        <p:txBody>
          <a:bodyPr/>
          <a:lstStyle/>
          <a:p>
            <a:fld id="{6CA3E8BE-89F5-42B8-959A-218443B3260E}" type="slidenum">
              <a:rPr lang="en-US" smtClean="0"/>
              <a:t>32</a:t>
            </a:fld>
            <a:endParaRPr lang="en-US"/>
          </a:p>
        </p:txBody>
      </p:sp>
    </p:spTree>
    <p:extLst>
      <p:ext uri="{BB962C8B-B14F-4D97-AF65-F5344CB8AC3E}">
        <p14:creationId xmlns:p14="http://schemas.microsoft.com/office/powerpoint/2010/main" val="1374121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Source: </a:t>
            </a:r>
            <a:r>
              <a:rPr lang="en-US" smtClean="0"/>
              <a:t>Joshua Project</a:t>
            </a:r>
            <a:endParaRPr lang="en-US"/>
          </a:p>
        </p:txBody>
      </p:sp>
      <p:sp>
        <p:nvSpPr>
          <p:cNvPr id="4" name="Slide Number Placeholder 3"/>
          <p:cNvSpPr>
            <a:spLocks noGrp="1"/>
          </p:cNvSpPr>
          <p:nvPr>
            <p:ph type="sldNum" sz="quarter" idx="10"/>
          </p:nvPr>
        </p:nvSpPr>
        <p:spPr/>
        <p:txBody>
          <a:bodyPr/>
          <a:lstStyle/>
          <a:p>
            <a:fld id="{F0FBD932-A296-4CDF-A55D-F7F5ADB3E049}"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EFCC2D-8772-D849-A567-80304DDE2735}" type="datetimeFigureOut">
              <a:rPr lang="en-US" smtClean="0"/>
              <a:t>9/28/14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CC761-D9F1-A04F-B73A-4D8B7B97A4A3}" type="slidenum">
              <a:rPr lang="en-US" smtClean="0"/>
              <a:t>‹#›</a:t>
            </a:fld>
            <a:endParaRPr lang="en-US"/>
          </a:p>
        </p:txBody>
      </p:sp>
    </p:spTree>
    <p:extLst>
      <p:ext uri="{BB962C8B-B14F-4D97-AF65-F5344CB8AC3E}">
        <p14:creationId xmlns:p14="http://schemas.microsoft.com/office/powerpoint/2010/main" val="514508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EFCC2D-8772-D849-A567-80304DDE2735}" type="datetimeFigureOut">
              <a:rPr lang="en-US" smtClean="0"/>
              <a:t>9/28/14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CC761-D9F1-A04F-B73A-4D8B7B97A4A3}" type="slidenum">
              <a:rPr lang="en-US" smtClean="0"/>
              <a:t>‹#›</a:t>
            </a:fld>
            <a:endParaRPr lang="en-US"/>
          </a:p>
        </p:txBody>
      </p:sp>
    </p:spTree>
    <p:extLst>
      <p:ext uri="{BB962C8B-B14F-4D97-AF65-F5344CB8AC3E}">
        <p14:creationId xmlns:p14="http://schemas.microsoft.com/office/powerpoint/2010/main" val="3568907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EFCC2D-8772-D849-A567-80304DDE2735}" type="datetimeFigureOut">
              <a:rPr lang="en-US" smtClean="0"/>
              <a:t>9/28/14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CC761-D9F1-A04F-B73A-4D8B7B97A4A3}" type="slidenum">
              <a:rPr lang="en-US" smtClean="0"/>
              <a:t>‹#›</a:t>
            </a:fld>
            <a:endParaRPr lang="en-US"/>
          </a:p>
        </p:txBody>
      </p:sp>
    </p:spTree>
    <p:extLst>
      <p:ext uri="{BB962C8B-B14F-4D97-AF65-F5344CB8AC3E}">
        <p14:creationId xmlns:p14="http://schemas.microsoft.com/office/powerpoint/2010/main" val="3990930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EFCC2D-8772-D849-A567-80304DDE2735}" type="datetimeFigureOut">
              <a:rPr lang="en-US" smtClean="0"/>
              <a:t>9/28/14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CC761-D9F1-A04F-B73A-4D8B7B97A4A3}" type="slidenum">
              <a:rPr lang="en-US" smtClean="0"/>
              <a:t>‹#›</a:t>
            </a:fld>
            <a:endParaRPr lang="en-US"/>
          </a:p>
        </p:txBody>
      </p:sp>
    </p:spTree>
    <p:extLst>
      <p:ext uri="{BB962C8B-B14F-4D97-AF65-F5344CB8AC3E}">
        <p14:creationId xmlns:p14="http://schemas.microsoft.com/office/powerpoint/2010/main" val="2665726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EFCC2D-8772-D849-A567-80304DDE2735}" type="datetimeFigureOut">
              <a:rPr lang="en-US" smtClean="0"/>
              <a:t>9/28/14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CC761-D9F1-A04F-B73A-4D8B7B97A4A3}" type="slidenum">
              <a:rPr lang="en-US" smtClean="0"/>
              <a:t>‹#›</a:t>
            </a:fld>
            <a:endParaRPr lang="en-US"/>
          </a:p>
        </p:txBody>
      </p:sp>
    </p:spTree>
    <p:extLst>
      <p:ext uri="{BB962C8B-B14F-4D97-AF65-F5344CB8AC3E}">
        <p14:creationId xmlns:p14="http://schemas.microsoft.com/office/powerpoint/2010/main" val="2587622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EFCC2D-8772-D849-A567-80304DDE2735}" type="datetimeFigureOut">
              <a:rPr lang="en-US" smtClean="0"/>
              <a:t>9/28/14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CC761-D9F1-A04F-B73A-4D8B7B97A4A3}" type="slidenum">
              <a:rPr lang="en-US" smtClean="0"/>
              <a:t>‹#›</a:t>
            </a:fld>
            <a:endParaRPr lang="en-US"/>
          </a:p>
        </p:txBody>
      </p:sp>
    </p:spTree>
    <p:extLst>
      <p:ext uri="{BB962C8B-B14F-4D97-AF65-F5344CB8AC3E}">
        <p14:creationId xmlns:p14="http://schemas.microsoft.com/office/powerpoint/2010/main" val="120050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EFCC2D-8772-D849-A567-80304DDE2735}" type="datetimeFigureOut">
              <a:rPr lang="en-US" smtClean="0"/>
              <a:t>9/28/14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CC761-D9F1-A04F-B73A-4D8B7B97A4A3}" type="slidenum">
              <a:rPr lang="en-US" smtClean="0"/>
              <a:t>‹#›</a:t>
            </a:fld>
            <a:endParaRPr lang="en-US"/>
          </a:p>
        </p:txBody>
      </p:sp>
    </p:spTree>
    <p:extLst>
      <p:ext uri="{BB962C8B-B14F-4D97-AF65-F5344CB8AC3E}">
        <p14:creationId xmlns:p14="http://schemas.microsoft.com/office/powerpoint/2010/main" val="68508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EFCC2D-8772-D849-A567-80304DDE2735}" type="datetimeFigureOut">
              <a:rPr lang="en-US" smtClean="0"/>
              <a:t>9/28/14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CC761-D9F1-A04F-B73A-4D8B7B97A4A3}" type="slidenum">
              <a:rPr lang="en-US" smtClean="0"/>
              <a:t>‹#›</a:t>
            </a:fld>
            <a:endParaRPr lang="en-US"/>
          </a:p>
        </p:txBody>
      </p:sp>
    </p:spTree>
    <p:extLst>
      <p:ext uri="{BB962C8B-B14F-4D97-AF65-F5344CB8AC3E}">
        <p14:creationId xmlns:p14="http://schemas.microsoft.com/office/powerpoint/2010/main" val="2161596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FCC2D-8772-D849-A567-80304DDE2735}" type="datetimeFigureOut">
              <a:rPr lang="en-US" smtClean="0"/>
              <a:t>9/28/14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CC761-D9F1-A04F-B73A-4D8B7B97A4A3}" type="slidenum">
              <a:rPr lang="en-US" smtClean="0"/>
              <a:t>‹#›</a:t>
            </a:fld>
            <a:endParaRPr lang="en-US"/>
          </a:p>
        </p:txBody>
      </p:sp>
    </p:spTree>
    <p:extLst>
      <p:ext uri="{BB962C8B-B14F-4D97-AF65-F5344CB8AC3E}">
        <p14:creationId xmlns:p14="http://schemas.microsoft.com/office/powerpoint/2010/main" val="503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EFCC2D-8772-D849-A567-80304DDE2735}" type="datetimeFigureOut">
              <a:rPr lang="en-US" smtClean="0"/>
              <a:t>9/28/14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CC761-D9F1-A04F-B73A-4D8B7B97A4A3}" type="slidenum">
              <a:rPr lang="en-US" smtClean="0"/>
              <a:t>‹#›</a:t>
            </a:fld>
            <a:endParaRPr lang="en-US"/>
          </a:p>
        </p:txBody>
      </p:sp>
    </p:spTree>
    <p:extLst>
      <p:ext uri="{BB962C8B-B14F-4D97-AF65-F5344CB8AC3E}">
        <p14:creationId xmlns:p14="http://schemas.microsoft.com/office/powerpoint/2010/main" val="3833499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EFCC2D-8772-D849-A567-80304DDE2735}" type="datetimeFigureOut">
              <a:rPr lang="en-US" smtClean="0"/>
              <a:t>9/28/14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CC761-D9F1-A04F-B73A-4D8B7B97A4A3}" type="slidenum">
              <a:rPr lang="en-US" smtClean="0"/>
              <a:t>‹#›</a:t>
            </a:fld>
            <a:endParaRPr lang="en-US"/>
          </a:p>
        </p:txBody>
      </p:sp>
    </p:spTree>
    <p:extLst>
      <p:ext uri="{BB962C8B-B14F-4D97-AF65-F5344CB8AC3E}">
        <p14:creationId xmlns:p14="http://schemas.microsoft.com/office/powerpoint/2010/main" val="32868864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FCC2D-8772-D849-A567-80304DDE2735}" type="datetimeFigureOut">
              <a:rPr lang="en-US" smtClean="0"/>
              <a:t>9/28/14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CC761-D9F1-A04F-B73A-4D8B7B97A4A3}" type="slidenum">
              <a:rPr lang="en-US" smtClean="0"/>
              <a:t>‹#›</a:t>
            </a:fld>
            <a:endParaRPr lang="en-US"/>
          </a:p>
        </p:txBody>
      </p:sp>
    </p:spTree>
    <p:extLst>
      <p:ext uri="{BB962C8B-B14F-4D97-AF65-F5344CB8AC3E}">
        <p14:creationId xmlns:p14="http://schemas.microsoft.com/office/powerpoint/2010/main" val="3414773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JPG"/><Relationship Id="rId7"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3.JPG"/><Relationship Id="rId5" Type="http://schemas.openxmlformats.org/officeDocument/2006/relationships/image" Target="../media/image14.JPG"/><Relationship Id="rId6" Type="http://schemas.openxmlformats.org/officeDocument/2006/relationships/image" Target="../media/image15.JPG"/><Relationship Id="rId7" Type="http://schemas.openxmlformats.org/officeDocument/2006/relationships/image" Target="../media/image16.JP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7.JPG"/><Relationship Id="rId5" Type="http://schemas.openxmlformats.org/officeDocument/2006/relationships/image" Target="../media/image18.JP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21.jpe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26.JP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27.JP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79936"/>
            <a:ext cx="7772400" cy="2448584"/>
          </a:xfrm>
        </p:spPr>
        <p:txBody>
          <a:bodyPr>
            <a:normAutofit fontScale="90000"/>
          </a:bodyPr>
          <a:lstStyle/>
          <a:p>
            <a:r>
              <a:rPr lang="en-US" sz="6000" dirty="0" smtClean="0">
                <a:solidFill>
                  <a:srgbClr val="000000"/>
                </a:solidFill>
                <a:latin typeface="Capitals"/>
                <a:cs typeface="Capitals"/>
              </a:rPr>
              <a:t/>
            </a:r>
            <a:br>
              <a:rPr lang="en-US" sz="6000" dirty="0" smtClean="0">
                <a:solidFill>
                  <a:srgbClr val="000000"/>
                </a:solidFill>
                <a:latin typeface="Capitals"/>
                <a:cs typeface="Capitals"/>
              </a:rPr>
            </a:br>
            <a:r>
              <a:rPr lang="en-US" sz="6000" b="1" dirty="0">
                <a:solidFill>
                  <a:srgbClr val="000000"/>
                </a:solidFill>
                <a:latin typeface="Arial"/>
                <a:cs typeface="Arial"/>
              </a:rPr>
              <a:t>G</a:t>
            </a:r>
            <a:r>
              <a:rPr lang="en-US" sz="6000" b="1" dirty="0" smtClean="0">
                <a:solidFill>
                  <a:srgbClr val="000000"/>
                </a:solidFill>
                <a:latin typeface="Arial"/>
                <a:cs typeface="Arial"/>
              </a:rPr>
              <a:t>lobalization and the Pressure Points of Our Age</a:t>
            </a:r>
            <a:r>
              <a:rPr lang="en-US" sz="6000" dirty="0" smtClean="0">
                <a:solidFill>
                  <a:srgbClr val="000000"/>
                </a:solidFill>
                <a:latin typeface="Capitals"/>
                <a:cs typeface="Capitals"/>
              </a:rPr>
              <a:t/>
            </a:r>
            <a:br>
              <a:rPr lang="en-US" sz="6000" dirty="0" smtClean="0">
                <a:solidFill>
                  <a:srgbClr val="000000"/>
                </a:solidFill>
                <a:latin typeface="Capitals"/>
                <a:cs typeface="Capitals"/>
              </a:rPr>
            </a:br>
            <a:r>
              <a:rPr lang="en-US" sz="2400" dirty="0" smtClean="0">
                <a:solidFill>
                  <a:srgbClr val="000000"/>
                </a:solidFill>
                <a:latin typeface="Arial Unicode MS"/>
                <a:cs typeface="Arial Unicode MS"/>
              </a:rPr>
              <a:t/>
            </a:r>
            <a:br>
              <a:rPr lang="en-US" sz="2400" dirty="0" smtClean="0">
                <a:solidFill>
                  <a:srgbClr val="000000"/>
                </a:solidFill>
                <a:latin typeface="Arial Unicode MS"/>
                <a:cs typeface="Arial Unicode MS"/>
              </a:rPr>
            </a:br>
            <a:r>
              <a:rPr lang="en-US" sz="2400" dirty="0" smtClean="0">
                <a:solidFill>
                  <a:srgbClr val="000000"/>
                </a:solidFill>
                <a:latin typeface="Arial Unicode MS"/>
                <a:cs typeface="Arial Unicode MS"/>
              </a:rPr>
              <a:t/>
            </a:r>
            <a:br>
              <a:rPr lang="en-US" sz="2400" dirty="0" smtClean="0">
                <a:solidFill>
                  <a:srgbClr val="000000"/>
                </a:solidFill>
                <a:latin typeface="Arial Unicode MS"/>
                <a:cs typeface="Arial Unicode MS"/>
              </a:rPr>
            </a:br>
            <a:r>
              <a:rPr lang="en-US" sz="3100" dirty="0" smtClean="0">
                <a:solidFill>
                  <a:srgbClr val="000000"/>
                </a:solidFill>
                <a:latin typeface="Capitals"/>
                <a:cs typeface="Capitals"/>
              </a:rPr>
              <a:t>J.D. Payne</a:t>
            </a:r>
            <a:endParaRPr lang="en-US" sz="3100" dirty="0">
              <a:solidFill>
                <a:srgbClr val="000000"/>
              </a:solidFill>
              <a:latin typeface="Capitals"/>
              <a:cs typeface="Capitals"/>
            </a:endParaRPr>
          </a:p>
        </p:txBody>
      </p:sp>
      <p:sp>
        <p:nvSpPr>
          <p:cNvPr id="5" name="TextBox 4"/>
          <p:cNvSpPr txBox="1"/>
          <p:nvPr/>
        </p:nvSpPr>
        <p:spPr>
          <a:xfrm>
            <a:off x="-399582" y="256840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237962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63545"/>
            <a:ext cx="8229600" cy="1143000"/>
          </a:xfrm>
        </p:spPr>
        <p:txBody>
          <a:bodyPr>
            <a:normAutofit/>
          </a:bodyPr>
          <a:lstStyle/>
          <a:p>
            <a:r>
              <a:rPr lang="en-US" sz="5400" b="1" dirty="0" smtClean="0"/>
              <a:t>Kingdom Opportunities</a:t>
            </a:r>
            <a:endParaRPr lang="en-US" sz="5400" b="1" dirty="0"/>
          </a:p>
        </p:txBody>
      </p:sp>
    </p:spTree>
    <p:extLst>
      <p:ext uri="{BB962C8B-B14F-4D97-AF65-F5344CB8AC3E}">
        <p14:creationId xmlns:p14="http://schemas.microsoft.com/office/powerpoint/2010/main" val="23757697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79936"/>
            <a:ext cx="7772400" cy="2448584"/>
          </a:xfrm>
        </p:spPr>
        <p:txBody>
          <a:bodyPr>
            <a:normAutofit fontScale="90000"/>
          </a:bodyPr>
          <a:lstStyle/>
          <a:p>
            <a:r>
              <a:rPr lang="en-US" sz="6000" dirty="0" smtClean="0">
                <a:latin typeface="Capitals"/>
                <a:cs typeface="Capitals"/>
              </a:rPr>
              <a:t/>
            </a:r>
            <a:br>
              <a:rPr lang="en-US" sz="6000" dirty="0" smtClean="0">
                <a:latin typeface="Capitals"/>
                <a:cs typeface="Capitals"/>
              </a:rPr>
            </a:br>
            <a:r>
              <a:rPr lang="en-US" sz="6000" b="1" dirty="0" smtClean="0">
                <a:latin typeface="Arial"/>
                <a:cs typeface="Arial"/>
              </a:rPr>
              <a:t>Church and the Pressure Points of the Age</a:t>
            </a:r>
            <a:r>
              <a:rPr lang="en-US" sz="2400" dirty="0" smtClean="0">
                <a:latin typeface="Arial Unicode MS"/>
                <a:cs typeface="Arial Unicode MS"/>
              </a:rPr>
              <a:t/>
            </a:r>
            <a:br>
              <a:rPr lang="en-US" sz="2400" dirty="0" smtClean="0">
                <a:latin typeface="Arial Unicode MS"/>
                <a:cs typeface="Arial Unicode MS"/>
              </a:rPr>
            </a:br>
            <a:r>
              <a:rPr lang="en-US" sz="2400" dirty="0" smtClean="0">
                <a:latin typeface="Arial Unicode MS"/>
                <a:cs typeface="Arial Unicode MS"/>
              </a:rPr>
              <a:t/>
            </a:r>
            <a:br>
              <a:rPr lang="en-US" sz="2400" dirty="0" smtClean="0">
                <a:latin typeface="Arial Unicode MS"/>
                <a:cs typeface="Arial Unicode MS"/>
              </a:rPr>
            </a:br>
            <a:endParaRPr lang="en-US" sz="3100" dirty="0">
              <a:latin typeface="Capitals"/>
              <a:cs typeface="Capitals"/>
            </a:endParaRPr>
          </a:p>
        </p:txBody>
      </p:sp>
      <p:sp>
        <p:nvSpPr>
          <p:cNvPr id="5" name="TextBox 4"/>
          <p:cNvSpPr txBox="1"/>
          <p:nvPr/>
        </p:nvSpPr>
        <p:spPr>
          <a:xfrm>
            <a:off x="-399582" y="256840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195638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5" name="Picture 4" descr="Pressure Point ppt template.jpg"/>
          <p:cNvPicPr>
            <a:picLocks noChangeAspect="1"/>
          </p:cNvPicPr>
          <p:nvPr/>
        </p:nvPicPr>
        <p:blipFill>
          <a:blip r:embed="rId4">
            <a:alphaModFix amt="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Content Placeholder 3" descr="MP900423013.JPG"/>
          <p:cNvPicPr>
            <a:picLocks noGrp="1" noChangeAspect="1"/>
          </p:cNvPicPr>
          <p:nvPr>
            <p:ph idx="1"/>
          </p:nvPr>
        </p:nvPicPr>
        <p:blipFill>
          <a:blip r:embed="rId5">
            <a:extLst>
              <a:ext uri="{28A0092B-C50C-407E-A947-70E740481C1C}">
                <a14:useLocalDpi xmlns:a14="http://schemas.microsoft.com/office/drawing/2010/main" val="0"/>
              </a:ext>
            </a:extLst>
          </a:blip>
          <a:srcRect t="22502" b="22502"/>
          <a:stretch>
            <a:fillRect/>
          </a:stretch>
        </p:blipFill>
        <p:spPr>
          <a:xfrm>
            <a:off x="270649" y="373995"/>
            <a:ext cx="4119807" cy="2265735"/>
          </a:xfrm>
        </p:spPr>
      </p:pic>
      <p:pic>
        <p:nvPicPr>
          <p:cNvPr id="7" name="Picture 6" descr="MP90044852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0254" y="1320990"/>
            <a:ext cx="4276874" cy="2863031"/>
          </a:xfrm>
          <a:prstGeom prst="rect">
            <a:avLst/>
          </a:prstGeom>
        </p:spPr>
      </p:pic>
      <p:pic>
        <p:nvPicPr>
          <p:cNvPr id="8" name="Picture 7" descr="MP900387848.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4003" y="2971621"/>
            <a:ext cx="2609088" cy="3657600"/>
          </a:xfrm>
          <a:prstGeom prst="rect">
            <a:avLst/>
          </a:prstGeom>
        </p:spPr>
      </p:pic>
    </p:spTree>
    <p:extLst>
      <p:ext uri="{BB962C8B-B14F-4D97-AF65-F5344CB8AC3E}">
        <p14:creationId xmlns:p14="http://schemas.microsoft.com/office/powerpoint/2010/main" val="5153757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09063"/>
            <a:ext cx="7772400" cy="2448584"/>
          </a:xfrm>
        </p:spPr>
        <p:txBody>
          <a:bodyPr>
            <a:noAutofit/>
          </a:bodyPr>
          <a:lstStyle/>
          <a:p>
            <a:r>
              <a:rPr lang="en-US" sz="5400" b="1" dirty="0" smtClean="0">
                <a:solidFill>
                  <a:srgbClr val="000000"/>
                </a:solidFill>
              </a:rPr>
              <a:t>Certainty </a:t>
            </a:r>
            <a:r>
              <a:rPr lang="en-US" sz="5400" b="1" dirty="0">
                <a:solidFill>
                  <a:srgbClr val="000000"/>
                </a:solidFill>
              </a:rPr>
              <a:t>of </a:t>
            </a:r>
            <a:r>
              <a:rPr lang="en-US" sz="5400" b="1" dirty="0" smtClean="0">
                <a:solidFill>
                  <a:srgbClr val="000000"/>
                </a:solidFill>
              </a:rPr>
              <a:t>Change</a:t>
            </a:r>
            <a:br>
              <a:rPr lang="en-US" sz="5400" b="1" dirty="0" smtClean="0">
                <a:solidFill>
                  <a:srgbClr val="000000"/>
                </a:solidFill>
              </a:rPr>
            </a:br>
            <a:r>
              <a:rPr lang="en-US" sz="5400" b="1" dirty="0">
                <a:solidFill>
                  <a:srgbClr val="000000"/>
                </a:solidFill>
              </a:rPr>
              <a:t/>
            </a:r>
            <a:br>
              <a:rPr lang="en-US" sz="5400" b="1" dirty="0">
                <a:solidFill>
                  <a:srgbClr val="000000"/>
                </a:solidFill>
              </a:rPr>
            </a:br>
            <a:r>
              <a:rPr lang="en-US" sz="5400" b="1" dirty="0">
                <a:solidFill>
                  <a:srgbClr val="000000"/>
                </a:solidFill>
              </a:rPr>
              <a:t>Matt 16:13-</a:t>
            </a:r>
            <a:r>
              <a:rPr lang="en-US" sz="5400" b="1" dirty="0" smtClean="0">
                <a:solidFill>
                  <a:srgbClr val="000000"/>
                </a:solidFill>
              </a:rPr>
              <a:t>19; </a:t>
            </a:r>
            <a:r>
              <a:rPr lang="en-US" sz="5400" b="1" dirty="0">
                <a:solidFill>
                  <a:srgbClr val="000000"/>
                </a:solidFill>
              </a:rPr>
              <a:t>Acts 1-</a:t>
            </a:r>
            <a:r>
              <a:rPr lang="en-US" sz="5400" b="1" dirty="0" smtClean="0">
                <a:solidFill>
                  <a:srgbClr val="000000"/>
                </a:solidFill>
              </a:rPr>
              <a:t>16</a:t>
            </a:r>
            <a:r>
              <a:rPr lang="en-US" sz="5400" b="1" dirty="0" smtClean="0">
                <a:solidFill>
                  <a:srgbClr val="000000"/>
                </a:solidFill>
                <a:latin typeface="Arial Unicode MS"/>
                <a:cs typeface="Arial Unicode MS"/>
              </a:rPr>
              <a:t/>
            </a:r>
            <a:br>
              <a:rPr lang="en-US" sz="5400" b="1" dirty="0" smtClean="0">
                <a:solidFill>
                  <a:srgbClr val="000000"/>
                </a:solidFill>
                <a:latin typeface="Arial Unicode MS"/>
                <a:cs typeface="Arial Unicode MS"/>
              </a:rPr>
            </a:br>
            <a:r>
              <a:rPr lang="en-US" sz="5400" b="1" dirty="0" smtClean="0">
                <a:solidFill>
                  <a:srgbClr val="000000"/>
                </a:solidFill>
                <a:latin typeface="Arial Unicode MS"/>
                <a:cs typeface="Arial Unicode MS"/>
              </a:rPr>
              <a:t/>
            </a:r>
            <a:br>
              <a:rPr lang="en-US" sz="5400" b="1" dirty="0" smtClean="0">
                <a:solidFill>
                  <a:srgbClr val="000000"/>
                </a:solidFill>
                <a:latin typeface="Arial Unicode MS"/>
                <a:cs typeface="Arial Unicode MS"/>
              </a:rPr>
            </a:br>
            <a:endParaRPr lang="en-US" sz="5400" b="1" dirty="0">
              <a:solidFill>
                <a:srgbClr val="000000"/>
              </a:solidFill>
              <a:latin typeface="Capitals"/>
              <a:cs typeface="Capitals"/>
            </a:endParaRPr>
          </a:p>
        </p:txBody>
      </p:sp>
      <p:sp>
        <p:nvSpPr>
          <p:cNvPr id="5" name="TextBox 4"/>
          <p:cNvSpPr txBox="1"/>
          <p:nvPr/>
        </p:nvSpPr>
        <p:spPr>
          <a:xfrm>
            <a:off x="-399582" y="256840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760849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77503"/>
            <a:ext cx="8229600" cy="1143000"/>
          </a:xfrm>
        </p:spPr>
        <p:txBody>
          <a:bodyPr>
            <a:normAutofit/>
          </a:bodyPr>
          <a:lstStyle/>
          <a:p>
            <a:r>
              <a:rPr lang="en-US" sz="4800" b="1" dirty="0" smtClean="0"/>
              <a:t>The Stewardship of Innovation</a:t>
            </a:r>
            <a:endParaRPr lang="en-US" sz="4800" b="1" dirty="0"/>
          </a:p>
        </p:txBody>
      </p:sp>
    </p:spTree>
    <p:extLst>
      <p:ext uri="{BB962C8B-B14F-4D97-AF65-F5344CB8AC3E}">
        <p14:creationId xmlns:p14="http://schemas.microsoft.com/office/powerpoint/2010/main" val="35918828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3">
            <a:alphaModFix amt="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Pressure Point ppt template.jpg"/>
          <p:cNvPicPr>
            <a:picLocks noChangeAspect="1"/>
          </p:cNvPicPr>
          <p:nvPr/>
        </p:nvPicPr>
        <p:blipFill>
          <a:blip r:embed="rId3">
            <a:alphaModFix amt="39000"/>
            <a:extLst>
              <a:ext uri="{28A0092B-C50C-407E-A947-70E740481C1C}">
                <a14:useLocalDpi xmlns:a14="http://schemas.microsoft.com/office/drawing/2010/main" val="0"/>
              </a:ext>
            </a:extLst>
          </a:blip>
          <a:stretch>
            <a:fillRect/>
          </a:stretch>
        </p:blipFill>
        <p:spPr>
          <a:xfrm>
            <a:off x="4416284" y="809610"/>
            <a:ext cx="4448924" cy="3776809"/>
          </a:xfrm>
          <a:prstGeom prst="heptagon">
            <a:avLst/>
          </a:prstGeom>
        </p:spPr>
      </p:pic>
      <p:sp>
        <p:nvSpPr>
          <p:cNvPr id="6" name="Right Arrow Callout 5"/>
          <p:cNvSpPr/>
          <p:nvPr/>
        </p:nvSpPr>
        <p:spPr>
          <a:xfrm>
            <a:off x="412479" y="1417641"/>
            <a:ext cx="4003807" cy="2848680"/>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16544" y="1784133"/>
            <a:ext cx="2982474" cy="1323439"/>
          </a:xfrm>
          <a:prstGeom prst="rect">
            <a:avLst/>
          </a:prstGeom>
          <a:noFill/>
        </p:spPr>
        <p:txBody>
          <a:bodyPr wrap="square" rtlCol="0">
            <a:spAutoFit/>
          </a:bodyPr>
          <a:lstStyle/>
          <a:p>
            <a:r>
              <a:rPr lang="en-US" sz="4000" b="1" dirty="0" smtClean="0"/>
              <a:t>Great Commission</a:t>
            </a:r>
            <a:endParaRPr lang="en-US" sz="4000" b="1" dirty="0"/>
          </a:p>
        </p:txBody>
      </p:sp>
    </p:spTree>
    <p:extLst>
      <p:ext uri="{BB962C8B-B14F-4D97-AF65-F5344CB8AC3E}">
        <p14:creationId xmlns:p14="http://schemas.microsoft.com/office/powerpoint/2010/main" val="2522032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descr="Pressure Point ppt template.jpg"/>
          <p:cNvPicPr>
            <a:picLocks noChangeAspect="1"/>
          </p:cNvPicPr>
          <p:nvPr/>
        </p:nvPicPr>
        <p:blipFill>
          <a:blip r:embed="rId3">
            <a:alphaModFix amt="39000"/>
            <a:extLst>
              <a:ext uri="{28A0092B-C50C-407E-A947-70E740481C1C}">
                <a14:useLocalDpi xmlns:a14="http://schemas.microsoft.com/office/drawing/2010/main" val="0"/>
              </a:ext>
            </a:extLst>
          </a:blip>
          <a:stretch>
            <a:fillRect/>
          </a:stretch>
        </p:blipFill>
        <p:spPr>
          <a:xfrm>
            <a:off x="63082" y="781715"/>
            <a:ext cx="4134921" cy="3510244"/>
          </a:xfrm>
          <a:prstGeom prst="heptagon">
            <a:avLst/>
          </a:prstGeom>
        </p:spPr>
      </p:pic>
      <p:sp>
        <p:nvSpPr>
          <p:cNvPr id="5" name="TextBox 4"/>
          <p:cNvSpPr txBox="1"/>
          <p:nvPr/>
        </p:nvSpPr>
        <p:spPr>
          <a:xfrm>
            <a:off x="651657" y="1891300"/>
            <a:ext cx="2990911" cy="1446550"/>
          </a:xfrm>
          <a:prstGeom prst="rect">
            <a:avLst/>
          </a:prstGeom>
          <a:noFill/>
        </p:spPr>
        <p:txBody>
          <a:bodyPr wrap="square" rtlCol="0">
            <a:spAutoFit/>
          </a:bodyPr>
          <a:lstStyle/>
          <a:p>
            <a:pPr algn="ctr"/>
            <a:r>
              <a:rPr lang="en-US" sz="4400" b="1" dirty="0" smtClean="0"/>
              <a:t>Spirit-Filled Church</a:t>
            </a:r>
            <a:endParaRPr lang="en-US" sz="4400" b="1" dirty="0"/>
          </a:p>
        </p:txBody>
      </p:sp>
      <p:sp>
        <p:nvSpPr>
          <p:cNvPr id="6" name="Notched Right Arrow 5"/>
          <p:cNvSpPr/>
          <p:nvPr/>
        </p:nvSpPr>
        <p:spPr>
          <a:xfrm>
            <a:off x="4321911" y="2339611"/>
            <a:ext cx="1140391" cy="752019"/>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Explosion 1 6"/>
          <p:cNvSpPr/>
          <p:nvPr/>
        </p:nvSpPr>
        <p:spPr>
          <a:xfrm>
            <a:off x="5267512" y="781715"/>
            <a:ext cx="3876488" cy="3626405"/>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875511" y="1891301"/>
            <a:ext cx="2460400" cy="1200329"/>
          </a:xfrm>
          <a:prstGeom prst="rect">
            <a:avLst/>
          </a:prstGeom>
          <a:noFill/>
        </p:spPr>
        <p:txBody>
          <a:bodyPr wrap="square" rtlCol="0">
            <a:spAutoFit/>
          </a:bodyPr>
          <a:lstStyle/>
          <a:p>
            <a:pPr algn="ctr"/>
            <a:r>
              <a:rPr lang="en-US" sz="3600" b="1" dirty="0" smtClean="0"/>
              <a:t>Kingdom Innovation</a:t>
            </a:r>
            <a:endParaRPr lang="en-US" sz="3600" b="1" dirty="0"/>
          </a:p>
        </p:txBody>
      </p:sp>
    </p:spTree>
    <p:extLst>
      <p:ext uri="{BB962C8B-B14F-4D97-AF65-F5344CB8AC3E}">
        <p14:creationId xmlns:p14="http://schemas.microsoft.com/office/powerpoint/2010/main" val="13086020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5" name="Picture 4" descr="MP90038606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885" y="251380"/>
            <a:ext cx="4465480" cy="3189629"/>
          </a:xfrm>
          <a:prstGeom prst="rect">
            <a:avLst/>
          </a:prstGeom>
        </p:spPr>
      </p:pic>
      <p:pic>
        <p:nvPicPr>
          <p:cNvPr id="6" name="Picture 5" descr="MP90042519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702" y="251380"/>
            <a:ext cx="2585925" cy="3688005"/>
          </a:xfrm>
          <a:prstGeom prst="rect">
            <a:avLst/>
          </a:prstGeom>
        </p:spPr>
      </p:pic>
      <p:pic>
        <p:nvPicPr>
          <p:cNvPr id="7" name="Picture 6" descr="MP900448293.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2340" y="2187598"/>
            <a:ext cx="2984691" cy="4484961"/>
          </a:xfrm>
          <a:prstGeom prst="rect">
            <a:avLst/>
          </a:prstGeom>
        </p:spPr>
      </p:pic>
      <p:pic>
        <p:nvPicPr>
          <p:cNvPr id="8" name="Picture 7" descr="MP900321095.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34782" y="2994741"/>
            <a:ext cx="2558585" cy="3586803"/>
          </a:xfrm>
          <a:prstGeom prst="rect">
            <a:avLst/>
          </a:prstGeom>
        </p:spPr>
      </p:pic>
    </p:spTree>
    <p:extLst>
      <p:ext uri="{BB962C8B-B14F-4D97-AF65-F5344CB8AC3E}">
        <p14:creationId xmlns:p14="http://schemas.microsoft.com/office/powerpoint/2010/main" val="14046899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3" descr="MP9004003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495" y="1575849"/>
            <a:ext cx="3519837" cy="4029151"/>
          </a:xfrm>
          <a:prstGeom prst="rect">
            <a:avLst/>
          </a:prstGeom>
        </p:spPr>
      </p:pic>
      <p:pic>
        <p:nvPicPr>
          <p:cNvPr id="5" name="Picture 4" descr="MP900431316.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3529" y="137691"/>
            <a:ext cx="4029151" cy="4029151"/>
          </a:xfrm>
          <a:prstGeom prst="rect">
            <a:avLst/>
          </a:prstGeom>
        </p:spPr>
      </p:pic>
    </p:spTree>
    <p:extLst>
      <p:ext uri="{BB962C8B-B14F-4D97-AF65-F5344CB8AC3E}">
        <p14:creationId xmlns:p14="http://schemas.microsoft.com/office/powerpoint/2010/main" val="7019632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65848"/>
            <a:ext cx="8229600" cy="1143000"/>
          </a:xfrm>
        </p:spPr>
        <p:txBody>
          <a:bodyPr>
            <a:noAutofit/>
          </a:bodyPr>
          <a:lstStyle/>
          <a:p>
            <a:r>
              <a:rPr lang="en-US" sz="4800" b="1" dirty="0" smtClean="0"/>
              <a:t>“Desire without </a:t>
            </a:r>
            <a:r>
              <a:rPr lang="en-US" sz="4800" b="1" dirty="0"/>
              <a:t>knowledge is not good,</a:t>
            </a:r>
            <a:br>
              <a:rPr lang="en-US" sz="4800" b="1" dirty="0"/>
            </a:br>
            <a:r>
              <a:rPr lang="en-US" sz="4800" b="1" dirty="0"/>
              <a:t>and </a:t>
            </a:r>
            <a:r>
              <a:rPr lang="en-US" sz="4800" b="1" dirty="0" smtClean="0"/>
              <a:t>whoever makes </a:t>
            </a:r>
            <a:r>
              <a:rPr lang="en-US" sz="4800" b="1" dirty="0"/>
              <a:t>haste with his feet misses his </a:t>
            </a:r>
            <a:r>
              <a:rPr lang="en-US" sz="4800" b="1" dirty="0" smtClean="0"/>
              <a:t>way”</a:t>
            </a:r>
            <a:r>
              <a:rPr lang="en-US" sz="4800" dirty="0" smtClean="0"/>
              <a:t> </a:t>
            </a:r>
            <a:r>
              <a:rPr lang="en-US" dirty="0" smtClean="0"/>
              <a:t>(Proverbs, 19:2, ESV).</a:t>
            </a:r>
            <a:r>
              <a:rPr lang="en-US" sz="4800" dirty="0"/>
              <a:t/>
            </a:r>
            <a:br>
              <a:rPr lang="en-US" sz="4800" dirty="0"/>
            </a:br>
            <a:endParaRPr lang="en-US" sz="4800" b="1" dirty="0"/>
          </a:p>
        </p:txBody>
      </p:sp>
    </p:spTree>
    <p:extLst>
      <p:ext uri="{BB962C8B-B14F-4D97-AF65-F5344CB8AC3E}">
        <p14:creationId xmlns:p14="http://schemas.microsoft.com/office/powerpoint/2010/main" val="22736609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99582" y="2568407"/>
            <a:ext cx="184666" cy="369332"/>
          </a:xfrm>
          <a:prstGeom prst="rect">
            <a:avLst/>
          </a:prstGeom>
          <a:noFill/>
        </p:spPr>
        <p:txBody>
          <a:bodyPr wrap="none" rtlCol="0">
            <a:spAutoFit/>
          </a:bodyPr>
          <a:lstStyle/>
          <a:p>
            <a:endParaRPr lang="en-US" dirty="0"/>
          </a:p>
        </p:txBody>
      </p:sp>
      <p:sp>
        <p:nvSpPr>
          <p:cNvPr id="6" name="Title 5"/>
          <p:cNvSpPr>
            <a:spLocks noGrp="1"/>
          </p:cNvSpPr>
          <p:nvPr>
            <p:ph type="ctrTitle"/>
          </p:nvPr>
        </p:nvSpPr>
        <p:spPr>
          <a:xfrm>
            <a:off x="685800" y="2580529"/>
            <a:ext cx="7772400" cy="1470025"/>
          </a:xfrm>
        </p:spPr>
        <p:txBody>
          <a:bodyPr>
            <a:noAutofit/>
          </a:bodyPr>
          <a:lstStyle/>
          <a:p>
            <a:r>
              <a:rPr lang="en-US" sz="5400" b="1" dirty="0" smtClean="0"/>
              <a:t>J. D. Payne</a:t>
            </a:r>
            <a:br>
              <a:rPr lang="en-US" sz="5400" b="1" dirty="0" smtClean="0"/>
            </a:br>
            <a:r>
              <a:rPr lang="en-US" sz="5400" b="1" dirty="0" err="1" smtClean="0"/>
              <a:t>jpayne@brookhills.org</a:t>
            </a:r>
            <a:r>
              <a:rPr lang="en-US" sz="5400" b="1" dirty="0" smtClean="0"/>
              <a:t/>
            </a:r>
            <a:br>
              <a:rPr lang="en-US" sz="5400" b="1" dirty="0" smtClean="0"/>
            </a:br>
            <a:r>
              <a:rPr lang="en-US" sz="5400" b="1" dirty="0" smtClean="0"/>
              <a:t>@</a:t>
            </a:r>
            <a:r>
              <a:rPr lang="en-US" sz="5400" b="1" dirty="0" err="1" smtClean="0"/>
              <a:t>jd_payne</a:t>
            </a:r>
            <a:r>
              <a:rPr lang="en-US" sz="5400" b="1" dirty="0" smtClean="0"/>
              <a:t/>
            </a:r>
            <a:br>
              <a:rPr lang="en-US" sz="5400" b="1" dirty="0" smtClean="0"/>
            </a:br>
            <a:r>
              <a:rPr lang="en-US" sz="5400" b="1" dirty="0" err="1" smtClean="0"/>
              <a:t>jdpayne.org</a:t>
            </a:r>
            <a:r>
              <a:rPr lang="en-US" sz="4800" b="1" dirty="0" smtClean="0"/>
              <a:t/>
            </a:r>
            <a:br>
              <a:rPr lang="en-US" sz="4800" b="1" dirty="0" smtClean="0"/>
            </a:br>
            <a:endParaRPr lang="en-US" sz="4800" b="1" dirty="0"/>
          </a:p>
        </p:txBody>
      </p:sp>
    </p:spTree>
    <p:extLst>
      <p:ext uri="{BB962C8B-B14F-4D97-AF65-F5344CB8AC3E}">
        <p14:creationId xmlns:p14="http://schemas.microsoft.com/office/powerpoint/2010/main" val="751705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79936"/>
            <a:ext cx="7772400" cy="2448584"/>
          </a:xfrm>
        </p:spPr>
        <p:txBody>
          <a:bodyPr>
            <a:normAutofit fontScale="90000"/>
          </a:bodyPr>
          <a:lstStyle/>
          <a:p>
            <a:r>
              <a:rPr lang="en-US" sz="6000" dirty="0">
                <a:latin typeface="Capitals"/>
                <a:cs typeface="Capitals"/>
              </a:rPr>
              <a:t/>
            </a:r>
            <a:br>
              <a:rPr lang="en-US" sz="6000" dirty="0">
                <a:latin typeface="Capitals"/>
                <a:cs typeface="Capitals"/>
              </a:rPr>
            </a:br>
            <a:r>
              <a:rPr lang="en-US" sz="6000" b="1" dirty="0" smtClean="0">
                <a:latin typeface="Arial"/>
                <a:cs typeface="Arial"/>
              </a:rPr>
              <a:t>Pressure Points of </a:t>
            </a:r>
            <a:br>
              <a:rPr lang="en-US" sz="6000" b="1" dirty="0" smtClean="0">
                <a:latin typeface="Arial"/>
                <a:cs typeface="Arial"/>
              </a:rPr>
            </a:br>
            <a:r>
              <a:rPr lang="en-US" sz="6000" b="1" dirty="0" smtClean="0">
                <a:latin typeface="Arial"/>
                <a:cs typeface="Arial"/>
              </a:rPr>
              <a:t>the Age</a:t>
            </a:r>
            <a:r>
              <a:rPr lang="en-US" sz="2400" dirty="0" smtClean="0">
                <a:latin typeface="Arial Unicode MS"/>
                <a:cs typeface="Arial Unicode MS"/>
              </a:rPr>
              <a:t/>
            </a:r>
            <a:br>
              <a:rPr lang="en-US" sz="2400" dirty="0" smtClean="0">
                <a:latin typeface="Arial Unicode MS"/>
                <a:cs typeface="Arial Unicode MS"/>
              </a:rPr>
            </a:br>
            <a:r>
              <a:rPr lang="en-US" sz="2400" dirty="0" smtClean="0">
                <a:latin typeface="Arial Unicode MS"/>
                <a:cs typeface="Arial Unicode MS"/>
              </a:rPr>
              <a:t/>
            </a:r>
            <a:br>
              <a:rPr lang="en-US" sz="2400" dirty="0" smtClean="0">
                <a:latin typeface="Arial Unicode MS"/>
                <a:cs typeface="Arial Unicode MS"/>
              </a:rPr>
            </a:br>
            <a:endParaRPr lang="en-US" sz="3100" dirty="0">
              <a:latin typeface="Capitals"/>
              <a:cs typeface="Capitals"/>
            </a:endParaRPr>
          </a:p>
        </p:txBody>
      </p:sp>
      <p:sp>
        <p:nvSpPr>
          <p:cNvPr id="5" name="TextBox 4"/>
          <p:cNvSpPr txBox="1"/>
          <p:nvPr/>
        </p:nvSpPr>
        <p:spPr>
          <a:xfrm>
            <a:off x="-399582" y="256840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3254026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23676"/>
            <a:ext cx="8229600" cy="3190848"/>
          </a:xfrm>
        </p:spPr>
        <p:txBody>
          <a:bodyPr>
            <a:normAutofit fontScale="90000"/>
          </a:bodyPr>
          <a:lstStyle/>
          <a:p>
            <a:r>
              <a:rPr lang="en-US" sz="5400" dirty="0" smtClean="0">
                <a:latin typeface="Capitals"/>
                <a:cs typeface="Capitals"/>
              </a:rPr>
              <a:t>Unreached People Groups</a:t>
            </a:r>
            <a:br>
              <a:rPr lang="en-US" sz="5400" dirty="0" smtClean="0">
                <a:latin typeface="Capitals"/>
                <a:cs typeface="Capitals"/>
              </a:rPr>
            </a:br>
            <a:r>
              <a:rPr lang="en-US" dirty="0" smtClean="0"/>
              <a:t/>
            </a:r>
            <a:br>
              <a:rPr lang="en-US" dirty="0" smtClean="0"/>
            </a:br>
            <a:r>
              <a:rPr lang="en-US" sz="3200" dirty="0" smtClean="0"/>
              <a:t>“</a:t>
            </a:r>
            <a:r>
              <a:rPr lang="en-US" sz="3100" dirty="0" smtClean="0"/>
              <a:t>The Bread of Life is simply not available to hundreds and hundreds of millions of people.</a:t>
            </a:r>
            <a:r>
              <a:rPr lang="en-US" sz="3200" dirty="0" smtClean="0"/>
              <a:t>”</a:t>
            </a:r>
            <a:r>
              <a:rPr lang="en-US" sz="3100" dirty="0" smtClean="0"/>
              <a:t/>
            </a:r>
            <a:br>
              <a:rPr lang="en-US" sz="3100" dirty="0" smtClean="0"/>
            </a:br>
            <a:r>
              <a:rPr lang="en-US" sz="2000" dirty="0" smtClean="0"/>
              <a:t>David A. Fraser</a:t>
            </a:r>
            <a:endParaRPr lang="en-US" sz="2000" dirty="0"/>
          </a:p>
        </p:txBody>
      </p:sp>
    </p:spTree>
    <p:extLst>
      <p:ext uri="{BB962C8B-B14F-4D97-AF65-F5344CB8AC3E}">
        <p14:creationId xmlns:p14="http://schemas.microsoft.com/office/powerpoint/2010/main" val="105999623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91460"/>
            <a:ext cx="8229600" cy="1143000"/>
          </a:xfrm>
        </p:spPr>
        <p:txBody>
          <a:bodyPr>
            <a:normAutofit/>
          </a:bodyPr>
          <a:lstStyle/>
          <a:p>
            <a:r>
              <a:rPr lang="en-US" sz="4800" b="1" dirty="0" smtClean="0"/>
              <a:t>Unengaged and Unreached</a:t>
            </a:r>
            <a:endParaRPr lang="en-US" sz="4800" b="1" dirty="0"/>
          </a:p>
        </p:txBody>
      </p:sp>
    </p:spTree>
    <p:extLst>
      <p:ext uri="{BB962C8B-B14F-4D97-AF65-F5344CB8AC3E}">
        <p14:creationId xmlns:p14="http://schemas.microsoft.com/office/powerpoint/2010/main" val="78226619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385"/>
            <a:ext cx="8229600" cy="5374875"/>
          </a:xfrm>
        </p:spPr>
        <p:txBody>
          <a:bodyPr>
            <a:noAutofit/>
          </a:bodyPr>
          <a:lstStyle/>
          <a:p>
            <a:endParaRPr lang="en-US" sz="3600" dirty="0" smtClean="0"/>
          </a:p>
          <a:p>
            <a:pPr marL="0" indent="0" algn="ctr">
              <a:buNone/>
            </a:pPr>
            <a:r>
              <a:rPr lang="en-US" sz="5400" b="1" u="sng" dirty="0" smtClean="0"/>
              <a:t>11,000</a:t>
            </a:r>
            <a:r>
              <a:rPr lang="en-US" sz="5400" b="1" dirty="0" smtClean="0"/>
              <a:t> people groups</a:t>
            </a:r>
          </a:p>
          <a:p>
            <a:pPr marL="0" indent="0">
              <a:buNone/>
            </a:pPr>
            <a:endParaRPr lang="en-US" sz="4000" b="1" dirty="0" smtClean="0"/>
          </a:p>
          <a:p>
            <a:pPr marL="0" indent="0" algn="ctr">
              <a:buNone/>
            </a:pPr>
            <a:r>
              <a:rPr lang="en-US" sz="5400" b="1" u="sng" dirty="0" smtClean="0"/>
              <a:t>6,000</a:t>
            </a:r>
            <a:r>
              <a:rPr lang="en-US" sz="5400" b="1" dirty="0" smtClean="0"/>
              <a:t> unreached people groups (not including the US and Canada</a:t>
            </a:r>
          </a:p>
        </p:txBody>
      </p:sp>
    </p:spTree>
    <p:extLst>
      <p:ext uri="{BB962C8B-B14F-4D97-AF65-F5344CB8AC3E}">
        <p14:creationId xmlns:p14="http://schemas.microsoft.com/office/powerpoint/2010/main" val="95576218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385"/>
            <a:ext cx="8229600" cy="5374875"/>
          </a:xfrm>
        </p:spPr>
        <p:txBody>
          <a:bodyPr>
            <a:noAutofit/>
          </a:bodyPr>
          <a:lstStyle/>
          <a:p>
            <a:endParaRPr lang="en-US" sz="3600" dirty="0" smtClean="0"/>
          </a:p>
          <a:p>
            <a:endParaRPr lang="en-US" sz="5400" b="1" u="sng" dirty="0" smtClean="0"/>
          </a:p>
          <a:p>
            <a:pPr marL="0" indent="0" algn="ctr">
              <a:buNone/>
            </a:pPr>
            <a:r>
              <a:rPr lang="en-US" sz="5400" b="1" u="sng" dirty="0" smtClean="0"/>
              <a:t>3,000</a:t>
            </a:r>
            <a:r>
              <a:rPr lang="en-US" sz="5400" b="1" dirty="0" smtClean="0"/>
              <a:t> unengaged-unreached people groups</a:t>
            </a:r>
            <a:endParaRPr lang="en-US" sz="5400" b="1" dirty="0"/>
          </a:p>
        </p:txBody>
      </p:sp>
    </p:spTree>
    <p:extLst>
      <p:ext uri="{BB962C8B-B14F-4D97-AF65-F5344CB8AC3E}">
        <p14:creationId xmlns:p14="http://schemas.microsoft.com/office/powerpoint/2010/main" val="188825725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7916"/>
            <a:ext cx="8229600" cy="4902384"/>
          </a:xfrm>
        </p:spPr>
        <p:txBody>
          <a:bodyPr>
            <a:noAutofit/>
          </a:bodyPr>
          <a:lstStyle/>
          <a:p>
            <a:pPr marL="0" indent="0" algn="ctr">
              <a:buNone/>
            </a:pPr>
            <a:endParaRPr lang="en-US" sz="3600" b="1" u="sng" dirty="0" smtClean="0"/>
          </a:p>
          <a:p>
            <a:pPr marL="0" indent="0" algn="ctr">
              <a:buNone/>
            </a:pPr>
            <a:r>
              <a:rPr lang="en-US" sz="5400" b="1" u="sng" dirty="0" smtClean="0"/>
              <a:t>360</a:t>
            </a:r>
            <a:r>
              <a:rPr lang="en-US" sz="5400" b="1" dirty="0" smtClean="0"/>
              <a:t> unreached people groups in the United States</a:t>
            </a:r>
          </a:p>
          <a:p>
            <a:pPr marL="0" indent="0" algn="ctr">
              <a:buNone/>
            </a:pPr>
            <a:endParaRPr lang="en-US" sz="4000" b="1" dirty="0"/>
          </a:p>
          <a:p>
            <a:pPr marL="0" indent="0" algn="ctr">
              <a:buNone/>
            </a:pPr>
            <a:r>
              <a:rPr lang="en-US" sz="5400" b="1" u="sng" dirty="0" smtClean="0"/>
              <a:t>180</a:t>
            </a:r>
            <a:r>
              <a:rPr lang="en-US" sz="5400" b="1" dirty="0" smtClean="0"/>
              <a:t> unreached people groups in Canada</a:t>
            </a:r>
          </a:p>
        </p:txBody>
      </p:sp>
    </p:spTree>
    <p:extLst>
      <p:ext uri="{BB962C8B-B14F-4D97-AF65-F5344CB8AC3E}">
        <p14:creationId xmlns:p14="http://schemas.microsoft.com/office/powerpoint/2010/main" val="216609744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63547"/>
            <a:ext cx="8229600" cy="1143000"/>
          </a:xfrm>
        </p:spPr>
        <p:txBody>
          <a:bodyPr>
            <a:normAutofit/>
          </a:bodyPr>
          <a:lstStyle/>
          <a:p>
            <a:r>
              <a:rPr lang="en-US" sz="5400" b="1" dirty="0" smtClean="0"/>
              <a:t>Priority?</a:t>
            </a:r>
            <a:endParaRPr lang="en-US" sz="5400" b="1" dirty="0"/>
          </a:p>
        </p:txBody>
      </p:sp>
    </p:spTree>
    <p:extLst>
      <p:ext uri="{BB962C8B-B14F-4D97-AF65-F5344CB8AC3E}">
        <p14:creationId xmlns:p14="http://schemas.microsoft.com/office/powerpoint/2010/main" val="163485078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65849"/>
            <a:ext cx="8229600" cy="1143000"/>
          </a:xfrm>
        </p:spPr>
        <p:txBody>
          <a:bodyPr>
            <a:noAutofit/>
          </a:bodyPr>
          <a:lstStyle/>
          <a:p>
            <a:r>
              <a:rPr lang="en-US" sz="5400" b="1" dirty="0" smtClean="0"/>
              <a:t>E2</a:t>
            </a:r>
            <a:br>
              <a:rPr lang="en-US" sz="5400" b="1" dirty="0" smtClean="0"/>
            </a:br>
            <a:r>
              <a:rPr lang="en-US" sz="5400" b="1" dirty="0"/>
              <a:t/>
            </a:r>
            <a:br>
              <a:rPr lang="en-US" sz="5400" b="1" dirty="0"/>
            </a:br>
            <a:r>
              <a:rPr lang="en-US" sz="5400" b="1" dirty="0" smtClean="0"/>
              <a:t>E3</a:t>
            </a:r>
            <a:endParaRPr lang="en-US" sz="5400" b="1" dirty="0"/>
          </a:p>
        </p:txBody>
      </p:sp>
    </p:spTree>
    <p:extLst>
      <p:ext uri="{BB962C8B-B14F-4D97-AF65-F5344CB8AC3E}">
        <p14:creationId xmlns:p14="http://schemas.microsoft.com/office/powerpoint/2010/main" val="236305894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18983"/>
            <a:ext cx="8229600" cy="2735524"/>
          </a:xfrm>
        </p:spPr>
        <p:txBody>
          <a:bodyPr>
            <a:normAutofit fontScale="90000"/>
          </a:bodyPr>
          <a:lstStyle/>
          <a:p>
            <a:r>
              <a:rPr lang="en-US" sz="6000" dirty="0" smtClean="0">
                <a:latin typeface="Capitals"/>
                <a:cs typeface="Capitals"/>
              </a:rPr>
              <a:t>The West as a </a:t>
            </a:r>
            <a:br>
              <a:rPr lang="en-US" sz="6000" dirty="0" smtClean="0">
                <a:latin typeface="Capitals"/>
                <a:cs typeface="Capitals"/>
              </a:rPr>
            </a:br>
            <a:r>
              <a:rPr lang="en-US" sz="6000" dirty="0" smtClean="0">
                <a:latin typeface="Capitals"/>
                <a:cs typeface="Capitals"/>
              </a:rPr>
              <a:t>Mission Field</a:t>
            </a:r>
            <a:r>
              <a:rPr lang="en-US" sz="4900" dirty="0" smtClean="0">
                <a:latin typeface="Capitals"/>
                <a:cs typeface="Capitals"/>
              </a:rPr>
              <a:t/>
            </a:r>
            <a:br>
              <a:rPr lang="en-US" sz="4900" dirty="0" smtClean="0">
                <a:latin typeface="Capitals"/>
                <a:cs typeface="Capitals"/>
              </a:rPr>
            </a:br>
            <a:r>
              <a:rPr lang="en-US" sz="4900" dirty="0" smtClean="0">
                <a:latin typeface="Capitals"/>
                <a:cs typeface="Capitals"/>
              </a:rPr>
              <a:t/>
            </a:r>
            <a:br>
              <a:rPr lang="en-US" sz="4900" dirty="0" smtClean="0">
                <a:latin typeface="Capitals"/>
                <a:cs typeface="Capitals"/>
              </a:rPr>
            </a:br>
            <a:r>
              <a:rPr lang="en-US" sz="3600" dirty="0" smtClean="0">
                <a:latin typeface="Calibri"/>
                <a:cs typeface="Calibri"/>
              </a:rPr>
              <a:t>“</a:t>
            </a:r>
            <a:r>
              <a:rPr lang="en-US" sz="3600" dirty="0" smtClean="0"/>
              <a:t>The west is, once again, a vast mission field.”</a:t>
            </a:r>
            <a:br>
              <a:rPr lang="en-US" sz="3600" dirty="0" smtClean="0"/>
            </a:br>
            <a:r>
              <a:rPr lang="en-US" sz="2200" dirty="0" smtClean="0"/>
              <a:t>George G. Hunter III</a:t>
            </a:r>
            <a:endParaRPr lang="en-US" sz="2200" dirty="0"/>
          </a:p>
        </p:txBody>
      </p:sp>
    </p:spTree>
    <p:extLst>
      <p:ext uri="{BB962C8B-B14F-4D97-AF65-F5344CB8AC3E}">
        <p14:creationId xmlns:p14="http://schemas.microsoft.com/office/powerpoint/2010/main" val="330111217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07719"/>
            <a:ext cx="8229600" cy="1143000"/>
          </a:xfrm>
        </p:spPr>
        <p:txBody>
          <a:bodyPr>
            <a:normAutofit/>
          </a:bodyPr>
          <a:lstStyle/>
          <a:p>
            <a:r>
              <a:rPr lang="en-US" sz="5400" b="1" dirty="0" smtClean="0"/>
              <a:t>Post-Christian Mission Field</a:t>
            </a:r>
            <a:endParaRPr lang="en-US" sz="5400" b="1" dirty="0"/>
          </a:p>
        </p:txBody>
      </p:sp>
    </p:spTree>
    <p:extLst>
      <p:ext uri="{BB962C8B-B14F-4D97-AF65-F5344CB8AC3E}">
        <p14:creationId xmlns:p14="http://schemas.microsoft.com/office/powerpoint/2010/main" val="18393548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99582" y="2568407"/>
            <a:ext cx="184666" cy="369332"/>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3"/>
          <a:stretch>
            <a:fillRect/>
          </a:stretch>
        </p:blipFill>
        <p:spPr>
          <a:xfrm>
            <a:off x="1093664" y="786581"/>
            <a:ext cx="2786603" cy="4241149"/>
          </a:xfrm>
          <a:prstGeom prst="rect">
            <a:avLst/>
          </a:prstGeom>
        </p:spPr>
      </p:pic>
      <p:pic>
        <p:nvPicPr>
          <p:cNvPr id="4" name="Picture 3"/>
          <p:cNvPicPr>
            <a:picLocks noChangeAspect="1"/>
          </p:cNvPicPr>
          <p:nvPr/>
        </p:nvPicPr>
        <p:blipFill>
          <a:blip r:embed="rId4"/>
          <a:stretch>
            <a:fillRect/>
          </a:stretch>
        </p:blipFill>
        <p:spPr>
          <a:xfrm>
            <a:off x="4669207" y="786581"/>
            <a:ext cx="2580722" cy="4241149"/>
          </a:xfrm>
          <a:prstGeom prst="rect">
            <a:avLst/>
          </a:prstGeom>
        </p:spPr>
      </p:pic>
    </p:spTree>
    <p:extLst>
      <p:ext uri="{BB962C8B-B14F-4D97-AF65-F5344CB8AC3E}">
        <p14:creationId xmlns:p14="http://schemas.microsoft.com/office/powerpoint/2010/main" val="408061546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Picture 5"/>
          <p:cNvPicPr>
            <a:picLocks noChangeAspect="1"/>
          </p:cNvPicPr>
          <p:nvPr/>
        </p:nvPicPr>
        <p:blipFill>
          <a:blip r:embed="rId4"/>
          <a:stretch>
            <a:fillRect/>
          </a:stretch>
        </p:blipFill>
        <p:spPr>
          <a:xfrm>
            <a:off x="1287699" y="1637666"/>
            <a:ext cx="5715274" cy="3721095"/>
          </a:xfrm>
          <a:prstGeom prst="rect">
            <a:avLst/>
          </a:prstGeom>
        </p:spPr>
      </p:pic>
    </p:spTree>
    <p:extLst>
      <p:ext uri="{BB962C8B-B14F-4D97-AF65-F5344CB8AC3E}">
        <p14:creationId xmlns:p14="http://schemas.microsoft.com/office/powerpoint/2010/main" val="334761395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91459"/>
            <a:ext cx="8229600" cy="1143000"/>
          </a:xfrm>
        </p:spPr>
        <p:txBody>
          <a:bodyPr>
            <a:normAutofit/>
          </a:bodyPr>
          <a:lstStyle/>
          <a:p>
            <a:r>
              <a:rPr lang="en-US" sz="5400" b="1" dirty="0" smtClean="0"/>
              <a:t>Strangers Next Door</a:t>
            </a:r>
            <a:endParaRPr lang="en-US" sz="5400" b="1" dirty="0"/>
          </a:p>
        </p:txBody>
      </p:sp>
    </p:spTree>
    <p:extLst>
      <p:ext uri="{BB962C8B-B14F-4D97-AF65-F5344CB8AC3E}">
        <p14:creationId xmlns:p14="http://schemas.microsoft.com/office/powerpoint/2010/main" val="304418027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864" y="998043"/>
            <a:ext cx="8812933" cy="5693444"/>
          </a:xfrm>
          <a:prstGeom prst="rect">
            <a:avLst/>
          </a:prstGeom>
        </p:spPr>
      </p:pic>
      <p:sp>
        <p:nvSpPr>
          <p:cNvPr id="3" name="TextBox 2"/>
          <p:cNvSpPr txBox="1"/>
          <p:nvPr/>
        </p:nvSpPr>
        <p:spPr>
          <a:xfrm>
            <a:off x="304800" y="228604"/>
            <a:ext cx="8382000" cy="769441"/>
          </a:xfrm>
          <a:prstGeom prst="rect">
            <a:avLst/>
          </a:prstGeom>
          <a:noFill/>
        </p:spPr>
        <p:txBody>
          <a:bodyPr wrap="square" rtlCol="0">
            <a:spAutoFit/>
          </a:bodyPr>
          <a:lstStyle/>
          <a:p>
            <a:pPr algn="ctr"/>
            <a:r>
              <a:rPr lang="en-US" sz="2800" b="1" spc="100" dirty="0" smtClean="0">
                <a:solidFill>
                  <a:schemeClr val="bg1"/>
                </a:solidFill>
                <a:latin typeface="Avenir LT Std 35 Light" pitchFamily="34" charset="0"/>
              </a:rPr>
              <a:t>Global Status of Evangelical Christianity</a:t>
            </a:r>
          </a:p>
          <a:p>
            <a:pPr algn="ctr"/>
            <a:r>
              <a:rPr lang="en-US" sz="1600" spc="100" dirty="0" smtClean="0">
                <a:solidFill>
                  <a:schemeClr val="bg1"/>
                </a:solidFill>
                <a:latin typeface="Avenir LT Std 35 Light" pitchFamily="34" charset="0"/>
              </a:rPr>
              <a:t>2013 Edition</a:t>
            </a:r>
            <a:endParaRPr lang="en-US" sz="1600" spc="100" dirty="0">
              <a:solidFill>
                <a:schemeClr val="bg1"/>
              </a:solidFill>
              <a:latin typeface="Avenir LT Std 35 Light" pitchFamily="34" charset="0"/>
            </a:endParaRPr>
          </a:p>
        </p:txBody>
      </p:sp>
    </p:spTree>
    <p:extLst>
      <p:ext uri="{BB962C8B-B14F-4D97-AF65-F5344CB8AC3E}">
        <p14:creationId xmlns:p14="http://schemas.microsoft.com/office/powerpoint/2010/main" val="346992881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050" name="Picture 2" descr="C:\Users\jpayne\Desktop\Joshua Project Map.JPG"/>
          <p:cNvPicPr>
            <a:picLocks noChangeAspect="1" noChangeArrowheads="1"/>
          </p:cNvPicPr>
          <p:nvPr/>
        </p:nvPicPr>
        <p:blipFill>
          <a:blip r:embed="rId4" cstate="print"/>
          <a:srcRect/>
          <a:stretch>
            <a:fillRect/>
          </a:stretch>
        </p:blipFill>
        <p:spPr bwMode="auto">
          <a:xfrm>
            <a:off x="108419" y="231771"/>
            <a:ext cx="8845858" cy="6413248"/>
          </a:xfrm>
          <a:prstGeom prst="rect">
            <a:avLst/>
          </a:prstGeom>
          <a:noFill/>
        </p:spPr>
      </p:pic>
    </p:spTree>
    <p:extLst>
      <p:ext uri="{BB962C8B-B14F-4D97-AF65-F5344CB8AC3E}">
        <p14:creationId xmlns:p14="http://schemas.microsoft.com/office/powerpoint/2010/main" val="1678979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56497"/>
            <a:ext cx="8229600" cy="1143000"/>
          </a:xfrm>
        </p:spPr>
        <p:txBody>
          <a:bodyPr>
            <a:normAutofit/>
          </a:bodyPr>
          <a:lstStyle/>
          <a:p>
            <a:r>
              <a:rPr lang="en-US" sz="4800" b="1" dirty="0" smtClean="0"/>
              <a:t>From 35,000 to 15,000 Feet</a:t>
            </a:r>
            <a:endParaRPr lang="en-US" sz="4800" b="1" dirty="0"/>
          </a:p>
        </p:txBody>
      </p:sp>
    </p:spTree>
    <p:extLst>
      <p:ext uri="{BB962C8B-B14F-4D97-AF65-F5344CB8AC3E}">
        <p14:creationId xmlns:p14="http://schemas.microsoft.com/office/powerpoint/2010/main" val="11031817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Least Evangelical US States, 2010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1402435"/>
              </p:ext>
            </p:extLst>
          </p:nvPr>
        </p:nvGraphicFramePr>
        <p:xfrm>
          <a:off x="278793" y="1526066"/>
          <a:ext cx="8562966" cy="5010526"/>
        </p:xfrm>
        <a:graphic>
          <a:graphicData uri="http://schemas.openxmlformats.org/drawingml/2006/table">
            <a:tbl>
              <a:tblPr firstRow="1" bandRow="1">
                <a:tableStyleId>{8EC20E35-A176-4012-BC5E-935CFFF8708E}</a:tableStyleId>
              </a:tblPr>
              <a:tblGrid>
                <a:gridCol w="4798017"/>
                <a:gridCol w="3764949"/>
              </a:tblGrid>
              <a:tr h="441245">
                <a:tc>
                  <a:txBody>
                    <a:bodyPr/>
                    <a:lstStyle/>
                    <a:p>
                      <a:pPr algn="ctr"/>
                      <a:r>
                        <a:rPr lang="en-US" sz="1900" dirty="0" smtClean="0"/>
                        <a:t>State</a:t>
                      </a:r>
                      <a:endParaRPr lang="en-US" sz="1900" dirty="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a:r>
                        <a:rPr lang="en-US" sz="1900" dirty="0" smtClean="0"/>
                        <a:t>Evangelical</a:t>
                      </a:r>
                      <a:r>
                        <a:rPr lang="en-US" sz="1900" baseline="0" dirty="0" smtClean="0"/>
                        <a:t> Percentage</a:t>
                      </a:r>
                      <a:endParaRPr lang="en-US" sz="1900" dirty="0"/>
                    </a:p>
                  </a:txBody>
                  <a:tcPr>
                    <a:lnL>
                      <a:noFill/>
                    </a:lnL>
                    <a:lnR>
                      <a:noFill/>
                    </a:lnR>
                    <a:lnT w="25400" cmpd="sng">
                      <a:noFill/>
                    </a:lnT>
                    <a:lnB w="25400" cmpd="sng">
                      <a:noFill/>
                    </a:lnB>
                    <a:lnTlToBr w="12700" cmpd="sng">
                      <a:noFill/>
                      <a:prstDash val="solid"/>
                    </a:lnTlToBr>
                    <a:lnBlToTr w="12700" cmpd="sng">
                      <a:noFill/>
                      <a:prstDash val="solid"/>
                    </a:lnBlToTr>
                  </a:tcPr>
                </a:tc>
              </a:tr>
              <a:tr h="441245">
                <a:tc>
                  <a:txBody>
                    <a:bodyPr/>
                    <a:lstStyle/>
                    <a:p>
                      <a:r>
                        <a:rPr lang="en-US" sz="1900" dirty="0" smtClean="0"/>
                        <a:t>Utah</a:t>
                      </a:r>
                      <a:endParaRPr lang="en-US" sz="1900" dirty="0"/>
                    </a:p>
                  </a:txBody>
                  <a:tcPr>
                    <a:lnL>
                      <a:noFill/>
                    </a:lnL>
                    <a:lnR>
                      <a:noFill/>
                    </a:lnR>
                    <a:lnT w="25400" cmpd="sng">
                      <a:noFill/>
                    </a:lnT>
                    <a:lnB>
                      <a:noFill/>
                    </a:lnB>
                    <a:lnTlToBr w="12700" cmpd="sng">
                      <a:noFill/>
                      <a:prstDash val="solid"/>
                    </a:lnTlToBr>
                    <a:lnBlToTr w="12700" cmpd="sng">
                      <a:noFill/>
                      <a:prstDash val="solid"/>
                    </a:lnBlToTr>
                  </a:tcPr>
                </a:tc>
                <a:tc>
                  <a:txBody>
                    <a:bodyPr/>
                    <a:lstStyle/>
                    <a:p>
                      <a:pPr algn="ctr"/>
                      <a:r>
                        <a:rPr lang="en-US" sz="1900" dirty="0" smtClean="0"/>
                        <a:t>2.3</a:t>
                      </a:r>
                      <a:endParaRPr lang="en-US" sz="1900" dirty="0"/>
                    </a:p>
                  </a:txBody>
                  <a:tcPr>
                    <a:lnL>
                      <a:noFill/>
                    </a:lnL>
                    <a:lnR>
                      <a:noFill/>
                    </a:lnR>
                    <a:lnT w="25400" cmpd="sng">
                      <a:noFill/>
                    </a:lnT>
                    <a:lnB>
                      <a:noFill/>
                    </a:lnB>
                    <a:lnTlToBr w="12700" cmpd="sng">
                      <a:noFill/>
                      <a:prstDash val="solid"/>
                    </a:lnTlToBr>
                    <a:lnBlToTr w="12700" cmpd="sng">
                      <a:noFill/>
                      <a:prstDash val="solid"/>
                    </a:lnBlToTr>
                  </a:tcPr>
                </a:tc>
              </a:tr>
              <a:tr h="441245">
                <a:tc>
                  <a:txBody>
                    <a:bodyPr/>
                    <a:lstStyle/>
                    <a:p>
                      <a:r>
                        <a:rPr lang="en-US" sz="1900" dirty="0" smtClean="0"/>
                        <a:t>Rhode</a:t>
                      </a:r>
                      <a:r>
                        <a:rPr lang="en-US" sz="1900" baseline="0" dirty="0" smtClean="0"/>
                        <a:t> Island</a:t>
                      </a:r>
                      <a:endParaRPr lang="en-US" sz="1900" dirty="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900" dirty="0" smtClean="0"/>
                        <a:t>2.5</a:t>
                      </a:r>
                      <a:endParaRPr lang="en-US" sz="1900" dirty="0"/>
                    </a:p>
                  </a:txBody>
                  <a:tcPr>
                    <a:lnL>
                      <a:noFill/>
                    </a:lnL>
                    <a:lnR>
                      <a:noFill/>
                    </a:lnR>
                    <a:lnT>
                      <a:noFill/>
                    </a:lnT>
                    <a:lnB>
                      <a:noFill/>
                    </a:lnB>
                    <a:lnTlToBr w="12700" cmpd="sng">
                      <a:noFill/>
                      <a:prstDash val="solid"/>
                    </a:lnTlToBr>
                    <a:lnBlToTr w="12700" cmpd="sng">
                      <a:noFill/>
                      <a:prstDash val="solid"/>
                    </a:lnBlToTr>
                  </a:tcPr>
                </a:tc>
              </a:tr>
              <a:tr h="441245">
                <a:tc>
                  <a:txBody>
                    <a:bodyPr/>
                    <a:lstStyle/>
                    <a:p>
                      <a:r>
                        <a:rPr lang="en-US" sz="1900" dirty="0" smtClean="0"/>
                        <a:t>Massachusetts</a:t>
                      </a:r>
                      <a:endParaRPr lang="en-US" sz="1900" dirty="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900" dirty="0" smtClean="0"/>
                        <a:t>3.4</a:t>
                      </a:r>
                      <a:endParaRPr lang="en-US" sz="1900" dirty="0"/>
                    </a:p>
                  </a:txBody>
                  <a:tcPr>
                    <a:lnL>
                      <a:noFill/>
                    </a:lnL>
                    <a:lnR>
                      <a:noFill/>
                    </a:lnR>
                    <a:lnT>
                      <a:noFill/>
                    </a:lnT>
                    <a:lnB>
                      <a:noFill/>
                    </a:lnB>
                    <a:lnTlToBr w="12700" cmpd="sng">
                      <a:noFill/>
                      <a:prstDash val="solid"/>
                    </a:lnTlToBr>
                    <a:lnBlToTr w="12700" cmpd="sng">
                      <a:noFill/>
                      <a:prstDash val="solid"/>
                    </a:lnBlToTr>
                  </a:tcPr>
                </a:tc>
              </a:tr>
              <a:tr h="441245">
                <a:tc>
                  <a:txBody>
                    <a:bodyPr/>
                    <a:lstStyle/>
                    <a:p>
                      <a:r>
                        <a:rPr lang="en-US" sz="1900" dirty="0" smtClean="0"/>
                        <a:t>New</a:t>
                      </a:r>
                      <a:r>
                        <a:rPr lang="en-US" sz="1900" baseline="0" dirty="0" smtClean="0"/>
                        <a:t> Hampshire</a:t>
                      </a:r>
                      <a:endParaRPr lang="en-US" sz="1900" dirty="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900" dirty="0" smtClean="0"/>
                        <a:t>3.6</a:t>
                      </a:r>
                      <a:endParaRPr lang="en-US" sz="1900" dirty="0"/>
                    </a:p>
                  </a:txBody>
                  <a:tcPr>
                    <a:lnL>
                      <a:noFill/>
                    </a:lnL>
                    <a:lnR>
                      <a:noFill/>
                    </a:lnR>
                    <a:lnT>
                      <a:noFill/>
                    </a:lnT>
                    <a:lnB>
                      <a:noFill/>
                    </a:lnB>
                    <a:lnTlToBr w="12700" cmpd="sng">
                      <a:noFill/>
                      <a:prstDash val="solid"/>
                    </a:lnTlToBr>
                    <a:lnBlToTr w="12700" cmpd="sng">
                      <a:noFill/>
                      <a:prstDash val="solid"/>
                    </a:lnBlToTr>
                  </a:tcPr>
                </a:tc>
              </a:tr>
              <a:tr h="441245">
                <a:tc>
                  <a:txBody>
                    <a:bodyPr/>
                    <a:lstStyle/>
                    <a:p>
                      <a:r>
                        <a:rPr lang="en-US" sz="1900" dirty="0" smtClean="0"/>
                        <a:t>Vermont</a:t>
                      </a:r>
                      <a:endParaRPr lang="en-US" sz="1900" dirty="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900" dirty="0" smtClean="0"/>
                        <a:t>3.6</a:t>
                      </a:r>
                      <a:endParaRPr lang="en-US" sz="1900" dirty="0"/>
                    </a:p>
                  </a:txBody>
                  <a:tcPr>
                    <a:lnL>
                      <a:noFill/>
                    </a:lnL>
                    <a:lnR>
                      <a:noFill/>
                    </a:lnR>
                    <a:lnT>
                      <a:noFill/>
                    </a:lnT>
                    <a:lnB>
                      <a:noFill/>
                    </a:lnB>
                    <a:lnTlToBr w="12700" cmpd="sng">
                      <a:noFill/>
                      <a:prstDash val="solid"/>
                    </a:lnTlToBr>
                    <a:lnBlToTr w="12700" cmpd="sng">
                      <a:noFill/>
                      <a:prstDash val="solid"/>
                    </a:lnBlToTr>
                  </a:tcPr>
                </a:tc>
              </a:tr>
              <a:tr h="441245">
                <a:tc>
                  <a:txBody>
                    <a:bodyPr/>
                    <a:lstStyle/>
                    <a:p>
                      <a:r>
                        <a:rPr lang="en-US" sz="1900" dirty="0" smtClean="0"/>
                        <a:t>New Jersey</a:t>
                      </a:r>
                      <a:endParaRPr lang="en-US" sz="1900" dirty="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900" dirty="0" smtClean="0"/>
                        <a:t>4.3</a:t>
                      </a:r>
                      <a:endParaRPr lang="en-US" sz="1900" dirty="0"/>
                    </a:p>
                  </a:txBody>
                  <a:tcPr>
                    <a:lnL>
                      <a:noFill/>
                    </a:lnL>
                    <a:lnR>
                      <a:noFill/>
                    </a:lnR>
                    <a:lnT>
                      <a:noFill/>
                    </a:lnT>
                    <a:lnB>
                      <a:noFill/>
                    </a:lnB>
                    <a:lnTlToBr w="12700" cmpd="sng">
                      <a:noFill/>
                      <a:prstDash val="solid"/>
                    </a:lnTlToBr>
                    <a:lnBlToTr w="12700" cmpd="sng">
                      <a:noFill/>
                      <a:prstDash val="solid"/>
                    </a:lnBlToTr>
                  </a:tcPr>
                </a:tc>
              </a:tr>
              <a:tr h="441245">
                <a:tc>
                  <a:txBody>
                    <a:bodyPr/>
                    <a:lstStyle/>
                    <a:p>
                      <a:r>
                        <a:rPr lang="en-US" sz="1900" dirty="0" smtClean="0"/>
                        <a:t>Connecticut</a:t>
                      </a:r>
                      <a:endParaRPr lang="en-US" sz="1900" dirty="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900" dirty="0" smtClean="0"/>
                        <a:t>4.4</a:t>
                      </a:r>
                      <a:endParaRPr lang="en-US" sz="1900" dirty="0"/>
                    </a:p>
                  </a:txBody>
                  <a:tcPr>
                    <a:lnL>
                      <a:noFill/>
                    </a:lnL>
                    <a:lnR>
                      <a:noFill/>
                    </a:lnR>
                    <a:lnT>
                      <a:noFill/>
                    </a:lnT>
                    <a:lnB>
                      <a:noFill/>
                    </a:lnB>
                    <a:lnTlToBr w="12700" cmpd="sng">
                      <a:noFill/>
                      <a:prstDash val="solid"/>
                    </a:lnTlToBr>
                    <a:lnBlToTr w="12700" cmpd="sng">
                      <a:noFill/>
                      <a:prstDash val="solid"/>
                    </a:lnBlToTr>
                  </a:tcPr>
                </a:tc>
              </a:tr>
              <a:tr h="441245">
                <a:tc>
                  <a:txBody>
                    <a:bodyPr/>
                    <a:lstStyle/>
                    <a:p>
                      <a:r>
                        <a:rPr lang="en-US" sz="1900" dirty="0" smtClean="0"/>
                        <a:t>Maine</a:t>
                      </a:r>
                      <a:endParaRPr lang="en-US" sz="1900" dirty="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900" dirty="0" smtClean="0"/>
                        <a:t>4.5</a:t>
                      </a:r>
                      <a:endParaRPr lang="en-US" sz="1900" dirty="0"/>
                    </a:p>
                  </a:txBody>
                  <a:tcPr>
                    <a:lnL>
                      <a:noFill/>
                    </a:lnL>
                    <a:lnR>
                      <a:noFill/>
                    </a:lnR>
                    <a:lnT>
                      <a:noFill/>
                    </a:lnT>
                    <a:lnB>
                      <a:noFill/>
                    </a:lnB>
                    <a:lnTlToBr w="12700" cmpd="sng">
                      <a:noFill/>
                      <a:prstDash val="solid"/>
                    </a:lnTlToBr>
                    <a:lnBlToTr w="12700" cmpd="sng">
                      <a:noFill/>
                      <a:prstDash val="solid"/>
                    </a:lnBlToTr>
                  </a:tcPr>
                </a:tc>
              </a:tr>
              <a:tr h="441245">
                <a:tc>
                  <a:txBody>
                    <a:bodyPr/>
                    <a:lstStyle/>
                    <a:p>
                      <a:r>
                        <a:rPr lang="en-US" sz="1900" dirty="0" smtClean="0"/>
                        <a:t>New York</a:t>
                      </a:r>
                      <a:endParaRPr lang="en-US" sz="1900" dirty="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900" dirty="0" smtClean="0"/>
                        <a:t>4.5</a:t>
                      </a:r>
                      <a:endParaRPr lang="en-US" sz="1900" dirty="0"/>
                    </a:p>
                  </a:txBody>
                  <a:tcPr>
                    <a:lnL>
                      <a:noFill/>
                    </a:lnL>
                    <a:lnR>
                      <a:noFill/>
                    </a:lnR>
                    <a:lnT>
                      <a:noFill/>
                    </a:lnT>
                    <a:lnB>
                      <a:noFill/>
                    </a:lnB>
                    <a:lnTlToBr w="12700" cmpd="sng">
                      <a:noFill/>
                      <a:prstDash val="solid"/>
                    </a:lnTlToBr>
                    <a:lnBlToTr w="12700" cmpd="sng">
                      <a:noFill/>
                      <a:prstDash val="solid"/>
                    </a:lnBlToTr>
                  </a:tcPr>
                </a:tc>
              </a:tr>
              <a:tr h="598076">
                <a:tc>
                  <a:txBody>
                    <a:bodyPr/>
                    <a:lstStyle/>
                    <a:p>
                      <a:r>
                        <a:rPr lang="en-US" sz="1900" dirty="0" smtClean="0"/>
                        <a:t>Delaware</a:t>
                      </a:r>
                      <a:endParaRPr lang="en-US" sz="1900" dirty="0"/>
                    </a:p>
                  </a:txBody>
                  <a:tcPr>
                    <a:lnL>
                      <a:noFill/>
                    </a:lnL>
                    <a:lnR>
                      <a:noFill/>
                    </a:lnR>
                    <a:lnT>
                      <a:noFill/>
                    </a:lnT>
                    <a:lnB w="25400" cmpd="sng">
                      <a:noFill/>
                    </a:lnB>
                    <a:lnTlToBr w="12700" cmpd="sng">
                      <a:noFill/>
                      <a:prstDash val="solid"/>
                    </a:lnTlToBr>
                    <a:lnBlToTr w="12700" cmpd="sng">
                      <a:noFill/>
                      <a:prstDash val="solid"/>
                    </a:lnBlToTr>
                  </a:tcPr>
                </a:tc>
                <a:tc>
                  <a:txBody>
                    <a:bodyPr/>
                    <a:lstStyle/>
                    <a:p>
                      <a:pPr algn="ctr"/>
                      <a:r>
                        <a:rPr lang="en-US" sz="1900" dirty="0" smtClean="0"/>
                        <a:t>7.2</a:t>
                      </a:r>
                      <a:endParaRPr lang="en-US" sz="1900" dirty="0"/>
                    </a:p>
                  </a:txBody>
                  <a:tcPr>
                    <a:lnL>
                      <a:noFill/>
                    </a:lnL>
                    <a:lnR>
                      <a:noFill/>
                    </a:lnR>
                    <a:lnT>
                      <a:noFill/>
                    </a:lnT>
                    <a:lnB w="254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89173413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63545"/>
            <a:ext cx="8229600" cy="1143000"/>
          </a:xfrm>
        </p:spPr>
        <p:txBody>
          <a:bodyPr>
            <a:normAutofit/>
          </a:bodyPr>
          <a:lstStyle/>
          <a:p>
            <a:r>
              <a:rPr lang="en-US" sz="4800" b="1" dirty="0" smtClean="0"/>
              <a:t>Returning to the Apostolic</a:t>
            </a:r>
            <a:endParaRPr lang="en-US" sz="4800" b="1" dirty="0"/>
          </a:p>
        </p:txBody>
      </p:sp>
    </p:spTree>
    <p:extLst>
      <p:ext uri="{BB962C8B-B14F-4D97-AF65-F5344CB8AC3E}">
        <p14:creationId xmlns:p14="http://schemas.microsoft.com/office/powerpoint/2010/main" val="68959752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Content Placeholder 5" descr="From-Apostolic-to-Pastoral.png"/>
          <p:cNvPicPr>
            <a:picLocks noGrp="1" noChangeAspect="1"/>
          </p:cNvPicPr>
          <p:nvPr>
            <p:ph idx="1"/>
          </p:nvPr>
        </p:nvPicPr>
        <p:blipFill>
          <a:blip r:embed="rId3">
            <a:extLst>
              <a:ext uri="{28A0092B-C50C-407E-A947-70E740481C1C}">
                <a14:useLocalDpi xmlns:a14="http://schemas.microsoft.com/office/drawing/2010/main" val="0"/>
              </a:ext>
            </a:extLst>
          </a:blip>
          <a:srcRect l="3631" r="3631"/>
          <a:stretch>
            <a:fillRect/>
          </a:stretch>
        </p:blipFill>
        <p:spPr>
          <a:xfrm>
            <a:off x="271340" y="1796790"/>
            <a:ext cx="8660759" cy="4763084"/>
          </a:xfrm>
        </p:spPr>
      </p:pic>
      <p:sp>
        <p:nvSpPr>
          <p:cNvPr id="2" name="Title 1"/>
          <p:cNvSpPr>
            <a:spLocks noGrp="1"/>
          </p:cNvSpPr>
          <p:nvPr>
            <p:ph type="title"/>
          </p:nvPr>
        </p:nvSpPr>
        <p:spPr/>
        <p:txBody>
          <a:bodyPr>
            <a:normAutofit/>
          </a:bodyPr>
          <a:lstStyle/>
          <a:p>
            <a:r>
              <a:rPr lang="en-US" sz="4800" b="1" dirty="0" smtClean="0"/>
              <a:t>From Apostolic to Pastoral</a:t>
            </a:r>
            <a:endParaRPr lang="en-US" sz="4800" b="1" dirty="0"/>
          </a:p>
        </p:txBody>
      </p:sp>
    </p:spTree>
    <p:extLst>
      <p:ext uri="{BB962C8B-B14F-4D97-AF65-F5344CB8AC3E}">
        <p14:creationId xmlns:p14="http://schemas.microsoft.com/office/powerpoint/2010/main" val="124398480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26281"/>
            <a:ext cx="8229600" cy="1143000"/>
          </a:xfrm>
        </p:spPr>
        <p:txBody>
          <a:bodyPr>
            <a:noAutofit/>
          </a:bodyPr>
          <a:lstStyle/>
          <a:p>
            <a:r>
              <a:rPr lang="en-US" sz="5400" b="1" dirty="0" smtClean="0"/>
              <a:t>E2</a:t>
            </a:r>
            <a:br>
              <a:rPr lang="en-US" sz="5400" b="1" dirty="0" smtClean="0"/>
            </a:br>
            <a:r>
              <a:rPr lang="en-US" sz="5400" b="1" dirty="0" smtClean="0"/>
              <a:t/>
            </a:r>
            <a:br>
              <a:rPr lang="en-US" sz="5400" b="1" dirty="0" smtClean="0"/>
            </a:br>
            <a:r>
              <a:rPr lang="en-US" sz="5400" b="1" dirty="0" smtClean="0"/>
              <a:t>E3</a:t>
            </a:r>
            <a:endParaRPr lang="en-US" sz="5400" b="1" dirty="0"/>
          </a:p>
        </p:txBody>
      </p:sp>
    </p:spTree>
    <p:extLst>
      <p:ext uri="{BB962C8B-B14F-4D97-AF65-F5344CB8AC3E}">
        <p14:creationId xmlns:p14="http://schemas.microsoft.com/office/powerpoint/2010/main" val="32436683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03113"/>
            <a:ext cx="8229600" cy="1143000"/>
          </a:xfrm>
        </p:spPr>
        <p:txBody>
          <a:bodyPr>
            <a:normAutofit/>
          </a:bodyPr>
          <a:lstStyle/>
          <a:p>
            <a:r>
              <a:rPr lang="en-US" sz="5400" b="1" dirty="0" smtClean="0"/>
              <a:t>Both/And</a:t>
            </a:r>
            <a:endParaRPr lang="en-US" sz="5400" b="1" dirty="0"/>
          </a:p>
        </p:txBody>
      </p:sp>
    </p:spTree>
    <p:extLst>
      <p:ext uri="{BB962C8B-B14F-4D97-AF65-F5344CB8AC3E}">
        <p14:creationId xmlns:p14="http://schemas.microsoft.com/office/powerpoint/2010/main" val="37405784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99582" y="2568407"/>
            <a:ext cx="184666" cy="369332"/>
          </a:xfrm>
          <a:prstGeom prst="rect">
            <a:avLst/>
          </a:prstGeom>
          <a:noFill/>
        </p:spPr>
        <p:txBody>
          <a:bodyPr wrap="none" rtlCol="0">
            <a:spAutoFit/>
          </a:bodyPr>
          <a:lstStyle/>
          <a:p>
            <a:endParaRPr lang="en-US" dirty="0"/>
          </a:p>
        </p:txBody>
      </p:sp>
      <p:pic>
        <p:nvPicPr>
          <p:cNvPr id="7" name="Picture 6" descr="Pressure Points 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4594" y="1042197"/>
            <a:ext cx="2988762" cy="4630940"/>
          </a:xfrm>
          <a:prstGeom prst="rect">
            <a:avLst/>
          </a:prstGeom>
        </p:spPr>
      </p:pic>
    </p:spTree>
    <p:extLst>
      <p:ext uri="{BB962C8B-B14F-4D97-AF65-F5344CB8AC3E}">
        <p14:creationId xmlns:p14="http://schemas.microsoft.com/office/powerpoint/2010/main" val="7517058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61015" y="3125087"/>
            <a:ext cx="7585444" cy="2707839"/>
          </a:xfrm>
        </p:spPr>
        <p:txBody>
          <a:bodyPr/>
          <a:lstStyle/>
          <a:p>
            <a:pPr marL="0" indent="0" algn="ctr">
              <a:buNone/>
            </a:pPr>
            <a:r>
              <a:rPr lang="en-US" sz="2400" dirty="0" smtClean="0"/>
              <a:t>“It is like a grain of mustard seed, which, when sown on the ground, is the smallest of all the seeds on earth, yet when it is sown it grows up and becomes larger than all the garden plants and puts out large branches, so that the birds of the air can make nests in its shade”</a:t>
            </a:r>
          </a:p>
          <a:p>
            <a:pPr marL="0" indent="0" algn="ctr">
              <a:buNone/>
            </a:pPr>
            <a:r>
              <a:rPr lang="en-US" sz="2400" dirty="0" smtClean="0"/>
              <a:t>(Mark 4:31-32, ESV).</a:t>
            </a:r>
          </a:p>
          <a:p>
            <a:pPr marL="0" indent="0" algn="ctr">
              <a:buNone/>
            </a:pPr>
            <a:endParaRPr lang="en-US" dirty="0"/>
          </a:p>
        </p:txBody>
      </p:sp>
      <p:sp>
        <p:nvSpPr>
          <p:cNvPr id="2" name="Title 1"/>
          <p:cNvSpPr>
            <a:spLocks noGrp="1"/>
          </p:cNvSpPr>
          <p:nvPr>
            <p:ph type="title"/>
          </p:nvPr>
        </p:nvSpPr>
        <p:spPr>
          <a:xfrm>
            <a:off x="457200" y="1084996"/>
            <a:ext cx="8229600" cy="1143000"/>
          </a:xfrm>
        </p:spPr>
        <p:txBody>
          <a:bodyPr>
            <a:noAutofit/>
          </a:bodyPr>
          <a:lstStyle/>
          <a:p>
            <a:r>
              <a:rPr lang="en-US" sz="5400" dirty="0" smtClean="0">
                <a:latin typeface="Capitals"/>
                <a:cs typeface="Capitals"/>
              </a:rPr>
              <a:t>Growth of the </a:t>
            </a:r>
            <a:br>
              <a:rPr lang="en-US" sz="5400" dirty="0" smtClean="0">
                <a:latin typeface="Capitals"/>
                <a:cs typeface="Capitals"/>
              </a:rPr>
            </a:br>
            <a:r>
              <a:rPr lang="en-US" sz="5400" dirty="0" smtClean="0">
                <a:latin typeface="Capitals"/>
                <a:cs typeface="Capitals"/>
              </a:rPr>
              <a:t>Majority World Church</a:t>
            </a:r>
            <a:endParaRPr lang="en-US" sz="5400" dirty="0">
              <a:latin typeface="Capitals"/>
              <a:cs typeface="Capitals"/>
            </a:endParaRPr>
          </a:p>
        </p:txBody>
      </p:sp>
    </p:spTree>
    <p:extLst>
      <p:ext uri="{BB962C8B-B14F-4D97-AF65-F5344CB8AC3E}">
        <p14:creationId xmlns:p14="http://schemas.microsoft.com/office/powerpoint/2010/main" val="167342392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91459"/>
            <a:ext cx="8229600" cy="1143000"/>
          </a:xfrm>
        </p:spPr>
        <p:txBody>
          <a:bodyPr>
            <a:noAutofit/>
          </a:bodyPr>
          <a:lstStyle/>
          <a:p>
            <a:r>
              <a:rPr lang="en-US" sz="5400" b="1" dirty="0" smtClean="0"/>
              <a:t>An </a:t>
            </a:r>
            <a:r>
              <a:rPr lang="en-US" sz="5400" b="1" i="1" dirty="0" smtClean="0"/>
              <a:t>Enquiry</a:t>
            </a:r>
            <a:r>
              <a:rPr lang="en-US" sz="5400" b="1" dirty="0" smtClean="0"/>
              <a:t> into the </a:t>
            </a:r>
            <a:br>
              <a:rPr lang="en-US" sz="5400" b="1" dirty="0" smtClean="0"/>
            </a:br>
            <a:r>
              <a:rPr lang="en-US" sz="5400" b="1" dirty="0" smtClean="0"/>
              <a:t>Majority World Church</a:t>
            </a:r>
            <a:endParaRPr lang="en-US" sz="5400" b="1" dirty="0"/>
          </a:p>
        </p:txBody>
      </p:sp>
    </p:spTree>
    <p:extLst>
      <p:ext uri="{BB962C8B-B14F-4D97-AF65-F5344CB8AC3E}">
        <p14:creationId xmlns:p14="http://schemas.microsoft.com/office/powerpoint/2010/main" val="39973135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Select Countries with </a:t>
            </a:r>
            <a:br>
              <a:rPr lang="en-US" sz="4800" b="1" dirty="0" smtClean="0"/>
            </a:br>
            <a:r>
              <a:rPr lang="en-US" sz="4800" b="1" dirty="0" smtClean="0"/>
              <a:t>Evangelical Percentages</a:t>
            </a:r>
            <a:endParaRPr lang="en-US" sz="4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0915287"/>
              </p:ext>
            </p:extLst>
          </p:nvPr>
        </p:nvGraphicFramePr>
        <p:xfrm>
          <a:off x="232324" y="1600201"/>
          <a:ext cx="8689028" cy="4951881"/>
        </p:xfrm>
        <a:graphic>
          <a:graphicData uri="http://schemas.openxmlformats.org/drawingml/2006/table">
            <a:tbl>
              <a:tblPr firstRow="1" bandRow="1">
                <a:tableStyleId>{073A0DAA-6AF3-43AB-8588-CEC1D06C72B9}</a:tableStyleId>
              </a:tblPr>
              <a:tblGrid>
                <a:gridCol w="4344514"/>
                <a:gridCol w="4344514"/>
              </a:tblGrid>
              <a:tr h="550209">
                <a:tc>
                  <a:txBody>
                    <a:bodyPr/>
                    <a:lstStyle/>
                    <a:p>
                      <a:pPr algn="ctr"/>
                      <a:r>
                        <a:rPr lang="en-US" sz="1900" dirty="0" smtClean="0"/>
                        <a:t>Country</a:t>
                      </a:r>
                      <a:endParaRPr lang="en-US" sz="1900" dirty="0"/>
                    </a:p>
                  </a:txBody>
                  <a:tcPr/>
                </a:tc>
                <a:tc>
                  <a:txBody>
                    <a:bodyPr/>
                    <a:lstStyle/>
                    <a:p>
                      <a:pPr algn="ctr"/>
                      <a:r>
                        <a:rPr lang="en-US" sz="1900" dirty="0" smtClean="0"/>
                        <a:t>Evangelical Percentages</a:t>
                      </a:r>
                      <a:endParaRPr lang="en-US" sz="1900" dirty="0"/>
                    </a:p>
                  </a:txBody>
                  <a:tcPr/>
                </a:tc>
              </a:tr>
              <a:tr h="550209">
                <a:tc>
                  <a:txBody>
                    <a:bodyPr/>
                    <a:lstStyle/>
                    <a:p>
                      <a:r>
                        <a:rPr lang="en-US" sz="1900" dirty="0" smtClean="0"/>
                        <a:t>Kenya</a:t>
                      </a:r>
                      <a:endParaRPr lang="en-US" sz="1900" dirty="0"/>
                    </a:p>
                  </a:txBody>
                  <a:tcPr/>
                </a:tc>
                <a:tc>
                  <a:txBody>
                    <a:bodyPr/>
                    <a:lstStyle/>
                    <a:p>
                      <a:r>
                        <a:rPr lang="en-US" sz="1900" dirty="0" smtClean="0"/>
                        <a:t>49%</a:t>
                      </a:r>
                      <a:endParaRPr lang="en-US" sz="1900" dirty="0"/>
                    </a:p>
                  </a:txBody>
                  <a:tcPr/>
                </a:tc>
              </a:tr>
              <a:tr h="550209">
                <a:tc>
                  <a:txBody>
                    <a:bodyPr/>
                    <a:lstStyle/>
                    <a:p>
                      <a:r>
                        <a:rPr lang="en-US" sz="1900" dirty="0" smtClean="0"/>
                        <a:t>Uganda</a:t>
                      </a:r>
                      <a:endParaRPr lang="en-US" sz="1900" dirty="0"/>
                    </a:p>
                  </a:txBody>
                  <a:tcPr/>
                </a:tc>
                <a:tc>
                  <a:txBody>
                    <a:bodyPr/>
                    <a:lstStyle/>
                    <a:p>
                      <a:r>
                        <a:rPr lang="en-US" sz="1900" dirty="0" smtClean="0"/>
                        <a:t>37%</a:t>
                      </a:r>
                      <a:endParaRPr lang="en-US" sz="1900" dirty="0"/>
                    </a:p>
                  </a:txBody>
                  <a:tcPr/>
                </a:tc>
              </a:tr>
              <a:tr h="550209">
                <a:tc>
                  <a:txBody>
                    <a:bodyPr/>
                    <a:lstStyle/>
                    <a:p>
                      <a:r>
                        <a:rPr lang="en-US" sz="1900" dirty="0" smtClean="0"/>
                        <a:t>Central African Republic</a:t>
                      </a:r>
                      <a:endParaRPr lang="en-US" sz="1900" dirty="0"/>
                    </a:p>
                  </a:txBody>
                  <a:tcPr/>
                </a:tc>
                <a:tc>
                  <a:txBody>
                    <a:bodyPr/>
                    <a:lstStyle/>
                    <a:p>
                      <a:r>
                        <a:rPr lang="en-US" sz="1900" dirty="0" smtClean="0"/>
                        <a:t>32%</a:t>
                      </a:r>
                      <a:endParaRPr lang="en-US" sz="1900" dirty="0"/>
                    </a:p>
                  </a:txBody>
                  <a:tcPr/>
                </a:tc>
              </a:tr>
              <a:tr h="550209">
                <a:tc>
                  <a:txBody>
                    <a:bodyPr/>
                    <a:lstStyle/>
                    <a:p>
                      <a:r>
                        <a:rPr lang="en-US" sz="1900" dirty="0" smtClean="0"/>
                        <a:t>El Salvador</a:t>
                      </a:r>
                      <a:endParaRPr lang="en-US" sz="1900" dirty="0"/>
                    </a:p>
                  </a:txBody>
                  <a:tcPr/>
                </a:tc>
                <a:tc>
                  <a:txBody>
                    <a:bodyPr/>
                    <a:lstStyle/>
                    <a:p>
                      <a:r>
                        <a:rPr lang="en-US" sz="1900" dirty="0" smtClean="0"/>
                        <a:t>32%</a:t>
                      </a:r>
                      <a:endParaRPr lang="en-US" sz="1900" dirty="0"/>
                    </a:p>
                  </a:txBody>
                  <a:tcPr/>
                </a:tc>
              </a:tr>
              <a:tr h="550209">
                <a:tc>
                  <a:txBody>
                    <a:bodyPr/>
                    <a:lstStyle/>
                    <a:p>
                      <a:r>
                        <a:rPr lang="en-US" sz="1900" dirty="0" smtClean="0"/>
                        <a:t>Zimbabwe</a:t>
                      </a:r>
                      <a:endParaRPr lang="en-US" sz="1900" dirty="0"/>
                    </a:p>
                  </a:txBody>
                  <a:tcPr/>
                </a:tc>
                <a:tc>
                  <a:txBody>
                    <a:bodyPr/>
                    <a:lstStyle/>
                    <a:p>
                      <a:r>
                        <a:rPr lang="en-US" sz="1900" dirty="0" smtClean="0"/>
                        <a:t>31%</a:t>
                      </a:r>
                      <a:endParaRPr lang="en-US" sz="1900" dirty="0"/>
                    </a:p>
                  </a:txBody>
                  <a:tcPr/>
                </a:tc>
              </a:tr>
              <a:tr h="550209">
                <a:tc>
                  <a:txBody>
                    <a:bodyPr/>
                    <a:lstStyle/>
                    <a:p>
                      <a:r>
                        <a:rPr lang="en-US" sz="1900" dirty="0" smtClean="0"/>
                        <a:t>Nigeria</a:t>
                      </a:r>
                      <a:endParaRPr lang="en-US" sz="1900" dirty="0"/>
                    </a:p>
                  </a:txBody>
                  <a:tcPr/>
                </a:tc>
                <a:tc>
                  <a:txBody>
                    <a:bodyPr/>
                    <a:lstStyle/>
                    <a:p>
                      <a:r>
                        <a:rPr lang="en-US" sz="1900" dirty="0" smtClean="0"/>
                        <a:t>31%</a:t>
                      </a:r>
                      <a:endParaRPr lang="en-US" sz="1900" dirty="0"/>
                    </a:p>
                  </a:txBody>
                  <a:tcPr/>
                </a:tc>
              </a:tr>
              <a:tr h="550209">
                <a:tc>
                  <a:txBody>
                    <a:bodyPr/>
                    <a:lstStyle/>
                    <a:p>
                      <a:r>
                        <a:rPr lang="en-US" sz="1900" dirty="0" smtClean="0"/>
                        <a:t>Nicaragua</a:t>
                      </a:r>
                      <a:endParaRPr lang="en-US" sz="1900" dirty="0"/>
                    </a:p>
                  </a:txBody>
                  <a:tcPr/>
                </a:tc>
                <a:tc>
                  <a:txBody>
                    <a:bodyPr/>
                    <a:lstStyle/>
                    <a:p>
                      <a:r>
                        <a:rPr lang="en-US" sz="1900" dirty="0" smtClean="0"/>
                        <a:t>30%</a:t>
                      </a:r>
                      <a:endParaRPr lang="en-US" sz="1900" dirty="0"/>
                    </a:p>
                  </a:txBody>
                  <a:tcPr/>
                </a:tc>
              </a:tr>
              <a:tr h="550209">
                <a:tc>
                  <a:txBody>
                    <a:bodyPr/>
                    <a:lstStyle/>
                    <a:p>
                      <a:r>
                        <a:rPr lang="en-US" sz="1900" dirty="0" smtClean="0"/>
                        <a:t>Burundi</a:t>
                      </a:r>
                      <a:endParaRPr lang="en-US" sz="1900" dirty="0"/>
                    </a:p>
                  </a:txBody>
                  <a:tcPr/>
                </a:tc>
                <a:tc>
                  <a:txBody>
                    <a:bodyPr/>
                    <a:lstStyle/>
                    <a:p>
                      <a:r>
                        <a:rPr lang="en-US" sz="1900" dirty="0" smtClean="0"/>
                        <a:t>27%</a:t>
                      </a:r>
                      <a:endParaRPr lang="en-US" sz="1900" dirty="0"/>
                    </a:p>
                  </a:txBody>
                  <a:tcPr/>
                </a:tc>
              </a:tr>
            </a:tbl>
          </a:graphicData>
        </a:graphic>
      </p:graphicFrame>
    </p:spTree>
    <p:extLst>
      <p:ext uri="{BB962C8B-B14F-4D97-AF65-F5344CB8AC3E}">
        <p14:creationId xmlns:p14="http://schemas.microsoft.com/office/powerpoint/2010/main" val="104920827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 y="0"/>
            <a:ext cx="9144000" cy="6916739"/>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19240882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Select Missionary-Sending Countries</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8414689"/>
              </p:ext>
            </p:extLst>
          </p:nvPr>
        </p:nvGraphicFramePr>
        <p:xfrm>
          <a:off x="263304" y="1311936"/>
          <a:ext cx="8565120" cy="5240152"/>
        </p:xfrm>
        <a:graphic>
          <a:graphicData uri="http://schemas.openxmlformats.org/drawingml/2006/table">
            <a:tbl>
              <a:tblPr firstRow="1" bandRow="1">
                <a:tableStyleId>{073A0DAA-6AF3-43AB-8588-CEC1D06C72B9}</a:tableStyleId>
              </a:tblPr>
              <a:tblGrid>
                <a:gridCol w="4282560"/>
                <a:gridCol w="4282560"/>
              </a:tblGrid>
              <a:tr h="655019">
                <a:tc>
                  <a:txBody>
                    <a:bodyPr/>
                    <a:lstStyle/>
                    <a:p>
                      <a:pPr marL="0" marR="0" algn="ctr">
                        <a:spcBef>
                          <a:spcPts val="0"/>
                        </a:spcBef>
                        <a:spcAft>
                          <a:spcPts val="0"/>
                        </a:spcAft>
                      </a:pPr>
                      <a:r>
                        <a:rPr lang="en-US" sz="2000" dirty="0">
                          <a:effectLst/>
                        </a:rPr>
                        <a:t>Country</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Missionaries</a:t>
                      </a:r>
                      <a:endParaRPr lang="en-US" sz="2000" dirty="0">
                        <a:effectLst/>
                        <a:latin typeface="Times New Roman"/>
                        <a:ea typeface="Times New Roman"/>
                      </a:endParaRPr>
                    </a:p>
                  </a:txBody>
                  <a:tcPr marL="68580" marR="68580" marT="0" marB="0"/>
                </a:tc>
              </a:tr>
              <a:tr h="655019">
                <a:tc>
                  <a:txBody>
                    <a:bodyPr/>
                    <a:lstStyle/>
                    <a:p>
                      <a:pPr marL="0" marR="0">
                        <a:spcBef>
                          <a:spcPts val="0"/>
                        </a:spcBef>
                        <a:spcAft>
                          <a:spcPts val="0"/>
                        </a:spcAft>
                      </a:pPr>
                      <a:r>
                        <a:rPr lang="en-US" sz="2000" dirty="0">
                          <a:effectLst/>
                        </a:rPr>
                        <a:t>India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82,950</a:t>
                      </a:r>
                      <a:endParaRPr lang="en-US" sz="2000" dirty="0">
                        <a:effectLst/>
                        <a:latin typeface="Times New Roman"/>
                        <a:ea typeface="Times New Roman"/>
                      </a:endParaRPr>
                    </a:p>
                  </a:txBody>
                  <a:tcPr marL="68580" marR="68580" marT="0" marB="0"/>
                </a:tc>
              </a:tr>
              <a:tr h="655019">
                <a:tc>
                  <a:txBody>
                    <a:bodyPr/>
                    <a:lstStyle/>
                    <a:p>
                      <a:pPr marL="0" marR="0">
                        <a:spcBef>
                          <a:spcPts val="0"/>
                        </a:spcBef>
                        <a:spcAft>
                          <a:spcPts val="0"/>
                        </a:spcAft>
                      </a:pPr>
                      <a:r>
                        <a:rPr lang="en-US" sz="2000" dirty="0">
                          <a:effectLst/>
                        </a:rPr>
                        <a:t>China, PRC</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20,000</a:t>
                      </a:r>
                      <a:endParaRPr lang="en-US" sz="2000" dirty="0">
                        <a:effectLst/>
                        <a:latin typeface="Times New Roman"/>
                        <a:ea typeface="Times New Roman"/>
                      </a:endParaRPr>
                    </a:p>
                  </a:txBody>
                  <a:tcPr marL="68580" marR="68580" marT="0" marB="0"/>
                </a:tc>
              </a:tr>
              <a:tr h="655019">
                <a:tc>
                  <a:txBody>
                    <a:bodyPr/>
                    <a:lstStyle/>
                    <a:p>
                      <a:pPr marL="0" marR="0">
                        <a:spcBef>
                          <a:spcPts val="0"/>
                        </a:spcBef>
                        <a:spcAft>
                          <a:spcPts val="0"/>
                        </a:spcAft>
                      </a:pPr>
                      <a:r>
                        <a:rPr lang="en-US" sz="2000" dirty="0">
                          <a:effectLst/>
                        </a:rPr>
                        <a:t>Nigeria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6,644</a:t>
                      </a:r>
                      <a:endParaRPr lang="en-US" sz="2000" dirty="0">
                        <a:effectLst/>
                        <a:latin typeface="Times New Roman"/>
                        <a:ea typeface="Times New Roman"/>
                      </a:endParaRPr>
                    </a:p>
                  </a:txBody>
                  <a:tcPr marL="68580" marR="68580" marT="0" marB="0"/>
                </a:tc>
              </a:tr>
              <a:tr h="655019">
                <a:tc>
                  <a:txBody>
                    <a:bodyPr/>
                    <a:lstStyle/>
                    <a:p>
                      <a:pPr marL="0" marR="0">
                        <a:spcBef>
                          <a:spcPts val="0"/>
                        </a:spcBef>
                        <a:spcAft>
                          <a:spcPts val="0"/>
                        </a:spcAft>
                      </a:pPr>
                      <a:r>
                        <a:rPr lang="en-US" sz="2000" dirty="0">
                          <a:effectLst/>
                        </a:rPr>
                        <a:t>Philippines</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4,500</a:t>
                      </a:r>
                      <a:endParaRPr lang="en-US" sz="2000" dirty="0">
                        <a:effectLst/>
                        <a:latin typeface="Times New Roman"/>
                        <a:ea typeface="Times New Roman"/>
                      </a:endParaRPr>
                    </a:p>
                  </a:txBody>
                  <a:tcPr marL="68580" marR="68580" marT="0" marB="0"/>
                </a:tc>
              </a:tr>
              <a:tr h="655019">
                <a:tc>
                  <a:txBody>
                    <a:bodyPr/>
                    <a:lstStyle/>
                    <a:p>
                      <a:pPr marL="0" marR="0">
                        <a:spcBef>
                          <a:spcPts val="0"/>
                        </a:spcBef>
                        <a:spcAft>
                          <a:spcPts val="0"/>
                        </a:spcAft>
                      </a:pPr>
                      <a:r>
                        <a:rPr lang="en-US" sz="2000" dirty="0">
                          <a:effectLst/>
                        </a:rPr>
                        <a:t>Indonesia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3,000</a:t>
                      </a:r>
                      <a:endParaRPr lang="en-US" sz="2000" dirty="0">
                        <a:effectLst/>
                        <a:latin typeface="Times New Roman"/>
                        <a:ea typeface="Times New Roman"/>
                      </a:endParaRPr>
                    </a:p>
                  </a:txBody>
                  <a:tcPr marL="68580" marR="68580" marT="0" marB="0"/>
                </a:tc>
              </a:tr>
              <a:tr h="655019">
                <a:tc>
                  <a:txBody>
                    <a:bodyPr/>
                    <a:lstStyle/>
                    <a:p>
                      <a:pPr marL="0" marR="0">
                        <a:spcBef>
                          <a:spcPts val="0"/>
                        </a:spcBef>
                        <a:spcAft>
                          <a:spcPts val="0"/>
                        </a:spcAft>
                      </a:pPr>
                      <a:r>
                        <a:rPr lang="en-US" sz="2000" dirty="0">
                          <a:effectLst/>
                        </a:rPr>
                        <a:t>Ghana</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2,000</a:t>
                      </a:r>
                      <a:endParaRPr lang="en-US" sz="2000" dirty="0">
                        <a:effectLst/>
                        <a:latin typeface="Times New Roman"/>
                        <a:ea typeface="Times New Roman"/>
                      </a:endParaRPr>
                    </a:p>
                  </a:txBody>
                  <a:tcPr marL="68580" marR="68580" marT="0" marB="0"/>
                </a:tc>
              </a:tr>
              <a:tr h="655019">
                <a:tc>
                  <a:txBody>
                    <a:bodyPr/>
                    <a:lstStyle/>
                    <a:p>
                      <a:pPr marL="0" marR="0">
                        <a:spcBef>
                          <a:spcPts val="0"/>
                        </a:spcBef>
                        <a:spcAft>
                          <a:spcPts val="0"/>
                        </a:spcAft>
                      </a:pPr>
                      <a:r>
                        <a:rPr lang="en-US" sz="2000" dirty="0">
                          <a:effectLst/>
                        </a:rPr>
                        <a:t>Ukraine</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2000" dirty="0">
                          <a:effectLst/>
                        </a:rPr>
                        <a:t>1,599</a:t>
                      </a:r>
                      <a:endParaRPr lang="en-US" sz="20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54137948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19372"/>
            <a:ext cx="8229600" cy="1143000"/>
          </a:xfrm>
        </p:spPr>
        <p:txBody>
          <a:bodyPr>
            <a:normAutofit fontScale="90000"/>
          </a:bodyPr>
          <a:lstStyle/>
          <a:p>
            <a:r>
              <a:rPr lang="en-US" sz="6000" dirty="0" smtClean="0">
                <a:latin typeface="Capitals"/>
                <a:cs typeface="Capitals"/>
              </a:rPr>
              <a:t>Pluralism and the Plurality of Faiths</a:t>
            </a:r>
            <a:r>
              <a:rPr lang="en-US" dirty="0" smtClean="0">
                <a:latin typeface="Capitals"/>
                <a:cs typeface="Capitals"/>
              </a:rPr>
              <a:t/>
            </a:r>
            <a:br>
              <a:rPr lang="en-US" dirty="0" smtClean="0">
                <a:latin typeface="Capitals"/>
                <a:cs typeface="Capitals"/>
              </a:rPr>
            </a:br>
            <a:r>
              <a:rPr lang="en-US" dirty="0" smtClean="0">
                <a:latin typeface="Capitals"/>
                <a:cs typeface="Capitals"/>
              </a:rPr>
              <a:t/>
            </a:r>
            <a:br>
              <a:rPr lang="en-US" dirty="0" smtClean="0">
                <a:latin typeface="Capitals"/>
                <a:cs typeface="Capitals"/>
              </a:rPr>
            </a:br>
            <a:r>
              <a:rPr lang="en-US" sz="3600" dirty="0" smtClean="0">
                <a:latin typeface="+mn-lt"/>
                <a:cs typeface="Capitals"/>
              </a:rPr>
              <a:t>“I am the Way…No one comes to the </a:t>
            </a:r>
            <a:br>
              <a:rPr lang="en-US" sz="3600" dirty="0" smtClean="0">
                <a:latin typeface="+mn-lt"/>
                <a:cs typeface="Capitals"/>
              </a:rPr>
            </a:br>
            <a:r>
              <a:rPr lang="en-US" sz="3600" dirty="0" smtClean="0">
                <a:latin typeface="+mn-lt"/>
                <a:cs typeface="Capitals"/>
              </a:rPr>
              <a:t>Father except through me”</a:t>
            </a:r>
            <a:br>
              <a:rPr lang="en-US" sz="3600" dirty="0" smtClean="0">
                <a:latin typeface="+mn-lt"/>
                <a:cs typeface="Capitals"/>
              </a:rPr>
            </a:br>
            <a:r>
              <a:rPr lang="en-US" sz="3600" dirty="0" smtClean="0">
                <a:latin typeface="+mn-lt"/>
                <a:cs typeface="Capitals"/>
              </a:rPr>
              <a:t>(John 14:6, ESV).</a:t>
            </a:r>
            <a:endParaRPr lang="en-US" sz="3600" dirty="0">
              <a:latin typeface="Capitals"/>
              <a:cs typeface="Capitals"/>
            </a:endParaRPr>
          </a:p>
        </p:txBody>
      </p:sp>
    </p:spTree>
    <p:extLst>
      <p:ext uri="{BB962C8B-B14F-4D97-AF65-F5344CB8AC3E}">
        <p14:creationId xmlns:p14="http://schemas.microsoft.com/office/powerpoint/2010/main" val="166219641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9231" y="2465848"/>
            <a:ext cx="8638395" cy="1143000"/>
          </a:xfrm>
        </p:spPr>
        <p:txBody>
          <a:bodyPr>
            <a:noAutofit/>
          </a:bodyPr>
          <a:lstStyle/>
          <a:p>
            <a:r>
              <a:rPr lang="en-US" sz="5400" b="1" dirty="0" smtClean="0"/>
              <a:t>How the Pressure Is Felt--Internally</a:t>
            </a:r>
            <a:endParaRPr lang="en-US" sz="5400" b="1" dirty="0"/>
          </a:p>
        </p:txBody>
      </p:sp>
    </p:spTree>
    <p:extLst>
      <p:ext uri="{BB962C8B-B14F-4D97-AF65-F5344CB8AC3E}">
        <p14:creationId xmlns:p14="http://schemas.microsoft.com/office/powerpoint/2010/main" val="179969072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05416"/>
            <a:ext cx="8229600" cy="1143000"/>
          </a:xfrm>
        </p:spPr>
        <p:txBody>
          <a:bodyPr>
            <a:noAutofit/>
          </a:bodyPr>
          <a:lstStyle/>
          <a:p>
            <a:r>
              <a:rPr lang="en-US" sz="5400" b="1" dirty="0" smtClean="0"/>
              <a:t>How the Pressure is Felt--Externally</a:t>
            </a:r>
            <a:endParaRPr lang="en-US" sz="5400" b="1" dirty="0"/>
          </a:p>
        </p:txBody>
      </p:sp>
    </p:spTree>
    <p:extLst>
      <p:ext uri="{BB962C8B-B14F-4D97-AF65-F5344CB8AC3E}">
        <p14:creationId xmlns:p14="http://schemas.microsoft.com/office/powerpoint/2010/main" val="50861906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65848"/>
            <a:ext cx="8229600" cy="1143000"/>
          </a:xfrm>
        </p:spPr>
        <p:txBody>
          <a:bodyPr>
            <a:normAutofit/>
          </a:bodyPr>
          <a:lstStyle/>
          <a:p>
            <a:r>
              <a:rPr lang="en-US" sz="4800" b="1" dirty="0" smtClean="0"/>
              <a:t>Contextualization Matters</a:t>
            </a:r>
            <a:endParaRPr lang="en-US" sz="4800" b="1" dirty="0"/>
          </a:p>
        </p:txBody>
      </p:sp>
    </p:spTree>
    <p:extLst>
      <p:ext uri="{BB962C8B-B14F-4D97-AF65-F5344CB8AC3E}">
        <p14:creationId xmlns:p14="http://schemas.microsoft.com/office/powerpoint/2010/main" val="11553995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3981" y="2644739"/>
            <a:ext cx="7883320" cy="1143000"/>
          </a:xfrm>
        </p:spPr>
        <p:txBody>
          <a:bodyPr>
            <a:normAutofit fontScale="90000"/>
          </a:bodyPr>
          <a:lstStyle/>
          <a:p>
            <a:r>
              <a:rPr lang="en-US" sz="6000" dirty="0" smtClean="0">
                <a:latin typeface="Capitals"/>
                <a:cs typeface="Capitals"/>
              </a:rPr>
              <a:t>International Migration</a:t>
            </a:r>
            <a:r>
              <a:rPr lang="en-US" sz="6000" dirty="0">
                <a:latin typeface="Capitals"/>
                <a:cs typeface="Capitals"/>
              </a:rPr>
              <a:t/>
            </a:r>
            <a:br>
              <a:rPr lang="en-US" sz="6000" dirty="0">
                <a:latin typeface="Capitals"/>
                <a:cs typeface="Capitals"/>
              </a:rPr>
            </a:br>
            <a:r>
              <a:rPr lang="en-US" sz="6000" dirty="0" smtClean="0">
                <a:latin typeface="Capitals"/>
                <a:cs typeface="Capitals"/>
              </a:rPr>
              <a:t/>
            </a:r>
            <a:br>
              <a:rPr lang="en-US" sz="6000" dirty="0" smtClean="0">
                <a:latin typeface="Capitals"/>
                <a:cs typeface="Capitals"/>
              </a:rPr>
            </a:br>
            <a:r>
              <a:rPr lang="en-US" sz="2700" dirty="0" smtClean="0">
                <a:latin typeface="+mn-lt"/>
                <a:cs typeface="Capitals"/>
              </a:rPr>
              <a:t>“And He made from one man every nation of mankind to live on all the face of the earth, having determined allotted periods and the boundaries of their dwelling place”</a:t>
            </a:r>
            <a:br>
              <a:rPr lang="en-US" sz="2700" dirty="0" smtClean="0">
                <a:latin typeface="+mn-lt"/>
                <a:cs typeface="Capitals"/>
              </a:rPr>
            </a:br>
            <a:r>
              <a:rPr lang="en-US" sz="2700" dirty="0" smtClean="0">
                <a:latin typeface="+mn-lt"/>
                <a:cs typeface="Capitals"/>
              </a:rPr>
              <a:t>(Acts 17:26, ESV).</a:t>
            </a:r>
            <a:endParaRPr lang="en-US" sz="2700" dirty="0">
              <a:latin typeface="Capitals"/>
              <a:cs typeface="Capitals"/>
            </a:endParaRPr>
          </a:p>
        </p:txBody>
      </p:sp>
    </p:spTree>
    <p:extLst>
      <p:ext uri="{BB962C8B-B14F-4D97-AF65-F5344CB8AC3E}">
        <p14:creationId xmlns:p14="http://schemas.microsoft.com/office/powerpoint/2010/main" val="293522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67673"/>
            <a:ext cx="8229600" cy="1143000"/>
          </a:xfrm>
        </p:spPr>
        <p:txBody>
          <a:bodyPr>
            <a:normAutofit fontScale="90000"/>
          </a:bodyPr>
          <a:lstStyle/>
          <a:p>
            <a:r>
              <a:rPr lang="en-US" sz="6000" dirty="0" smtClean="0">
                <a:latin typeface="Capitals"/>
                <a:cs typeface="Capitals"/>
              </a:rPr>
              <a:t>Globalization</a:t>
            </a:r>
            <a:r>
              <a:rPr lang="en-US" dirty="0" smtClean="0">
                <a:latin typeface="Capitals"/>
                <a:cs typeface="Capitals"/>
              </a:rPr>
              <a:t/>
            </a:r>
            <a:br>
              <a:rPr lang="en-US" dirty="0" smtClean="0">
                <a:latin typeface="Capitals"/>
                <a:cs typeface="Capitals"/>
              </a:rPr>
            </a:br>
            <a:r>
              <a:rPr lang="en-US" dirty="0">
                <a:latin typeface="Capitals"/>
                <a:cs typeface="Capitals"/>
              </a:rPr>
              <a:t/>
            </a:r>
            <a:br>
              <a:rPr lang="en-US" dirty="0">
                <a:latin typeface="Capitals"/>
                <a:cs typeface="Capitals"/>
              </a:rPr>
            </a:br>
            <a:r>
              <a:rPr lang="en-US" sz="3600" dirty="0" smtClean="0">
                <a:latin typeface="+mn-lt"/>
                <a:cs typeface="Capitals"/>
              </a:rPr>
              <a:t>“It’s a small, small world.”</a:t>
            </a:r>
            <a:br>
              <a:rPr lang="en-US" sz="3600" dirty="0" smtClean="0">
                <a:latin typeface="+mn-lt"/>
                <a:cs typeface="Capitals"/>
              </a:rPr>
            </a:br>
            <a:r>
              <a:rPr lang="en-US" sz="3600" dirty="0" smtClean="0">
                <a:latin typeface="+mn-lt"/>
                <a:cs typeface="Capitals"/>
              </a:rPr>
              <a:t> -- </a:t>
            </a:r>
            <a:r>
              <a:rPr lang="en-US" sz="2200" dirty="0" smtClean="0">
                <a:latin typeface="+mn-lt"/>
                <a:cs typeface="Capitals"/>
              </a:rPr>
              <a:t>Richard M. Sherman and </a:t>
            </a:r>
            <a:br>
              <a:rPr lang="en-US" sz="2200" dirty="0" smtClean="0">
                <a:latin typeface="+mn-lt"/>
                <a:cs typeface="Capitals"/>
              </a:rPr>
            </a:br>
            <a:r>
              <a:rPr lang="en-US" sz="2200" dirty="0" smtClean="0">
                <a:latin typeface="+mn-lt"/>
                <a:cs typeface="Capitals"/>
              </a:rPr>
              <a:t>Robert B. Sherman</a:t>
            </a:r>
            <a:endParaRPr lang="en-US" sz="2200" dirty="0">
              <a:latin typeface="Capitals"/>
              <a:cs typeface="Capitals"/>
            </a:endParaRPr>
          </a:p>
        </p:txBody>
      </p:sp>
    </p:spTree>
    <p:extLst>
      <p:ext uri="{BB962C8B-B14F-4D97-AF65-F5344CB8AC3E}">
        <p14:creationId xmlns:p14="http://schemas.microsoft.com/office/powerpoint/2010/main" val="135184329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Pie 2"/>
          <p:cNvSpPr/>
          <p:nvPr/>
        </p:nvSpPr>
        <p:spPr>
          <a:xfrm>
            <a:off x="1787884" y="1017981"/>
            <a:ext cx="4419600" cy="4419600"/>
          </a:xfrm>
          <a:prstGeom prst="pie">
            <a:avLst>
              <a:gd name="adj1" fmla="val 16612119"/>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493641" y="3080395"/>
            <a:ext cx="3941201" cy="1661993"/>
          </a:xfrm>
          <a:prstGeom prst="rect">
            <a:avLst/>
          </a:prstGeom>
          <a:noFill/>
        </p:spPr>
        <p:txBody>
          <a:bodyPr wrap="square" rtlCol="0">
            <a:spAutoFit/>
          </a:bodyPr>
          <a:lstStyle/>
          <a:p>
            <a:r>
              <a:rPr lang="en-US" sz="5400" b="1" dirty="0" smtClean="0"/>
              <a:t>    </a:t>
            </a:r>
            <a:r>
              <a:rPr lang="en-US" sz="4800" b="1" dirty="0" smtClean="0"/>
              <a:t>  3%</a:t>
            </a:r>
          </a:p>
          <a:p>
            <a:r>
              <a:rPr lang="en-US" sz="4800" b="1" dirty="0" smtClean="0"/>
              <a:t>232 Million</a:t>
            </a:r>
            <a:endParaRPr lang="en-US" sz="4800" b="1" dirty="0"/>
          </a:p>
        </p:txBody>
      </p:sp>
    </p:spTree>
    <p:extLst>
      <p:ext uri="{BB962C8B-B14F-4D97-AF65-F5344CB8AC3E}">
        <p14:creationId xmlns:p14="http://schemas.microsoft.com/office/powerpoint/2010/main" val="313361242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393576" y="754037"/>
            <a:ext cx="5861865" cy="4012655"/>
          </a:xfrm>
          <a:prstGeom prst="rect">
            <a:avLst/>
          </a:prstGeom>
        </p:spPr>
      </p:pic>
    </p:spTree>
    <p:extLst>
      <p:ext uri="{BB962C8B-B14F-4D97-AF65-F5344CB8AC3E}">
        <p14:creationId xmlns:p14="http://schemas.microsoft.com/office/powerpoint/2010/main" val="322026595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37935"/>
            <a:ext cx="8229600" cy="1143000"/>
          </a:xfrm>
        </p:spPr>
        <p:txBody>
          <a:bodyPr>
            <a:normAutofit/>
          </a:bodyPr>
          <a:lstStyle/>
          <a:p>
            <a:r>
              <a:rPr lang="en-US" sz="5400" b="1" dirty="0" smtClean="0"/>
              <a:t>The Divine Maestro</a:t>
            </a:r>
            <a:endParaRPr lang="en-US" sz="5400" b="1" dirty="0"/>
          </a:p>
        </p:txBody>
      </p:sp>
    </p:spTree>
    <p:extLst>
      <p:ext uri="{BB962C8B-B14F-4D97-AF65-F5344CB8AC3E}">
        <p14:creationId xmlns:p14="http://schemas.microsoft.com/office/powerpoint/2010/main" val="22872285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68151"/>
            <a:ext cx="8229600" cy="1143000"/>
          </a:xfrm>
        </p:spPr>
        <p:txBody>
          <a:bodyPr>
            <a:noAutofit/>
          </a:bodyPr>
          <a:lstStyle/>
          <a:p>
            <a:r>
              <a:rPr lang="en-US" sz="5400" b="1" dirty="0" smtClean="0"/>
              <a:t>God Is Working in North America</a:t>
            </a:r>
            <a:endParaRPr lang="en-US" sz="5400" b="1" dirty="0"/>
          </a:p>
        </p:txBody>
      </p:sp>
    </p:spTree>
    <p:extLst>
      <p:ext uri="{BB962C8B-B14F-4D97-AF65-F5344CB8AC3E}">
        <p14:creationId xmlns:p14="http://schemas.microsoft.com/office/powerpoint/2010/main" val="243845227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79805"/>
            <a:ext cx="8229600" cy="1143000"/>
          </a:xfrm>
        </p:spPr>
        <p:txBody>
          <a:bodyPr>
            <a:noAutofit/>
          </a:bodyPr>
          <a:lstStyle/>
          <a:p>
            <a:r>
              <a:rPr lang="en-US" sz="4800" b="1" dirty="0" smtClean="0"/>
              <a:t>The Potential of the </a:t>
            </a:r>
            <a:br>
              <a:rPr lang="en-US" sz="4800" b="1" dirty="0" smtClean="0"/>
            </a:br>
            <a:r>
              <a:rPr lang="en-US" sz="4800" b="1" dirty="0" smtClean="0"/>
              <a:t>Strangers Next Door</a:t>
            </a:r>
            <a:endParaRPr lang="en-US" sz="4800" b="1" dirty="0"/>
          </a:p>
        </p:txBody>
      </p:sp>
    </p:spTree>
    <p:extLst>
      <p:ext uri="{BB962C8B-B14F-4D97-AF65-F5344CB8AC3E}">
        <p14:creationId xmlns:p14="http://schemas.microsoft.com/office/powerpoint/2010/main" val="103758224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75307"/>
            <a:ext cx="8229600" cy="1143000"/>
          </a:xfrm>
        </p:spPr>
        <p:txBody>
          <a:bodyPr>
            <a:normAutofit fontScale="90000"/>
          </a:bodyPr>
          <a:lstStyle/>
          <a:p>
            <a:r>
              <a:rPr lang="en-US" sz="6000" dirty="0" smtClean="0">
                <a:latin typeface="Capitals"/>
                <a:cs typeface="Capitals"/>
              </a:rPr>
              <a:t>Poverty</a:t>
            </a:r>
            <a:r>
              <a:rPr lang="en-US" dirty="0" smtClean="0">
                <a:latin typeface="Capitals"/>
                <a:cs typeface="Capitals"/>
              </a:rPr>
              <a:t/>
            </a:r>
            <a:br>
              <a:rPr lang="en-US" dirty="0" smtClean="0">
                <a:latin typeface="Capitals"/>
                <a:cs typeface="Capitals"/>
              </a:rPr>
            </a:br>
            <a:r>
              <a:rPr lang="en-US" dirty="0">
                <a:latin typeface="Capitals"/>
                <a:cs typeface="Capitals"/>
              </a:rPr>
              <a:t/>
            </a:r>
            <a:br>
              <a:rPr lang="en-US" dirty="0">
                <a:latin typeface="Capitals"/>
                <a:cs typeface="Capitals"/>
              </a:rPr>
            </a:br>
            <a:r>
              <a:rPr lang="en-US" sz="3600" dirty="0" smtClean="0">
                <a:latin typeface="+mn-lt"/>
                <a:cs typeface="Capitals"/>
              </a:rPr>
              <a:t>“Remember the poor”</a:t>
            </a:r>
            <a:br>
              <a:rPr lang="en-US" sz="3600" dirty="0" smtClean="0">
                <a:latin typeface="+mn-lt"/>
                <a:cs typeface="Capitals"/>
              </a:rPr>
            </a:br>
            <a:r>
              <a:rPr lang="en-US" sz="2700" dirty="0" smtClean="0">
                <a:latin typeface="+mn-lt"/>
                <a:cs typeface="Capitals"/>
              </a:rPr>
              <a:t>(Galatians 2:10, ESV).</a:t>
            </a:r>
            <a:endParaRPr lang="en-US" sz="2700" dirty="0">
              <a:latin typeface="Capitals"/>
              <a:cs typeface="Capitals"/>
            </a:endParaRPr>
          </a:p>
        </p:txBody>
      </p:sp>
    </p:spTree>
    <p:extLst>
      <p:ext uri="{BB962C8B-B14F-4D97-AF65-F5344CB8AC3E}">
        <p14:creationId xmlns:p14="http://schemas.microsoft.com/office/powerpoint/2010/main" val="337437554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940371" y="914763"/>
            <a:ext cx="5133165" cy="5133165"/>
          </a:xfrm>
          <a:prstGeom prst="rect">
            <a:avLst/>
          </a:prstGeom>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04153818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98508"/>
            <a:ext cx="8229600" cy="1143000"/>
          </a:xfrm>
        </p:spPr>
        <p:txBody>
          <a:bodyPr>
            <a:normAutofit fontScale="90000"/>
          </a:bodyPr>
          <a:lstStyle/>
          <a:p>
            <a:r>
              <a:rPr lang="en-US" sz="6000" dirty="0" smtClean="0">
                <a:latin typeface="Capitals"/>
                <a:cs typeface="Capitals"/>
              </a:rPr>
              <a:t>Growth of the Cities</a:t>
            </a:r>
            <a:br>
              <a:rPr lang="en-US" sz="6000" dirty="0" smtClean="0">
                <a:latin typeface="Capitals"/>
                <a:cs typeface="Capitals"/>
              </a:rPr>
            </a:br>
            <a:r>
              <a:rPr lang="en-US" dirty="0">
                <a:latin typeface="Capitals"/>
                <a:cs typeface="Capitals"/>
              </a:rPr>
              <a:t/>
            </a:r>
            <a:br>
              <a:rPr lang="en-US" dirty="0">
                <a:latin typeface="Capitals"/>
                <a:cs typeface="Capitals"/>
              </a:rPr>
            </a:br>
            <a:endParaRPr lang="en-US" sz="2700" dirty="0">
              <a:latin typeface="Capitals"/>
              <a:cs typeface="Capitals"/>
            </a:endParaRPr>
          </a:p>
        </p:txBody>
      </p:sp>
    </p:spTree>
    <p:extLst>
      <p:ext uri="{BB962C8B-B14F-4D97-AF65-F5344CB8AC3E}">
        <p14:creationId xmlns:p14="http://schemas.microsoft.com/office/powerpoint/2010/main" val="354153690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8192" y="516532"/>
            <a:ext cx="8270914" cy="4401205"/>
          </a:xfrm>
          <a:prstGeom prst="rect">
            <a:avLst/>
          </a:prstGeom>
          <a:noFill/>
        </p:spPr>
        <p:txBody>
          <a:bodyPr wrap="square" rtlCol="0">
            <a:spAutoFit/>
          </a:bodyPr>
          <a:lstStyle/>
          <a:p>
            <a:pPr algn="ctr"/>
            <a:r>
              <a:rPr lang="en-US" sz="4000" dirty="0">
                <a:latin typeface="Capitals"/>
                <a:cs typeface="Capitals"/>
              </a:rPr>
              <a:t> </a:t>
            </a:r>
            <a:r>
              <a:rPr lang="en-US" sz="4000" dirty="0">
                <a:cs typeface="Capitals"/>
              </a:rPr>
              <a:t>“If current projections are anything to go by, virtually the whole of the world’s demographic growth over the next 30 years will be concentrated in urban areas.</a:t>
            </a:r>
            <a:r>
              <a:rPr lang="en-US" sz="4000" dirty="0" smtClean="0">
                <a:cs typeface="Capitals"/>
              </a:rPr>
              <a:t>”</a:t>
            </a:r>
          </a:p>
          <a:p>
            <a:pPr algn="ctr"/>
            <a:endParaRPr lang="en-US" sz="4000" dirty="0">
              <a:cs typeface="Capitals"/>
            </a:endParaRPr>
          </a:p>
          <a:p>
            <a:pPr algn="ctr"/>
            <a:r>
              <a:rPr lang="en-US" sz="4000" dirty="0" smtClean="0">
                <a:cs typeface="Capitals"/>
              </a:rPr>
              <a:t>UN </a:t>
            </a:r>
            <a:r>
              <a:rPr lang="en-US" sz="4000" dirty="0">
                <a:cs typeface="Capitals"/>
              </a:rPr>
              <a:t>Human Settlements </a:t>
            </a:r>
            <a:r>
              <a:rPr lang="en-US" sz="4000" dirty="0" smtClean="0">
                <a:cs typeface="Capitals"/>
              </a:rPr>
              <a:t>Program</a:t>
            </a:r>
            <a:endParaRPr lang="en-US" sz="4000" dirty="0"/>
          </a:p>
        </p:txBody>
      </p:sp>
    </p:spTree>
    <p:extLst>
      <p:ext uri="{BB962C8B-B14F-4D97-AF65-F5344CB8AC3E}">
        <p14:creationId xmlns:p14="http://schemas.microsoft.com/office/powerpoint/2010/main" val="201549013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22527"/>
            <a:ext cx="8229600" cy="1143000"/>
          </a:xfrm>
        </p:spPr>
        <p:txBody>
          <a:bodyPr>
            <a:normAutofit fontScale="90000"/>
          </a:bodyPr>
          <a:lstStyle/>
          <a:p>
            <a:r>
              <a:rPr lang="en-US" sz="6000" dirty="0" smtClean="0">
                <a:latin typeface="Capitals"/>
                <a:cs typeface="Capitals"/>
              </a:rPr>
              <a:t>Children and Youth</a:t>
            </a:r>
            <a:br>
              <a:rPr lang="en-US" sz="6000" dirty="0" smtClean="0">
                <a:latin typeface="Capitals"/>
                <a:cs typeface="Capitals"/>
              </a:rPr>
            </a:br>
            <a:r>
              <a:rPr lang="en-US" sz="6000" dirty="0">
                <a:latin typeface="Capitals"/>
                <a:cs typeface="Capitals"/>
              </a:rPr>
              <a:t/>
            </a:r>
            <a:br>
              <a:rPr lang="en-US" sz="6000" dirty="0">
                <a:latin typeface="Capitals"/>
                <a:cs typeface="Capitals"/>
              </a:rPr>
            </a:br>
            <a:r>
              <a:rPr lang="en-US" sz="3600" dirty="0" smtClean="0">
                <a:latin typeface="+mn-lt"/>
                <a:cs typeface="Capitals"/>
              </a:rPr>
              <a:t>“But Jesus said, ‘Let the children come to me and do not hinder them, for to such belongs the kingdom of heaven’”</a:t>
            </a:r>
            <a:br>
              <a:rPr lang="en-US" sz="3600" dirty="0" smtClean="0">
                <a:latin typeface="+mn-lt"/>
                <a:cs typeface="Capitals"/>
              </a:rPr>
            </a:br>
            <a:r>
              <a:rPr lang="en-US" sz="3600" dirty="0" smtClean="0">
                <a:latin typeface="+mn-lt"/>
                <a:cs typeface="Capitals"/>
              </a:rPr>
              <a:t>(Matthew 19:14, ESV).</a:t>
            </a:r>
            <a:endParaRPr lang="en-US" sz="3600" dirty="0">
              <a:latin typeface="Capitals"/>
              <a:cs typeface="Capitals"/>
            </a:endParaRPr>
          </a:p>
        </p:txBody>
      </p:sp>
    </p:spTree>
    <p:extLst>
      <p:ext uri="{BB962C8B-B14F-4D97-AF65-F5344CB8AC3E}">
        <p14:creationId xmlns:p14="http://schemas.microsoft.com/office/powerpoint/2010/main" val="42896047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67673"/>
            <a:ext cx="8229600" cy="1143000"/>
          </a:xfrm>
        </p:spPr>
        <p:txBody>
          <a:bodyPr>
            <a:normAutofit fontScale="90000"/>
          </a:bodyPr>
          <a:lstStyle/>
          <a:p>
            <a:r>
              <a:rPr lang="en-US" i="1" dirty="0" smtClean="0">
                <a:latin typeface="Capitals"/>
                <a:cs typeface="Capitals"/>
              </a:rPr>
              <a:t>“not a single process”</a:t>
            </a:r>
            <a:br>
              <a:rPr lang="en-US" i="1" dirty="0" smtClean="0">
                <a:latin typeface="Capitals"/>
                <a:cs typeface="Capitals"/>
              </a:rPr>
            </a:br>
            <a:r>
              <a:rPr lang="en-US" i="1" dirty="0" smtClean="0">
                <a:latin typeface="Capitals"/>
                <a:cs typeface="Capitals"/>
              </a:rPr>
              <a:t/>
            </a:r>
            <a:br>
              <a:rPr lang="en-US" i="1" dirty="0" smtClean="0">
                <a:latin typeface="Capitals"/>
                <a:cs typeface="Capitals"/>
              </a:rPr>
            </a:br>
            <a:r>
              <a:rPr lang="en-US" i="1" dirty="0" smtClean="0">
                <a:latin typeface="Capitals"/>
                <a:cs typeface="Capitals"/>
              </a:rPr>
              <a:t>“simultaneously and unevenly”</a:t>
            </a:r>
            <a:endParaRPr lang="en-US" sz="2200" i="1" dirty="0">
              <a:latin typeface="Capitals"/>
              <a:cs typeface="Capitals"/>
            </a:endParaRPr>
          </a:p>
        </p:txBody>
      </p:sp>
    </p:spTree>
    <p:extLst>
      <p:ext uri="{BB962C8B-B14F-4D97-AF65-F5344CB8AC3E}">
        <p14:creationId xmlns:p14="http://schemas.microsoft.com/office/powerpoint/2010/main" val="98228031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71763"/>
            <a:ext cx="8229600" cy="1143000"/>
          </a:xfrm>
        </p:spPr>
        <p:txBody>
          <a:bodyPr>
            <a:normAutofit/>
          </a:bodyPr>
          <a:lstStyle/>
          <a:p>
            <a:r>
              <a:rPr lang="en-US" sz="4800" b="1" dirty="0" smtClean="0"/>
              <a:t>Let Them Come to Me</a:t>
            </a:r>
            <a:endParaRPr lang="en-US" sz="4800" b="1" dirty="0"/>
          </a:p>
        </p:txBody>
      </p:sp>
    </p:spTree>
    <p:extLst>
      <p:ext uri="{BB962C8B-B14F-4D97-AF65-F5344CB8AC3E}">
        <p14:creationId xmlns:p14="http://schemas.microsoft.com/office/powerpoint/2010/main" val="79347393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55888"/>
            <a:ext cx="8229600" cy="1143000"/>
          </a:xfrm>
        </p:spPr>
        <p:txBody>
          <a:bodyPr>
            <a:normAutofit fontScale="90000"/>
          </a:bodyPr>
          <a:lstStyle/>
          <a:p>
            <a:r>
              <a:rPr lang="en-US" sz="6000" dirty="0" smtClean="0">
                <a:latin typeface="Capitals"/>
                <a:cs typeface="Capitals"/>
              </a:rPr>
              <a:t>Health Care</a:t>
            </a:r>
            <a:br>
              <a:rPr lang="en-US" sz="6000" dirty="0" smtClean="0">
                <a:latin typeface="Capitals"/>
                <a:cs typeface="Capitals"/>
              </a:rPr>
            </a:br>
            <a:r>
              <a:rPr lang="en-US" sz="6000" dirty="0">
                <a:latin typeface="Capitals"/>
                <a:cs typeface="Capitals"/>
              </a:rPr>
              <a:t/>
            </a:r>
            <a:br>
              <a:rPr lang="en-US" sz="6000" dirty="0">
                <a:latin typeface="Capitals"/>
                <a:cs typeface="Capitals"/>
              </a:rPr>
            </a:br>
            <a:r>
              <a:rPr lang="en-US" sz="3200" dirty="0" smtClean="0">
                <a:latin typeface="+mn-lt"/>
                <a:cs typeface="Capitals"/>
              </a:rPr>
              <a:t>“But a Samaritan…when He saw him, </a:t>
            </a:r>
            <a:br>
              <a:rPr lang="en-US" sz="3200" dirty="0" smtClean="0">
                <a:latin typeface="+mn-lt"/>
                <a:cs typeface="Capitals"/>
              </a:rPr>
            </a:br>
            <a:r>
              <a:rPr lang="en-US" sz="3200" dirty="0" smtClean="0">
                <a:latin typeface="+mn-lt"/>
                <a:cs typeface="Capitals"/>
              </a:rPr>
              <a:t>He had compassion”</a:t>
            </a:r>
            <a:br>
              <a:rPr lang="en-US" sz="3200" dirty="0" smtClean="0">
                <a:latin typeface="+mn-lt"/>
                <a:cs typeface="Capitals"/>
              </a:rPr>
            </a:br>
            <a:r>
              <a:rPr lang="en-US" sz="3200" dirty="0" smtClean="0">
                <a:latin typeface="+mn-lt"/>
                <a:cs typeface="Capitals"/>
              </a:rPr>
              <a:t>(Luke 10:33, ESV).</a:t>
            </a:r>
            <a:endParaRPr lang="en-US" dirty="0">
              <a:latin typeface="Capitals"/>
              <a:cs typeface="Capitals"/>
            </a:endParaRPr>
          </a:p>
        </p:txBody>
      </p:sp>
    </p:spTree>
    <p:extLst>
      <p:ext uri="{BB962C8B-B14F-4D97-AF65-F5344CB8AC3E}">
        <p14:creationId xmlns:p14="http://schemas.microsoft.com/office/powerpoint/2010/main" val="106007600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3" descr="MP90044871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1386816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49513"/>
            <a:ext cx="8229600" cy="1143000"/>
          </a:xfrm>
        </p:spPr>
        <p:txBody>
          <a:bodyPr>
            <a:normAutofit/>
          </a:bodyPr>
          <a:lstStyle/>
          <a:p>
            <a:r>
              <a:rPr lang="en-US" sz="5400" b="1" dirty="0" smtClean="0"/>
              <a:t>Sanitation and Clean Water</a:t>
            </a:r>
            <a:endParaRPr lang="en-US" sz="5400" b="1" dirty="0"/>
          </a:p>
        </p:txBody>
      </p:sp>
    </p:spTree>
    <p:extLst>
      <p:ext uri="{BB962C8B-B14F-4D97-AF65-F5344CB8AC3E}">
        <p14:creationId xmlns:p14="http://schemas.microsoft.com/office/powerpoint/2010/main" val="1963723604"/>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65388"/>
            <a:ext cx="8229600" cy="1143000"/>
          </a:xfrm>
        </p:spPr>
        <p:txBody>
          <a:bodyPr>
            <a:normAutofit/>
          </a:bodyPr>
          <a:lstStyle/>
          <a:p>
            <a:r>
              <a:rPr lang="en-US" sz="5400" b="1" dirty="0" smtClean="0"/>
              <a:t>Children</a:t>
            </a:r>
            <a:endParaRPr lang="en-US" sz="5400" b="1" dirty="0"/>
          </a:p>
        </p:txBody>
      </p:sp>
    </p:spTree>
    <p:extLst>
      <p:ext uri="{BB962C8B-B14F-4D97-AF65-F5344CB8AC3E}">
        <p14:creationId xmlns:p14="http://schemas.microsoft.com/office/powerpoint/2010/main" val="78055546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24139"/>
            <a:ext cx="8229600" cy="1143000"/>
          </a:xfrm>
        </p:spPr>
        <p:txBody>
          <a:bodyPr>
            <a:normAutofit/>
          </a:bodyPr>
          <a:lstStyle/>
          <a:p>
            <a:r>
              <a:rPr lang="en-US" sz="5400" b="1" dirty="0" smtClean="0"/>
              <a:t>Maternal Health</a:t>
            </a:r>
            <a:endParaRPr lang="en-US" sz="5400" b="1" dirty="0"/>
          </a:p>
        </p:txBody>
      </p:sp>
    </p:spTree>
    <p:extLst>
      <p:ext uri="{BB962C8B-B14F-4D97-AF65-F5344CB8AC3E}">
        <p14:creationId xmlns:p14="http://schemas.microsoft.com/office/powerpoint/2010/main" val="3806132714"/>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44763"/>
            <a:ext cx="8229600" cy="1143000"/>
          </a:xfrm>
        </p:spPr>
        <p:txBody>
          <a:bodyPr>
            <a:normAutofit/>
          </a:bodyPr>
          <a:lstStyle/>
          <a:p>
            <a:r>
              <a:rPr lang="en-US" sz="5400" b="1" dirty="0" smtClean="0"/>
              <a:t>HIV/AIDS</a:t>
            </a:r>
            <a:endParaRPr lang="en-US" sz="5400" b="1" dirty="0"/>
          </a:p>
        </p:txBody>
      </p:sp>
    </p:spTree>
    <p:extLst>
      <p:ext uri="{BB962C8B-B14F-4D97-AF65-F5344CB8AC3E}">
        <p14:creationId xmlns:p14="http://schemas.microsoft.com/office/powerpoint/2010/main" val="1479048625"/>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22513"/>
            <a:ext cx="8229600" cy="1143000"/>
          </a:xfrm>
        </p:spPr>
        <p:txBody>
          <a:bodyPr>
            <a:normAutofit fontScale="90000"/>
          </a:bodyPr>
          <a:lstStyle/>
          <a:p>
            <a:r>
              <a:rPr lang="en-US" sz="6000" dirty="0" smtClean="0">
                <a:latin typeface="Capitals"/>
                <a:cs typeface="Capitals"/>
              </a:rPr>
              <a:t>Oral Learners</a:t>
            </a:r>
            <a:r>
              <a:rPr lang="en-US" dirty="0" smtClean="0">
                <a:latin typeface="Capitals"/>
                <a:cs typeface="Capitals"/>
              </a:rPr>
              <a:t/>
            </a:r>
            <a:br>
              <a:rPr lang="en-US" dirty="0" smtClean="0">
                <a:latin typeface="Capitals"/>
                <a:cs typeface="Capitals"/>
              </a:rPr>
            </a:br>
            <a:r>
              <a:rPr lang="en-US" dirty="0">
                <a:latin typeface="Capitals"/>
                <a:cs typeface="Capitals"/>
              </a:rPr>
              <a:t/>
            </a:r>
            <a:br>
              <a:rPr lang="en-US" dirty="0">
                <a:latin typeface="Capitals"/>
                <a:cs typeface="Capitals"/>
              </a:rPr>
            </a:br>
            <a:r>
              <a:rPr lang="en-US" sz="3200" dirty="0" smtClean="0">
                <a:cs typeface="Capitals"/>
              </a:rPr>
              <a:t>“Faith comes from hearing”</a:t>
            </a:r>
            <a:br>
              <a:rPr lang="en-US" sz="3200" dirty="0" smtClean="0">
                <a:cs typeface="Capitals"/>
              </a:rPr>
            </a:br>
            <a:r>
              <a:rPr lang="en-US" sz="3200" dirty="0" smtClean="0">
                <a:cs typeface="Capitals"/>
              </a:rPr>
              <a:t>(Romans 10:17, ESV).</a:t>
            </a:r>
            <a:endParaRPr lang="en-US" dirty="0">
              <a:latin typeface="Capitals"/>
              <a:cs typeface="Capitals"/>
            </a:endParaRPr>
          </a:p>
        </p:txBody>
      </p:sp>
    </p:spTree>
    <p:extLst>
      <p:ext uri="{BB962C8B-B14F-4D97-AF65-F5344CB8AC3E}">
        <p14:creationId xmlns:p14="http://schemas.microsoft.com/office/powerpoint/2010/main" val="2689080509"/>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33639"/>
            <a:ext cx="8229600" cy="1143000"/>
          </a:xfrm>
        </p:spPr>
        <p:txBody>
          <a:bodyPr>
            <a:normAutofit/>
          </a:bodyPr>
          <a:lstStyle/>
          <a:p>
            <a:r>
              <a:rPr lang="en-US" sz="4800" b="1" dirty="0" smtClean="0"/>
              <a:t>Categories of Learning</a:t>
            </a:r>
            <a:endParaRPr lang="en-US" sz="4800" b="1" dirty="0"/>
          </a:p>
        </p:txBody>
      </p:sp>
    </p:spTree>
    <p:extLst>
      <p:ext uri="{BB962C8B-B14F-4D97-AF65-F5344CB8AC3E}">
        <p14:creationId xmlns:p14="http://schemas.microsoft.com/office/powerpoint/2010/main" val="121619557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92388"/>
            <a:ext cx="8229600" cy="1143000"/>
          </a:xfrm>
        </p:spPr>
        <p:txBody>
          <a:bodyPr>
            <a:normAutofit/>
          </a:bodyPr>
          <a:lstStyle/>
          <a:p>
            <a:r>
              <a:rPr lang="en-US" sz="4800" b="1" dirty="0" smtClean="0"/>
              <a:t>Faith Comes by Understanding</a:t>
            </a:r>
            <a:endParaRPr lang="en-US" sz="4800" b="1" dirty="0"/>
          </a:p>
        </p:txBody>
      </p:sp>
    </p:spTree>
    <p:extLst>
      <p:ext uri="{BB962C8B-B14F-4D97-AF65-F5344CB8AC3E}">
        <p14:creationId xmlns:p14="http://schemas.microsoft.com/office/powerpoint/2010/main" val="2112031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1164224" y="179077"/>
            <a:ext cx="5980968" cy="4741782"/>
          </a:xfrm>
          <a:prstGeom prst="rect">
            <a:avLst/>
          </a:prstGeom>
        </p:spPr>
      </p:pic>
      <p:sp>
        <p:nvSpPr>
          <p:cNvPr id="2" name="Title 1"/>
          <p:cNvSpPr>
            <a:spLocks noGrp="1"/>
          </p:cNvSpPr>
          <p:nvPr>
            <p:ph type="title"/>
          </p:nvPr>
        </p:nvSpPr>
        <p:spPr>
          <a:xfrm>
            <a:off x="27993" y="4743210"/>
            <a:ext cx="8229600" cy="1143000"/>
          </a:xfrm>
        </p:spPr>
        <p:txBody>
          <a:bodyPr>
            <a:normAutofit/>
          </a:bodyPr>
          <a:lstStyle/>
          <a:p>
            <a:r>
              <a:rPr lang="en-US" sz="5400" b="1" dirty="0" smtClean="0"/>
              <a:t>From Solids to Liquids</a:t>
            </a:r>
            <a:endParaRPr lang="en-US" sz="5400" b="1" dirty="0"/>
          </a:p>
        </p:txBody>
      </p:sp>
    </p:spTree>
    <p:extLst>
      <p:ext uri="{BB962C8B-B14F-4D97-AF65-F5344CB8AC3E}">
        <p14:creationId xmlns:p14="http://schemas.microsoft.com/office/powerpoint/2010/main" val="359852535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3" descr="MP90040914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9250" y="705640"/>
            <a:ext cx="5203727" cy="5203727"/>
          </a:xfrm>
          <a:prstGeom prst="rect">
            <a:avLst/>
          </a:prstGeom>
        </p:spPr>
      </p:pic>
    </p:spTree>
    <p:extLst>
      <p:ext uri="{BB962C8B-B14F-4D97-AF65-F5344CB8AC3E}">
        <p14:creationId xmlns:p14="http://schemas.microsoft.com/office/powerpoint/2010/main" val="4253831666"/>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81263"/>
            <a:ext cx="8229600" cy="1143000"/>
          </a:xfrm>
        </p:spPr>
        <p:txBody>
          <a:bodyPr>
            <a:normAutofit fontScale="90000"/>
          </a:bodyPr>
          <a:lstStyle/>
          <a:p>
            <a:r>
              <a:rPr lang="en-US" sz="6000" dirty="0" err="1" smtClean="0">
                <a:latin typeface="Capitals"/>
                <a:cs typeface="Capitals"/>
              </a:rPr>
              <a:t>Pornification</a:t>
            </a:r>
            <a:r>
              <a:rPr lang="en-US" sz="6000" dirty="0" smtClean="0">
                <a:latin typeface="Capitals"/>
                <a:cs typeface="Capitals"/>
              </a:rPr>
              <a:t> of Societies</a:t>
            </a:r>
            <a:r>
              <a:rPr lang="en-US" dirty="0" smtClean="0">
                <a:latin typeface="Capitals"/>
                <a:cs typeface="Capitals"/>
              </a:rPr>
              <a:t/>
            </a:r>
            <a:br>
              <a:rPr lang="en-US" dirty="0" smtClean="0">
                <a:latin typeface="Capitals"/>
                <a:cs typeface="Capitals"/>
              </a:rPr>
            </a:br>
            <a:r>
              <a:rPr lang="en-US" dirty="0">
                <a:latin typeface="Capitals"/>
                <a:cs typeface="Capitals"/>
              </a:rPr>
              <a:t/>
            </a:r>
            <a:br>
              <a:rPr lang="en-US" dirty="0">
                <a:latin typeface="Capitals"/>
                <a:cs typeface="Capitals"/>
              </a:rPr>
            </a:br>
            <a:r>
              <a:rPr lang="en-US" sz="3200" dirty="0" smtClean="0">
                <a:latin typeface="+mn-lt"/>
                <a:cs typeface="Capitals"/>
              </a:rPr>
              <a:t>“Flee from sexual immorality”</a:t>
            </a:r>
            <a:br>
              <a:rPr lang="en-US" sz="3200" dirty="0" smtClean="0">
                <a:latin typeface="+mn-lt"/>
                <a:cs typeface="Capitals"/>
              </a:rPr>
            </a:br>
            <a:r>
              <a:rPr lang="en-US" sz="3200" dirty="0" smtClean="0">
                <a:latin typeface="+mn-lt"/>
                <a:cs typeface="Capitals"/>
              </a:rPr>
              <a:t>(I Corinthians 6:18, ESV).</a:t>
            </a:r>
            <a:endParaRPr lang="en-US" dirty="0">
              <a:latin typeface="Capitals"/>
              <a:cs typeface="Capitals"/>
            </a:endParaRPr>
          </a:p>
        </p:txBody>
      </p:sp>
    </p:spTree>
    <p:extLst>
      <p:ext uri="{BB962C8B-B14F-4D97-AF65-F5344CB8AC3E}">
        <p14:creationId xmlns:p14="http://schemas.microsoft.com/office/powerpoint/2010/main" val="3942420554"/>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86013"/>
            <a:ext cx="8229600" cy="1143000"/>
          </a:xfrm>
        </p:spPr>
        <p:txBody>
          <a:bodyPr>
            <a:normAutofit/>
          </a:bodyPr>
          <a:lstStyle/>
          <a:p>
            <a:r>
              <a:rPr lang="en-US" sz="4800" b="1" dirty="0" smtClean="0"/>
              <a:t>The Global Reach</a:t>
            </a:r>
            <a:endParaRPr lang="en-US" sz="4800" b="1" dirty="0"/>
          </a:p>
        </p:txBody>
      </p:sp>
    </p:spTree>
    <p:extLst>
      <p:ext uri="{BB962C8B-B14F-4D97-AF65-F5344CB8AC3E}">
        <p14:creationId xmlns:p14="http://schemas.microsoft.com/office/powerpoint/2010/main" val="2724489306"/>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76513"/>
            <a:ext cx="8229600" cy="1143000"/>
          </a:xfrm>
        </p:spPr>
        <p:txBody>
          <a:bodyPr>
            <a:normAutofit/>
          </a:bodyPr>
          <a:lstStyle/>
          <a:p>
            <a:r>
              <a:rPr lang="en-US" sz="4800" b="1" dirty="0" smtClean="0"/>
              <a:t>Internal and External Pressure</a:t>
            </a:r>
            <a:endParaRPr lang="en-US" sz="4800" b="1" dirty="0"/>
          </a:p>
        </p:txBody>
      </p:sp>
    </p:spTree>
    <p:extLst>
      <p:ext uri="{BB962C8B-B14F-4D97-AF65-F5344CB8AC3E}">
        <p14:creationId xmlns:p14="http://schemas.microsoft.com/office/powerpoint/2010/main" val="1816287394"/>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74888"/>
            <a:ext cx="8229600" cy="1143000"/>
          </a:xfrm>
        </p:spPr>
        <p:txBody>
          <a:bodyPr>
            <a:normAutofit/>
          </a:bodyPr>
          <a:lstStyle/>
          <a:p>
            <a:r>
              <a:rPr lang="en-US" sz="5400" dirty="0" smtClean="0">
                <a:latin typeface="Capitals"/>
                <a:cs typeface="Capitals"/>
              </a:rPr>
              <a:t>Conclusion</a:t>
            </a:r>
            <a:endParaRPr lang="en-US" sz="5400" dirty="0">
              <a:latin typeface="Capitals"/>
              <a:cs typeface="Capitals"/>
            </a:endParaRPr>
          </a:p>
        </p:txBody>
      </p:sp>
    </p:spTree>
    <p:extLst>
      <p:ext uri="{BB962C8B-B14F-4D97-AF65-F5344CB8AC3E}">
        <p14:creationId xmlns:p14="http://schemas.microsoft.com/office/powerpoint/2010/main" val="1500574814"/>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55888"/>
            <a:ext cx="8229600" cy="1143000"/>
          </a:xfrm>
        </p:spPr>
        <p:txBody>
          <a:bodyPr>
            <a:noAutofit/>
          </a:bodyPr>
          <a:lstStyle/>
          <a:p>
            <a:r>
              <a:rPr lang="en-US" sz="5400" b="1" dirty="0" smtClean="0"/>
              <a:t>Understand the Pressure Points</a:t>
            </a:r>
            <a:endParaRPr lang="en-US" sz="5400" b="1" dirty="0"/>
          </a:p>
        </p:txBody>
      </p:sp>
    </p:spTree>
    <p:extLst>
      <p:ext uri="{BB962C8B-B14F-4D97-AF65-F5344CB8AC3E}">
        <p14:creationId xmlns:p14="http://schemas.microsoft.com/office/powerpoint/2010/main" val="1853507007"/>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60639"/>
            <a:ext cx="8229600" cy="1143000"/>
          </a:xfrm>
        </p:spPr>
        <p:txBody>
          <a:bodyPr>
            <a:noAutofit/>
          </a:bodyPr>
          <a:lstStyle/>
          <a:p>
            <a:r>
              <a:rPr lang="en-US" sz="5000" b="1" dirty="0" smtClean="0"/>
              <a:t>Know Your Box in View of the </a:t>
            </a:r>
            <a:br>
              <a:rPr lang="en-US" sz="5000" b="1" dirty="0" smtClean="0"/>
            </a:br>
            <a:r>
              <a:rPr lang="en-US" sz="5000" b="1" dirty="0" smtClean="0"/>
              <a:t>Pressure Points</a:t>
            </a:r>
            <a:endParaRPr lang="en-US" sz="5000" b="1" dirty="0"/>
          </a:p>
        </p:txBody>
      </p:sp>
    </p:spTree>
    <p:extLst>
      <p:ext uri="{BB962C8B-B14F-4D97-AF65-F5344CB8AC3E}">
        <p14:creationId xmlns:p14="http://schemas.microsoft.com/office/powerpoint/2010/main" val="799715530"/>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06639"/>
            <a:ext cx="8229600" cy="1143000"/>
          </a:xfrm>
        </p:spPr>
        <p:txBody>
          <a:bodyPr>
            <a:noAutofit/>
          </a:bodyPr>
          <a:lstStyle/>
          <a:p>
            <a:r>
              <a:rPr lang="en-US" sz="5400" b="1" dirty="0" smtClean="0"/>
              <a:t>Recognize Internal Pressures</a:t>
            </a:r>
            <a:endParaRPr lang="en-US" sz="5400" b="1" dirty="0"/>
          </a:p>
        </p:txBody>
      </p:sp>
    </p:spTree>
    <p:extLst>
      <p:ext uri="{BB962C8B-B14F-4D97-AF65-F5344CB8AC3E}">
        <p14:creationId xmlns:p14="http://schemas.microsoft.com/office/powerpoint/2010/main" val="615830503"/>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06639"/>
            <a:ext cx="8229600" cy="1143000"/>
          </a:xfrm>
        </p:spPr>
        <p:txBody>
          <a:bodyPr>
            <a:normAutofit/>
          </a:bodyPr>
          <a:lstStyle/>
          <a:p>
            <a:r>
              <a:rPr lang="en-US" sz="5400" b="1" dirty="0" smtClean="0"/>
              <a:t>Make Time to Think</a:t>
            </a:r>
            <a:endParaRPr lang="en-US" sz="5400" b="1" dirty="0"/>
          </a:p>
        </p:txBody>
      </p:sp>
    </p:spTree>
    <p:extLst>
      <p:ext uri="{BB962C8B-B14F-4D97-AF65-F5344CB8AC3E}">
        <p14:creationId xmlns:p14="http://schemas.microsoft.com/office/powerpoint/2010/main" val="1251311851"/>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06639"/>
            <a:ext cx="8229600" cy="1143000"/>
          </a:xfrm>
        </p:spPr>
        <p:txBody>
          <a:bodyPr>
            <a:normAutofit/>
          </a:bodyPr>
          <a:lstStyle/>
          <a:p>
            <a:r>
              <a:rPr lang="en-US" sz="5400" b="1" dirty="0" smtClean="0"/>
              <a:t>Delight in Grace</a:t>
            </a:r>
            <a:endParaRPr lang="en-US" sz="5400" b="1" dirty="0"/>
          </a:p>
        </p:txBody>
      </p:sp>
    </p:spTree>
    <p:extLst>
      <p:ext uri="{BB962C8B-B14F-4D97-AF65-F5344CB8AC3E}">
        <p14:creationId xmlns:p14="http://schemas.microsoft.com/office/powerpoint/2010/main" val="3804720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9383" y="1235995"/>
            <a:ext cx="8229600" cy="1143000"/>
          </a:xfrm>
        </p:spPr>
        <p:txBody>
          <a:bodyPr>
            <a:normAutofit/>
          </a:bodyPr>
          <a:lstStyle/>
          <a:p>
            <a:r>
              <a:rPr lang="en-US" sz="5400" b="1" dirty="0" smtClean="0"/>
              <a:t>From Heavy to Light</a:t>
            </a:r>
            <a:endParaRPr lang="en-US" sz="5400" b="1" dirty="0"/>
          </a:p>
        </p:txBody>
      </p:sp>
      <p:pic>
        <p:nvPicPr>
          <p:cNvPr id="4" name="Picture 3"/>
          <p:cNvPicPr>
            <a:picLocks noChangeAspect="1"/>
          </p:cNvPicPr>
          <p:nvPr/>
        </p:nvPicPr>
        <p:blipFill>
          <a:blip r:embed="rId4"/>
          <a:stretch>
            <a:fillRect/>
          </a:stretch>
        </p:blipFill>
        <p:spPr>
          <a:xfrm>
            <a:off x="6664473" y="453596"/>
            <a:ext cx="2479527" cy="3475972"/>
          </a:xfrm>
          <a:prstGeom prst="rect">
            <a:avLst/>
          </a:prstGeom>
        </p:spPr>
      </p:pic>
      <p:pic>
        <p:nvPicPr>
          <p:cNvPr id="5" name="Picture 4"/>
          <p:cNvPicPr>
            <a:picLocks noChangeAspect="1"/>
          </p:cNvPicPr>
          <p:nvPr/>
        </p:nvPicPr>
        <p:blipFill>
          <a:blip r:embed="rId5"/>
          <a:stretch>
            <a:fillRect/>
          </a:stretch>
        </p:blipFill>
        <p:spPr>
          <a:xfrm>
            <a:off x="0" y="2909649"/>
            <a:ext cx="3771413" cy="2690275"/>
          </a:xfrm>
          <a:prstGeom prst="rect">
            <a:avLst/>
          </a:prstGeom>
        </p:spPr>
      </p:pic>
    </p:spTree>
    <p:extLst>
      <p:ext uri="{BB962C8B-B14F-4D97-AF65-F5344CB8AC3E}">
        <p14:creationId xmlns:p14="http://schemas.microsoft.com/office/powerpoint/2010/main" val="27144433"/>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06639"/>
            <a:ext cx="8229600" cy="1143000"/>
          </a:xfrm>
        </p:spPr>
        <p:txBody>
          <a:bodyPr>
            <a:noAutofit/>
          </a:bodyPr>
          <a:lstStyle/>
          <a:p>
            <a:r>
              <a:rPr lang="en-US" sz="5400" b="1" dirty="0" smtClean="0"/>
              <a:t>Practice Strategic Integration</a:t>
            </a:r>
            <a:endParaRPr lang="en-US" sz="5400" b="1" dirty="0"/>
          </a:p>
        </p:txBody>
      </p:sp>
    </p:spTree>
    <p:extLst>
      <p:ext uri="{BB962C8B-B14F-4D97-AF65-F5344CB8AC3E}">
        <p14:creationId xmlns:p14="http://schemas.microsoft.com/office/powerpoint/2010/main" val="3871944363"/>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06639"/>
            <a:ext cx="8229600" cy="1909598"/>
          </a:xfrm>
        </p:spPr>
        <p:txBody>
          <a:bodyPr>
            <a:normAutofit/>
          </a:bodyPr>
          <a:lstStyle/>
          <a:p>
            <a:r>
              <a:rPr lang="en-US" sz="5400" b="1" dirty="0" smtClean="0"/>
              <a:t>Develop Majority World Partnerships</a:t>
            </a:r>
            <a:endParaRPr lang="en-US" sz="5400" b="1" dirty="0"/>
          </a:p>
        </p:txBody>
      </p:sp>
    </p:spTree>
    <p:extLst>
      <p:ext uri="{BB962C8B-B14F-4D97-AF65-F5344CB8AC3E}">
        <p14:creationId xmlns:p14="http://schemas.microsoft.com/office/powerpoint/2010/main" val="343754687"/>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06639"/>
            <a:ext cx="8229600" cy="1143000"/>
          </a:xfrm>
        </p:spPr>
        <p:txBody>
          <a:bodyPr>
            <a:normAutofit/>
          </a:bodyPr>
          <a:lstStyle/>
          <a:p>
            <a:r>
              <a:rPr lang="en-US" sz="5400" b="1" dirty="0" smtClean="0"/>
              <a:t>Labor Among the Diasporas</a:t>
            </a:r>
            <a:endParaRPr lang="en-US" sz="5400" b="1" dirty="0"/>
          </a:p>
        </p:txBody>
      </p:sp>
    </p:spTree>
    <p:extLst>
      <p:ext uri="{BB962C8B-B14F-4D97-AF65-F5344CB8AC3E}">
        <p14:creationId xmlns:p14="http://schemas.microsoft.com/office/powerpoint/2010/main" val="2287949998"/>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06639"/>
            <a:ext cx="8229600" cy="1143000"/>
          </a:xfrm>
        </p:spPr>
        <p:txBody>
          <a:bodyPr>
            <a:normAutofit/>
          </a:bodyPr>
          <a:lstStyle/>
          <a:p>
            <a:r>
              <a:rPr lang="en-US" sz="5400" b="1" dirty="0" smtClean="0"/>
              <a:t>Leverage Technology</a:t>
            </a:r>
            <a:endParaRPr lang="en-US" sz="5400" b="1" dirty="0"/>
          </a:p>
        </p:txBody>
      </p:sp>
    </p:spTree>
    <p:extLst>
      <p:ext uri="{BB962C8B-B14F-4D97-AF65-F5344CB8AC3E}">
        <p14:creationId xmlns:p14="http://schemas.microsoft.com/office/powerpoint/2010/main" val="2942176428"/>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06639"/>
            <a:ext cx="8229600" cy="1143000"/>
          </a:xfrm>
        </p:spPr>
        <p:txBody>
          <a:bodyPr>
            <a:normAutofit/>
          </a:bodyPr>
          <a:lstStyle/>
          <a:p>
            <a:r>
              <a:rPr lang="en-US" sz="5400" b="1" dirty="0" smtClean="0"/>
              <a:t>Business as Mission</a:t>
            </a:r>
            <a:endParaRPr lang="en-US" sz="5400" b="1" dirty="0"/>
          </a:p>
        </p:txBody>
      </p:sp>
    </p:spTree>
    <p:extLst>
      <p:ext uri="{BB962C8B-B14F-4D97-AF65-F5344CB8AC3E}">
        <p14:creationId xmlns:p14="http://schemas.microsoft.com/office/powerpoint/2010/main" val="174416522"/>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23879" y="333375"/>
            <a:ext cx="8175625" cy="1200329"/>
          </a:xfrm>
          <a:prstGeom prst="rect">
            <a:avLst/>
          </a:prstGeom>
          <a:noFill/>
        </p:spPr>
        <p:txBody>
          <a:bodyPr wrap="square" rtlCol="0">
            <a:spAutoFit/>
          </a:bodyPr>
          <a:lstStyle/>
          <a:p>
            <a:pPr algn="ctr"/>
            <a:r>
              <a:rPr lang="en-US" sz="5400" b="1" dirty="0" smtClean="0"/>
              <a:t>Keep It Simple</a:t>
            </a:r>
          </a:p>
          <a:p>
            <a:pPr algn="ctr"/>
            <a:endParaRPr lang="en-US" dirty="0"/>
          </a:p>
        </p:txBody>
      </p:sp>
      <p:grpSp>
        <p:nvGrpSpPr>
          <p:cNvPr id="8" name="Group 7"/>
          <p:cNvGrpSpPr/>
          <p:nvPr/>
        </p:nvGrpSpPr>
        <p:grpSpPr>
          <a:xfrm>
            <a:off x="250844" y="1332792"/>
            <a:ext cx="9155757" cy="5237090"/>
            <a:chOff x="862274" y="1512092"/>
            <a:chExt cx="8011289" cy="3575016"/>
          </a:xfrm>
        </p:grpSpPr>
        <p:sp>
          <p:nvSpPr>
            <p:cNvPr id="9" name="Right Triangle 8"/>
            <p:cNvSpPr/>
            <p:nvPr/>
          </p:nvSpPr>
          <p:spPr>
            <a:xfrm flipH="1">
              <a:off x="862274" y="1532997"/>
              <a:ext cx="7612378" cy="3554111"/>
            </a:xfrm>
            <a:prstGeom prst="r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AD7BB"/>
                </a:solidFill>
                <a:latin typeface="Arial"/>
                <a:cs typeface="Arial"/>
              </a:endParaRPr>
            </a:p>
          </p:txBody>
        </p:sp>
        <p:sp>
          <p:nvSpPr>
            <p:cNvPr id="10" name="Right Triangle 9"/>
            <p:cNvSpPr/>
            <p:nvPr/>
          </p:nvSpPr>
          <p:spPr>
            <a:xfrm flipV="1">
              <a:off x="862274" y="1512092"/>
              <a:ext cx="7612378" cy="3554111"/>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srgbClr val="FAD7BB"/>
                </a:solidFill>
                <a:latin typeface="Arial"/>
                <a:cs typeface="Arial"/>
              </a:endParaRPr>
            </a:p>
          </p:txBody>
        </p:sp>
        <p:sp>
          <p:nvSpPr>
            <p:cNvPr id="11" name="TextBox 4"/>
            <p:cNvSpPr txBox="1">
              <a:spLocks noChangeArrowheads="1"/>
            </p:cNvSpPr>
            <p:nvPr/>
          </p:nvSpPr>
          <p:spPr bwMode="auto">
            <a:xfrm>
              <a:off x="1353683" y="1660029"/>
              <a:ext cx="5377911" cy="523345"/>
            </a:xfrm>
            <a:prstGeom prst="rect">
              <a:avLst/>
            </a:prstGeom>
            <a:noFill/>
            <a:ln w="9525">
              <a:noFill/>
              <a:miter lim="800000"/>
              <a:headEnd/>
              <a:tailEnd/>
            </a:ln>
          </p:spPr>
          <p:txBody>
            <a:bodyPr wrap="square">
              <a:spAutoFit/>
            </a:bodyPr>
            <a:lstStyle/>
            <a:p>
              <a:pPr defTabSz="914400" fontAlgn="base">
                <a:spcBef>
                  <a:spcPct val="0"/>
                </a:spcBef>
                <a:spcAft>
                  <a:spcPct val="0"/>
                </a:spcAft>
              </a:pPr>
              <a:r>
                <a:rPr lang="en-US" sz="4400" b="1" dirty="0">
                  <a:solidFill>
                    <a:srgbClr val="000000"/>
                  </a:solidFill>
                  <a:latin typeface="Arial" charset="0"/>
                  <a:cs typeface="Arial" charset="0"/>
                </a:rPr>
                <a:t>Reproducibility</a:t>
              </a:r>
            </a:p>
          </p:txBody>
        </p:sp>
        <p:sp>
          <p:nvSpPr>
            <p:cNvPr id="12" name="TextBox 5"/>
            <p:cNvSpPr txBox="1">
              <a:spLocks noChangeArrowheads="1"/>
            </p:cNvSpPr>
            <p:nvPr/>
          </p:nvSpPr>
          <p:spPr bwMode="auto">
            <a:xfrm>
              <a:off x="4446261" y="3801356"/>
              <a:ext cx="4427302" cy="523345"/>
            </a:xfrm>
            <a:prstGeom prst="rect">
              <a:avLst/>
            </a:prstGeom>
            <a:noFill/>
            <a:ln w="9525">
              <a:noFill/>
              <a:miter lim="800000"/>
              <a:headEnd/>
              <a:tailEnd/>
            </a:ln>
          </p:spPr>
          <p:txBody>
            <a:bodyPr wrap="square">
              <a:spAutoFit/>
            </a:bodyPr>
            <a:lstStyle/>
            <a:p>
              <a:pPr defTabSz="914400" fontAlgn="base">
                <a:spcBef>
                  <a:spcPct val="0"/>
                </a:spcBef>
                <a:spcAft>
                  <a:spcPct val="0"/>
                </a:spcAft>
              </a:pPr>
              <a:r>
                <a:rPr lang="en-US" sz="4400" b="1" dirty="0" smtClean="0">
                  <a:solidFill>
                    <a:srgbClr val="000000"/>
                  </a:solidFill>
                  <a:latin typeface="Arial" charset="0"/>
                  <a:cs typeface="Arial" charset="0"/>
                </a:rPr>
                <a:t>Complexity</a:t>
              </a:r>
              <a:endParaRPr lang="en-US" sz="4400" b="1" dirty="0">
                <a:solidFill>
                  <a:srgbClr val="000000"/>
                </a:solidFill>
                <a:latin typeface="Arial" charset="0"/>
                <a:cs typeface="Arial" charset="0"/>
              </a:endParaRPr>
            </a:p>
          </p:txBody>
        </p:sp>
      </p:grpSp>
    </p:spTree>
    <p:extLst>
      <p:ext uri="{BB962C8B-B14F-4D97-AF65-F5344CB8AC3E}">
        <p14:creationId xmlns:p14="http://schemas.microsoft.com/office/powerpoint/2010/main" val="1103102959"/>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87639"/>
            <a:ext cx="8229600" cy="1143000"/>
          </a:xfrm>
        </p:spPr>
        <p:txBody>
          <a:bodyPr>
            <a:noAutofit/>
          </a:bodyPr>
          <a:lstStyle/>
          <a:p>
            <a:r>
              <a:rPr lang="en-US" sz="5400" b="1" dirty="0" smtClean="0"/>
              <a:t>Share Today’s Stories </a:t>
            </a:r>
            <a:br>
              <a:rPr lang="en-US" sz="5400" b="1" dirty="0" smtClean="0"/>
            </a:br>
            <a:r>
              <a:rPr lang="en-US" sz="5400" b="1" dirty="0" smtClean="0"/>
              <a:t>Later Today</a:t>
            </a:r>
            <a:endParaRPr lang="en-US" sz="5400" b="1" dirty="0"/>
          </a:p>
        </p:txBody>
      </p:sp>
    </p:spTree>
    <p:extLst>
      <p:ext uri="{BB962C8B-B14F-4D97-AF65-F5344CB8AC3E}">
        <p14:creationId xmlns:p14="http://schemas.microsoft.com/office/powerpoint/2010/main" val="1524273914"/>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06639"/>
            <a:ext cx="8229600" cy="1143000"/>
          </a:xfrm>
        </p:spPr>
        <p:txBody>
          <a:bodyPr>
            <a:normAutofit/>
          </a:bodyPr>
          <a:lstStyle/>
          <a:p>
            <a:r>
              <a:rPr lang="en-US" sz="5400" b="1" dirty="0" smtClean="0"/>
              <a:t>Prepare for Backlash</a:t>
            </a:r>
            <a:endParaRPr lang="en-US" sz="5400" b="1" dirty="0"/>
          </a:p>
        </p:txBody>
      </p:sp>
    </p:spTree>
    <p:extLst>
      <p:ext uri="{BB962C8B-B14F-4D97-AF65-F5344CB8AC3E}">
        <p14:creationId xmlns:p14="http://schemas.microsoft.com/office/powerpoint/2010/main" val="718322437"/>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76513"/>
            <a:ext cx="8229600" cy="1143000"/>
          </a:xfrm>
        </p:spPr>
        <p:txBody>
          <a:bodyPr>
            <a:noAutofit/>
          </a:bodyPr>
          <a:lstStyle/>
          <a:p>
            <a:r>
              <a:rPr lang="en-US" sz="5400" b="1" dirty="0" smtClean="0"/>
              <a:t>Develop a Missionary Strategy</a:t>
            </a:r>
            <a:endParaRPr lang="en-US" sz="5400" b="1" dirty="0"/>
          </a:p>
        </p:txBody>
      </p:sp>
    </p:spTree>
    <p:extLst>
      <p:ext uri="{BB962C8B-B14F-4D97-AF65-F5344CB8AC3E}">
        <p14:creationId xmlns:p14="http://schemas.microsoft.com/office/powerpoint/2010/main" val="4004493558"/>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76513"/>
            <a:ext cx="8229600" cy="1143000"/>
          </a:xfrm>
        </p:spPr>
        <p:txBody>
          <a:bodyPr>
            <a:noAutofit/>
          </a:bodyPr>
          <a:lstStyle/>
          <a:p>
            <a:r>
              <a:rPr lang="en-US" sz="5400" b="1" dirty="0" smtClean="0"/>
              <a:t>Lead from the Word, Guided by the Spirit </a:t>
            </a:r>
            <a:endParaRPr lang="en-US" sz="5400" b="1" dirty="0"/>
          </a:p>
        </p:txBody>
      </p:sp>
    </p:spTree>
    <p:extLst>
      <p:ext uri="{BB962C8B-B14F-4D97-AF65-F5344CB8AC3E}">
        <p14:creationId xmlns:p14="http://schemas.microsoft.com/office/powerpoint/2010/main" val="6908177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75199"/>
            <a:ext cx="8229600" cy="1143000"/>
          </a:xfrm>
        </p:spPr>
        <p:txBody>
          <a:bodyPr>
            <a:normAutofit/>
          </a:bodyPr>
          <a:lstStyle/>
          <a:p>
            <a:r>
              <a:rPr lang="en-US" sz="5400" b="1" dirty="0" smtClean="0"/>
              <a:t>Problems of Globalization</a:t>
            </a:r>
            <a:endParaRPr lang="en-US" sz="5400" b="1" dirty="0"/>
          </a:p>
        </p:txBody>
      </p:sp>
    </p:spTree>
    <p:extLst>
      <p:ext uri="{BB962C8B-B14F-4D97-AF65-F5344CB8AC3E}">
        <p14:creationId xmlns:p14="http://schemas.microsoft.com/office/powerpoint/2010/main" val="3527766132"/>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79936"/>
            <a:ext cx="7772400" cy="2448584"/>
          </a:xfrm>
        </p:spPr>
        <p:txBody>
          <a:bodyPr>
            <a:normAutofit fontScale="90000"/>
          </a:bodyPr>
          <a:lstStyle/>
          <a:p>
            <a:r>
              <a:rPr lang="en-US" sz="6000" dirty="0" smtClean="0">
                <a:solidFill>
                  <a:srgbClr val="000000"/>
                </a:solidFill>
                <a:latin typeface="Capitals"/>
                <a:cs typeface="Capitals"/>
              </a:rPr>
              <a:t/>
            </a:r>
            <a:br>
              <a:rPr lang="en-US" sz="6000" dirty="0" smtClean="0">
                <a:solidFill>
                  <a:srgbClr val="000000"/>
                </a:solidFill>
                <a:latin typeface="Capitals"/>
                <a:cs typeface="Capitals"/>
              </a:rPr>
            </a:br>
            <a:r>
              <a:rPr lang="en-US" sz="6000" b="1" dirty="0">
                <a:solidFill>
                  <a:srgbClr val="000000"/>
                </a:solidFill>
                <a:latin typeface="Arial"/>
                <a:cs typeface="Arial"/>
              </a:rPr>
              <a:t>G</a:t>
            </a:r>
            <a:r>
              <a:rPr lang="en-US" sz="6000" b="1" dirty="0" smtClean="0">
                <a:solidFill>
                  <a:srgbClr val="000000"/>
                </a:solidFill>
                <a:latin typeface="Arial"/>
                <a:cs typeface="Arial"/>
              </a:rPr>
              <a:t>lobalization and the Pressure Points of Our Age</a:t>
            </a:r>
            <a:r>
              <a:rPr lang="en-US" sz="6000" dirty="0" smtClean="0">
                <a:solidFill>
                  <a:srgbClr val="000000"/>
                </a:solidFill>
                <a:latin typeface="Capitals"/>
                <a:cs typeface="Capitals"/>
              </a:rPr>
              <a:t/>
            </a:r>
            <a:br>
              <a:rPr lang="en-US" sz="6000" dirty="0" smtClean="0">
                <a:solidFill>
                  <a:srgbClr val="000000"/>
                </a:solidFill>
                <a:latin typeface="Capitals"/>
                <a:cs typeface="Capitals"/>
              </a:rPr>
            </a:br>
            <a:r>
              <a:rPr lang="en-US" sz="2400" dirty="0" smtClean="0">
                <a:solidFill>
                  <a:srgbClr val="000000"/>
                </a:solidFill>
                <a:latin typeface="Arial Unicode MS"/>
                <a:cs typeface="Arial Unicode MS"/>
              </a:rPr>
              <a:t/>
            </a:r>
            <a:br>
              <a:rPr lang="en-US" sz="2400" dirty="0" smtClean="0">
                <a:solidFill>
                  <a:srgbClr val="000000"/>
                </a:solidFill>
                <a:latin typeface="Arial Unicode MS"/>
                <a:cs typeface="Arial Unicode MS"/>
              </a:rPr>
            </a:br>
            <a:r>
              <a:rPr lang="en-US" sz="2400" dirty="0" smtClean="0">
                <a:solidFill>
                  <a:srgbClr val="000000"/>
                </a:solidFill>
                <a:latin typeface="Arial Unicode MS"/>
                <a:cs typeface="Arial Unicode MS"/>
              </a:rPr>
              <a:t/>
            </a:r>
            <a:br>
              <a:rPr lang="en-US" sz="2400" dirty="0" smtClean="0">
                <a:solidFill>
                  <a:srgbClr val="000000"/>
                </a:solidFill>
                <a:latin typeface="Arial Unicode MS"/>
                <a:cs typeface="Arial Unicode MS"/>
              </a:rPr>
            </a:br>
            <a:r>
              <a:rPr lang="en-US" sz="3100" dirty="0" smtClean="0">
                <a:solidFill>
                  <a:srgbClr val="000000"/>
                </a:solidFill>
                <a:latin typeface="Capitals"/>
                <a:cs typeface="Capitals"/>
              </a:rPr>
              <a:t>J.D. Payne</a:t>
            </a:r>
            <a:endParaRPr lang="en-US" sz="3100" dirty="0">
              <a:solidFill>
                <a:srgbClr val="000000"/>
              </a:solidFill>
              <a:latin typeface="Capitals"/>
              <a:cs typeface="Capitals"/>
            </a:endParaRPr>
          </a:p>
        </p:txBody>
      </p:sp>
      <p:sp>
        <p:nvSpPr>
          <p:cNvPr id="5" name="TextBox 4"/>
          <p:cNvSpPr txBox="1"/>
          <p:nvPr/>
        </p:nvSpPr>
        <p:spPr>
          <a:xfrm>
            <a:off x="-399582" y="256840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726356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15329</TotalTime>
  <Words>640</Words>
  <Application>Microsoft Macintosh PowerPoint</Application>
  <PresentationFormat>On-screen Show (4:3)</PresentationFormat>
  <Paragraphs>180</Paragraphs>
  <Slides>90</Slides>
  <Notes>14</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Office Theme</vt:lpstr>
      <vt:lpstr> Globalization and the Pressure Points of Our Age   J.D. Payne</vt:lpstr>
      <vt:lpstr>J. D. Payne jpayne@brookhills.org @jd_payne jdpayne.org </vt:lpstr>
      <vt:lpstr>PowerPoint Presentation</vt:lpstr>
      <vt:lpstr>PowerPoint Presentation</vt:lpstr>
      <vt:lpstr>Globalization  “It’s a small, small world.”  -- Richard M. Sherman and  Robert B. Sherman</vt:lpstr>
      <vt:lpstr>“not a single process”  “simultaneously and unevenly”</vt:lpstr>
      <vt:lpstr>From Solids to Liquids</vt:lpstr>
      <vt:lpstr>From Heavy to Light</vt:lpstr>
      <vt:lpstr>Problems of Globalization</vt:lpstr>
      <vt:lpstr>Kingdom Opportunities</vt:lpstr>
      <vt:lpstr> Church and the Pressure Points of the Age  </vt:lpstr>
      <vt:lpstr>PowerPoint Presentation</vt:lpstr>
      <vt:lpstr>Certainty of Change  Matt 16:13-19; Acts 1-16  </vt:lpstr>
      <vt:lpstr>The Stewardship of Innovation</vt:lpstr>
      <vt:lpstr>PowerPoint Presentation</vt:lpstr>
      <vt:lpstr>PowerPoint Presentation</vt:lpstr>
      <vt:lpstr>PowerPoint Presentation</vt:lpstr>
      <vt:lpstr>PowerPoint Presentation</vt:lpstr>
      <vt:lpstr>“Desire without knowledge is not good, and whoever makes haste with his feet misses his way” (Proverbs, 19:2, ESV). </vt:lpstr>
      <vt:lpstr> Pressure Points of  the Age  </vt:lpstr>
      <vt:lpstr>Unreached People Groups  “The Bread of Life is simply not available to hundreds and hundreds of millions of people.” David A. Fraser</vt:lpstr>
      <vt:lpstr>Unengaged and Unreached</vt:lpstr>
      <vt:lpstr>PowerPoint Presentation</vt:lpstr>
      <vt:lpstr>PowerPoint Presentation</vt:lpstr>
      <vt:lpstr>PowerPoint Presentation</vt:lpstr>
      <vt:lpstr>Priority?</vt:lpstr>
      <vt:lpstr>E2  E3</vt:lpstr>
      <vt:lpstr>The West as a  Mission Field  “The west is, once again, a vast mission field.” George G. Hunter III</vt:lpstr>
      <vt:lpstr>Post-Christian Mission Field</vt:lpstr>
      <vt:lpstr>PowerPoint Presentation</vt:lpstr>
      <vt:lpstr>Strangers Next Door</vt:lpstr>
      <vt:lpstr>PowerPoint Presentation</vt:lpstr>
      <vt:lpstr>PowerPoint Presentation</vt:lpstr>
      <vt:lpstr>From 35,000 to 15,000 Feet</vt:lpstr>
      <vt:lpstr>Least Evangelical US States, 2010</vt:lpstr>
      <vt:lpstr>Returning to the Apostolic</vt:lpstr>
      <vt:lpstr>From Apostolic to Pastoral</vt:lpstr>
      <vt:lpstr>E2  E3</vt:lpstr>
      <vt:lpstr>Both/And</vt:lpstr>
      <vt:lpstr>Growth of the  Majority World Church</vt:lpstr>
      <vt:lpstr>An Enquiry into the  Majority World Church</vt:lpstr>
      <vt:lpstr>Select Countries with  Evangelical Percentages</vt:lpstr>
      <vt:lpstr>PowerPoint Presentation</vt:lpstr>
      <vt:lpstr>Select Missionary-Sending Countries</vt:lpstr>
      <vt:lpstr>Pluralism and the Plurality of Faiths  “I am the Way…No one comes to the  Father except through me” (John 14:6, ESV).</vt:lpstr>
      <vt:lpstr>How the Pressure Is Felt--Internally</vt:lpstr>
      <vt:lpstr>How the Pressure is Felt--Externally</vt:lpstr>
      <vt:lpstr>Contextualization Matters</vt:lpstr>
      <vt:lpstr>International Migration  “And He made from one man every nation of mankind to live on all the face of the earth, having determined allotted periods and the boundaries of their dwelling place” (Acts 17:26, ESV).</vt:lpstr>
      <vt:lpstr>PowerPoint Presentation</vt:lpstr>
      <vt:lpstr>PowerPoint Presentation</vt:lpstr>
      <vt:lpstr>The Divine Maestro</vt:lpstr>
      <vt:lpstr>God Is Working in North America</vt:lpstr>
      <vt:lpstr>The Potential of the  Strangers Next Door</vt:lpstr>
      <vt:lpstr>Poverty  “Remember the poor” (Galatians 2:10, ESV).</vt:lpstr>
      <vt:lpstr>PowerPoint Presentation</vt:lpstr>
      <vt:lpstr>Growth of the Cities  </vt:lpstr>
      <vt:lpstr>PowerPoint Presentation</vt:lpstr>
      <vt:lpstr>Children and Youth  “But Jesus said, ‘Let the children come to me and do not hinder them, for to such belongs the kingdom of heaven’” (Matthew 19:14, ESV).</vt:lpstr>
      <vt:lpstr>Let Them Come to Me</vt:lpstr>
      <vt:lpstr>Health Care  “But a Samaritan…when He saw him,  He had compassion” (Luke 10:33, ESV).</vt:lpstr>
      <vt:lpstr>PowerPoint Presentation</vt:lpstr>
      <vt:lpstr>Sanitation and Clean Water</vt:lpstr>
      <vt:lpstr>Children</vt:lpstr>
      <vt:lpstr>Maternal Health</vt:lpstr>
      <vt:lpstr>HIV/AIDS</vt:lpstr>
      <vt:lpstr>Oral Learners  “Faith comes from hearing” (Romans 10:17, ESV).</vt:lpstr>
      <vt:lpstr>Categories of Learning</vt:lpstr>
      <vt:lpstr>Faith Comes by Understanding</vt:lpstr>
      <vt:lpstr>PowerPoint Presentation</vt:lpstr>
      <vt:lpstr>Pornification of Societies  “Flee from sexual immorality” (I Corinthians 6:18, ESV).</vt:lpstr>
      <vt:lpstr>The Global Reach</vt:lpstr>
      <vt:lpstr>Internal and External Pressure</vt:lpstr>
      <vt:lpstr>Conclusion</vt:lpstr>
      <vt:lpstr>Understand the Pressure Points</vt:lpstr>
      <vt:lpstr>Know Your Box in View of the  Pressure Points</vt:lpstr>
      <vt:lpstr>Recognize Internal Pressures</vt:lpstr>
      <vt:lpstr>Make Time to Think</vt:lpstr>
      <vt:lpstr>Delight in Grace</vt:lpstr>
      <vt:lpstr>Practice Strategic Integration</vt:lpstr>
      <vt:lpstr>Develop Majority World Partnerships</vt:lpstr>
      <vt:lpstr>Labor Among the Diasporas</vt:lpstr>
      <vt:lpstr>Leverage Technology</vt:lpstr>
      <vt:lpstr>Business as Mission</vt:lpstr>
      <vt:lpstr>PowerPoint Presentation</vt:lpstr>
      <vt:lpstr>Share Today’s Stories  Later Today</vt:lpstr>
      <vt:lpstr>Prepare for Backlash</vt:lpstr>
      <vt:lpstr>Develop a Missionary Strategy</vt:lpstr>
      <vt:lpstr>Lead from the Word, Guided by the Spirit </vt:lpstr>
      <vt:lpstr> Globalization and the Pressure Points of Our Age   J.D. Payne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Pressure Points Twelve Global Issues Shaping the Face of the Church J.D. Payne</dc:title>
  <dc:subject/>
  <dc:creator>Phyliss Wright</dc:creator>
  <cp:keywords/>
  <dc:description/>
  <cp:lastModifiedBy>J.D. Payne</cp:lastModifiedBy>
  <cp:revision>124</cp:revision>
  <dcterms:created xsi:type="dcterms:W3CDTF">2013-05-28T20:23:53Z</dcterms:created>
  <dcterms:modified xsi:type="dcterms:W3CDTF">2014-09-29T00:07:25Z</dcterms:modified>
  <cp:category/>
</cp:coreProperties>
</file>