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343" r:id="rId3"/>
    <p:sldId id="358" r:id="rId4"/>
    <p:sldId id="328" r:id="rId5"/>
    <p:sldId id="330" r:id="rId6"/>
    <p:sldId id="326" r:id="rId7"/>
    <p:sldId id="348" r:id="rId8"/>
    <p:sldId id="298" r:id="rId9"/>
    <p:sldId id="304" r:id="rId10"/>
    <p:sldId id="305" r:id="rId11"/>
    <p:sldId id="299" r:id="rId12"/>
    <p:sldId id="371" r:id="rId13"/>
    <p:sldId id="314" r:id="rId14"/>
    <p:sldId id="315" r:id="rId15"/>
    <p:sldId id="370" r:id="rId16"/>
    <p:sldId id="373" r:id="rId17"/>
    <p:sldId id="359" r:id="rId18"/>
    <p:sldId id="344" r:id="rId19"/>
    <p:sldId id="338" r:id="rId20"/>
    <p:sldId id="345" r:id="rId21"/>
    <p:sldId id="306" r:id="rId22"/>
    <p:sldId id="360" r:id="rId23"/>
    <p:sldId id="361" r:id="rId24"/>
    <p:sldId id="362" r:id="rId25"/>
    <p:sldId id="363" r:id="rId26"/>
    <p:sldId id="365" r:id="rId27"/>
    <p:sldId id="37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82BE11"/>
    <a:srgbClr val="E88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484" autoAdjust="0"/>
  </p:normalViewPr>
  <p:slideViewPr>
    <p:cSldViewPr snapToGrid="0" snapToObjects="1">
      <p:cViewPr>
        <p:scale>
          <a:sx n="75" d="100"/>
          <a:sy n="75" d="100"/>
        </p:scale>
        <p:origin x="-206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EE202-1316-CA4A-A6B1-D3C2F368835C}" type="datetimeFigureOut">
              <a:rPr lang="en-US" smtClean="0"/>
              <a:t>4/13/15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F2C11-D735-ED46-9068-DE82D0FFB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38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A2D17-44DB-564E-B226-71A14A7AF64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90F25-98B9-D14F-A8EE-2ED55E02E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8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</a:t>
            </a:r>
            <a:r>
              <a:rPr lang="en-US" smtClean="0"/>
              <a:t>Joshua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  Pg 6-8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11,332 people groups with a combined population of 6,972,900,714 are detailed in the IMB database</a:t>
            </a:r>
            <a:r>
              <a:rPr lang="en-US" baseline="0" dirty="0" smtClean="0"/>
              <a:t> a</a:t>
            </a:r>
            <a:r>
              <a:rPr lang="en-US" dirty="0" smtClean="0"/>
              <a:t>s of January 1, 2013.</a:t>
            </a:r>
            <a:r>
              <a:rPr lang="en-US" baseline="0" dirty="0" smtClean="0"/>
              <a:t> Each people group is represented by one point for every 50,000 people. All data is taken from </a:t>
            </a:r>
            <a:r>
              <a:rPr lang="en-US" dirty="0" smtClean="0"/>
              <a:t>2013-01 GSEC Listing of people groups.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3E8BE-89F5-42B8-959A-218443B326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21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Global</a:t>
            </a:r>
            <a:r>
              <a:rPr lang="en-US" baseline="0" dirty="0" smtClean="0"/>
              <a:t>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</a:t>
            </a:r>
            <a:r>
              <a:rPr lang="en-US" smtClean="0"/>
              <a:t>Joshua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11,332 people groups with a combined population of 6,972,900,714 are detailed in the IMB database</a:t>
            </a:r>
            <a:r>
              <a:rPr lang="en-US" baseline="0" dirty="0" smtClean="0"/>
              <a:t> a</a:t>
            </a:r>
            <a:r>
              <a:rPr lang="en-US" dirty="0" smtClean="0"/>
              <a:t>s of January 1, 2013.</a:t>
            </a:r>
            <a:r>
              <a:rPr lang="en-US" baseline="0" dirty="0" smtClean="0"/>
              <a:t> Each people group is represented by one point for every 50,000 people. All data is taken from </a:t>
            </a:r>
            <a:r>
              <a:rPr lang="en-US" dirty="0" smtClean="0"/>
              <a:t>2013-01 GSEC Listing of people groups.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3E8BE-89F5-42B8-959A-218443B326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21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  Pg 6-8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  Pg 6-8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  Pg 6-8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  Pg 6-8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3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0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9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9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2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1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6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4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5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8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9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3CA9-F005-124E-806B-E43DECC013CE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4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1.png"/><Relationship Id="rId1" Type="http://schemas.microsoft.com/office/2007/relationships/media" Target="file://localhost/Users/jpayne/Desktop/documents-export-2012-12-09/SND-map4.mov" TargetMode="External"/><Relationship Id="rId2" Type="http://schemas.openxmlformats.org/officeDocument/2006/relationships/video" Target="file://localhost/Users/jpayne/Desktop/documents-export-2012-12-09/SND-map4.mo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7335" y="1532231"/>
            <a:ext cx="7775137" cy="41190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>Strangers Next Door</a:t>
            </a: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Helvetica"/>
                <a:cs typeface="Helvetica"/>
              </a:rPr>
              <a:t>Empowered Conference</a:t>
            </a:r>
          </a:p>
          <a:p>
            <a:pPr algn="ctr">
              <a:lnSpc>
                <a:spcPct val="150000"/>
              </a:lnSpc>
            </a:pPr>
            <a:endParaRPr lang="en-US" sz="2000" dirty="0" smtClean="0">
              <a:latin typeface="Helvetica"/>
              <a:cs typeface="Helvetica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Colonial Heights, Virginia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April 14, 2015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J</a:t>
            </a:r>
            <a:r>
              <a:rPr lang="en-US" sz="2800" dirty="0" smtClean="0">
                <a:latin typeface="Times New Roman"/>
                <a:cs typeface="Times New Roman"/>
              </a:rPr>
              <a:t>. D. Payne</a:t>
            </a:r>
          </a:p>
        </p:txBody>
      </p:sp>
    </p:spTree>
    <p:extLst>
      <p:ext uri="{BB962C8B-B14F-4D97-AF65-F5344CB8AC3E}">
        <p14:creationId xmlns:p14="http://schemas.microsoft.com/office/powerpoint/2010/main" val="91844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21124" y="2516532"/>
            <a:ext cx="47017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6000" b="1" dirty="0"/>
              <a:t>“Unreached”?</a:t>
            </a:r>
          </a:p>
        </p:txBody>
      </p:sp>
    </p:spTree>
    <p:extLst>
      <p:ext uri="{BB962C8B-B14F-4D97-AF65-F5344CB8AC3E}">
        <p14:creationId xmlns:p14="http://schemas.microsoft.com/office/powerpoint/2010/main" val="172957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payne\Desktop\Joshua Project 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0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7" cy="68579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0" dirty="0" smtClean="0">
                <a:solidFill>
                  <a:schemeClr val="bg1"/>
                </a:solidFill>
                <a:latin typeface="Avenir LT Std 35 Light" pitchFamily="34" charset="0"/>
              </a:rPr>
              <a:t>Global Status of Evangelical Christianity</a:t>
            </a:r>
          </a:p>
          <a:p>
            <a:pPr algn="ctr"/>
            <a:r>
              <a:rPr lang="en-US" sz="1600" spc="100" dirty="0" smtClean="0">
                <a:solidFill>
                  <a:schemeClr val="bg1"/>
                </a:solidFill>
                <a:latin typeface="Avenir LT Std 35 Light" pitchFamily="34" charset="0"/>
              </a:rPr>
              <a:t>2013 Edition</a:t>
            </a:r>
            <a:endParaRPr lang="en-US" sz="1600" spc="100" dirty="0">
              <a:solidFill>
                <a:schemeClr val="bg1"/>
              </a:solidFill>
              <a:latin typeface="Avenir LT Std 3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23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646" y="3268132"/>
            <a:ext cx="7772400" cy="575733"/>
          </a:xfrm>
        </p:spPr>
        <p:txBody>
          <a:bodyPr>
            <a:noAutofit/>
          </a:bodyPr>
          <a:lstStyle/>
          <a:p>
            <a:pPr algn="ctr"/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51871" y="2025134"/>
            <a:ext cx="86889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</a:rPr>
              <a:t>Countries with the Largest Numbers of UPGs</a:t>
            </a:r>
          </a:p>
        </p:txBody>
      </p:sp>
    </p:spTree>
    <p:extLst>
      <p:ext uri="{BB962C8B-B14F-4D97-AF65-F5344CB8AC3E}">
        <p14:creationId xmlns:p14="http://schemas.microsoft.com/office/powerpoint/2010/main" val="321395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297442"/>
              </p:ext>
            </p:extLst>
          </p:nvPr>
        </p:nvGraphicFramePr>
        <p:xfrm>
          <a:off x="287867" y="220132"/>
          <a:ext cx="8585200" cy="6316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1184"/>
                <a:gridCol w="3379250"/>
                <a:gridCol w="2884766"/>
              </a:tblGrid>
              <a:tr h="77342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Rank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Country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UPGs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773426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India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941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</a:tr>
              <a:tr h="843585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China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368</a:t>
                      </a:r>
                    </a:p>
                  </a:txBody>
                  <a:tcPr marL="19050" marR="19050" marT="0" marB="0" anchor="b"/>
                </a:tc>
              </a:tr>
              <a:tr h="831995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361</a:t>
                      </a:r>
                    </a:p>
                  </a:txBody>
                  <a:tcPr marL="19050" marR="19050" marT="0" marB="0" anchor="b"/>
                </a:tc>
              </a:tr>
              <a:tr h="773426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Brazil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187</a:t>
                      </a:r>
                    </a:p>
                  </a:txBody>
                  <a:tcPr marL="19050" marR="19050" marT="0" marB="0" anchor="b"/>
                </a:tc>
              </a:tr>
              <a:tr h="773426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Canada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180</a:t>
                      </a:r>
                    </a:p>
                  </a:txBody>
                  <a:tcPr marL="19050" marR="19050" marT="0" marB="0" anchor="b"/>
                </a:tc>
              </a:tr>
              <a:tr h="773426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Indonesia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177</a:t>
                      </a:r>
                    </a:p>
                  </a:txBody>
                  <a:tcPr marL="19050" marR="19050" marT="0" marB="0" anchor="b"/>
                </a:tc>
              </a:tr>
              <a:tr h="773426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Mexico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161</a:t>
                      </a:r>
                    </a:p>
                  </a:txBody>
                  <a:tcPr marL="19050" marR="190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31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payne\Desktop\Joshua Project 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4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7" cy="68579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0" dirty="0" smtClean="0">
                <a:solidFill>
                  <a:schemeClr val="bg1"/>
                </a:solidFill>
                <a:latin typeface="Avenir LT Std 35 Light" pitchFamily="34" charset="0"/>
              </a:rPr>
              <a:t>Global Status of Evangelical Christianity</a:t>
            </a:r>
          </a:p>
          <a:p>
            <a:pPr algn="ctr"/>
            <a:r>
              <a:rPr lang="en-US" sz="1600" spc="100" dirty="0" smtClean="0">
                <a:solidFill>
                  <a:schemeClr val="bg1"/>
                </a:solidFill>
                <a:latin typeface="Avenir LT Std 35 Light" pitchFamily="34" charset="0"/>
              </a:rPr>
              <a:t>2013 Edition</a:t>
            </a:r>
            <a:endParaRPr lang="en-US" sz="1600" spc="100" dirty="0">
              <a:solidFill>
                <a:schemeClr val="bg1"/>
              </a:solidFill>
              <a:latin typeface="Avenir LT Std 3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71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22313" y="2618852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6000" b="1" dirty="0"/>
          </a:p>
        </p:txBody>
      </p:sp>
      <p:sp>
        <p:nvSpPr>
          <p:cNvPr id="2" name="Rectangle 1"/>
          <p:cNvSpPr/>
          <p:nvPr/>
        </p:nvSpPr>
        <p:spPr>
          <a:xfrm>
            <a:off x="2286000" y="210676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</a:rPr>
              <a:t>35,000 Feet to </a:t>
            </a:r>
          </a:p>
          <a:p>
            <a:pPr algn="ctr"/>
            <a:r>
              <a:rPr lang="en-US" sz="6000" b="1" dirty="0">
                <a:solidFill>
                  <a:srgbClr val="000000"/>
                </a:solidFill>
              </a:rPr>
              <a:t>15,000 Feet</a:t>
            </a:r>
            <a:endParaRPr lang="en-US" sz="6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5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Top Places of Origin, International Students in the United States</a:t>
            </a:r>
            <a:endParaRPr lang="en-US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0813195"/>
              </p:ext>
            </p:extLst>
          </p:nvPr>
        </p:nvGraphicFramePr>
        <p:xfrm>
          <a:off x="457199" y="1600200"/>
          <a:ext cx="8308976" cy="521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244"/>
                <a:gridCol w="2077244"/>
                <a:gridCol w="2077244"/>
                <a:gridCol w="2077244"/>
              </a:tblGrid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Rank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</a:rPr>
                        <a:t>Country</a:t>
                      </a:r>
                      <a:endParaRPr lang="en-US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2013/14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</a:rPr>
                        <a:t>Percentage of Total</a:t>
                      </a:r>
                      <a:endParaRPr lang="en-US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>
                          <a:latin typeface="Times New Roman"/>
                          <a:ea typeface="Calibri"/>
                        </a:rPr>
                        <a:t>World Total</a:t>
                      </a:r>
                      <a:endParaRPr lang="en-US" sz="2400" u="sng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886,052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100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</a:rPr>
                        <a:t>1</a:t>
                      </a:r>
                      <a:endParaRPr lang="en-US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China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274,439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31.0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</a:rPr>
                        <a:t>2</a:t>
                      </a:r>
                      <a:endParaRPr lang="en-US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India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102,673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11.6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</a:rPr>
                        <a:t>3</a:t>
                      </a:r>
                      <a:endParaRPr lang="en-US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South Korea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68,047</a:t>
                      </a:r>
                      <a:endParaRPr lang="en-US" sz="2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7.7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</a:rPr>
                        <a:t>4</a:t>
                      </a:r>
                      <a:endParaRPr lang="en-US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Saudi</a:t>
                      </a:r>
                      <a:r>
                        <a:rPr lang="en-US" sz="2400" b="1" baseline="0" dirty="0" smtClean="0">
                          <a:latin typeface="Times New Roman"/>
                          <a:ea typeface="Calibri"/>
                        </a:rPr>
                        <a:t> Arabia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53,919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6.1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5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Canada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28,304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3.2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6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Taiwan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21,266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2.4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7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Japan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19,334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2.2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8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Vietnam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16,579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1.9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9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Mexico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14,779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1.7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10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Brazil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13,286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1.5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123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0980" y="2482334"/>
            <a:ext cx="84020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/>
              <a:t>Starbucks Drinking Saudis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85487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0266" y="2267029"/>
            <a:ext cx="82973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latin typeface="Arial Rounded MT Bold"/>
                <a:cs typeface="Arial Rounded MT Bold"/>
              </a:rPr>
              <a:t>jpayne@brookhills.org</a:t>
            </a:r>
            <a:endParaRPr lang="en-US" sz="5400" dirty="0">
              <a:latin typeface="Arial Rounded MT Bold"/>
              <a:cs typeface="Arial Rounded MT Bold"/>
            </a:endParaRPr>
          </a:p>
          <a:p>
            <a:pPr algn="ctr"/>
            <a:r>
              <a:rPr lang="en-US" sz="5400" dirty="0">
                <a:latin typeface="Arial Rounded MT Bold"/>
                <a:cs typeface="Arial Rounded MT Bold"/>
              </a:rPr>
              <a:t>@</a:t>
            </a:r>
            <a:r>
              <a:rPr lang="en-US" sz="5400" dirty="0" err="1">
                <a:latin typeface="Arial Rounded MT Bold"/>
                <a:cs typeface="Arial Rounded MT Bold"/>
              </a:rPr>
              <a:t>jd_payne</a:t>
            </a:r>
            <a:endParaRPr lang="en-US" sz="5400" dirty="0">
              <a:latin typeface="Arial Rounded MT Bold"/>
              <a:cs typeface="Arial Rounded MT Bold"/>
            </a:endParaRPr>
          </a:p>
          <a:p>
            <a:pPr algn="ctr"/>
            <a:r>
              <a:rPr lang="en-US" sz="5400" dirty="0" err="1">
                <a:latin typeface="Arial Rounded MT Bold"/>
                <a:cs typeface="Arial Rounded MT Bold"/>
              </a:rPr>
              <a:t>jdpayne.org</a:t>
            </a:r>
            <a:endParaRPr lang="en-US" sz="54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83004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2014 Refugee Arrivals to the U. S. by Country of Nationality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68736617"/>
              </p:ext>
            </p:extLst>
          </p:nvPr>
        </p:nvGraphicFramePr>
        <p:xfrm>
          <a:off x="228597" y="1600200"/>
          <a:ext cx="8763002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1"/>
                <a:gridCol w="4381501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Iraq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19,651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Burma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14,577          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Somalia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9,011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Bhutan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8,316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Congo,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Democratic Republic</a:t>
                      </a:r>
                      <a:endParaRPr lang="en-US" sz="24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4,502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Cuba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4,063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Iran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2,833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Eritrea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1,445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Sudan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1,307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Afghanistan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758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Total All Countries</a:t>
                      </a:r>
                      <a:endParaRPr lang="en-US" sz="2400" b="1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69,986</a:t>
                      </a:r>
                      <a:endParaRPr lang="en-US" sz="2400" b="1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99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3" y="2009246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tx1"/>
                </a:solidFill>
              </a:rPr>
              <a:t>Mejra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9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5774266"/>
            <a:ext cx="7123113" cy="4588933"/>
          </a:xfrm>
        </p:spPr>
        <p:txBody>
          <a:bodyPr/>
          <a:lstStyle/>
          <a:p>
            <a:endParaRPr lang="en-US" sz="4800" b="1" dirty="0" smtClean="0"/>
          </a:p>
          <a:p>
            <a:pPr marL="685800" indent="-685800">
              <a:buFont typeface="Arial"/>
              <a:buChar char="•"/>
            </a:pPr>
            <a:endParaRPr lang="en-US" sz="4800" b="1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99726" y="1547974"/>
            <a:ext cx="51477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/>
              <a:t>Guidelines </a:t>
            </a:r>
            <a:r>
              <a:rPr lang="en-US" sz="6000" b="1" dirty="0"/>
              <a:t>for Reaching the Strangers Next Door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79389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5774266"/>
            <a:ext cx="7123113" cy="4588933"/>
          </a:xfrm>
        </p:spPr>
        <p:txBody>
          <a:bodyPr/>
          <a:lstStyle/>
          <a:p>
            <a:endParaRPr lang="en-US" sz="4800" b="1" dirty="0" smtClean="0"/>
          </a:p>
          <a:p>
            <a:pPr marL="685800" indent="-685800">
              <a:buFont typeface="Arial"/>
              <a:buChar char="•"/>
            </a:pPr>
            <a:endParaRPr lang="en-US" sz="4800" b="1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51455" y="1371022"/>
            <a:ext cx="82465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/>
              <a:buChar char="•"/>
            </a:pPr>
            <a:r>
              <a:rPr lang="en-US" sz="6000" b="1" dirty="0" smtClean="0"/>
              <a:t>Pray, Pray, Pray</a:t>
            </a:r>
          </a:p>
          <a:p>
            <a:endParaRPr lang="en-US" sz="2000" b="1" dirty="0" smtClean="0"/>
          </a:p>
          <a:p>
            <a:pPr marL="685800" indent="-685800">
              <a:buFont typeface="Arial"/>
              <a:buChar char="•"/>
            </a:pPr>
            <a:r>
              <a:rPr lang="en-US" sz="6000" b="1" dirty="0" smtClean="0"/>
              <a:t>Be intentional</a:t>
            </a:r>
          </a:p>
          <a:p>
            <a:endParaRPr lang="en-US" sz="2000" b="1" dirty="0"/>
          </a:p>
          <a:p>
            <a:pPr marL="685800" indent="-685800">
              <a:buFont typeface="Arial"/>
              <a:buChar char="•"/>
            </a:pPr>
            <a:r>
              <a:rPr lang="en-US" sz="6000" b="1" dirty="0"/>
              <a:t>Learn as you </a:t>
            </a:r>
            <a:r>
              <a:rPr lang="en-US" sz="6000" b="1" dirty="0" smtClean="0"/>
              <a:t>go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9389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5774266"/>
            <a:ext cx="7123113" cy="4588933"/>
          </a:xfrm>
        </p:spPr>
        <p:txBody>
          <a:bodyPr/>
          <a:lstStyle/>
          <a:p>
            <a:endParaRPr lang="en-US" sz="4800" b="1" dirty="0" smtClean="0"/>
          </a:p>
          <a:p>
            <a:pPr marL="685800" indent="-685800">
              <a:buFont typeface="Arial"/>
              <a:buChar char="•"/>
            </a:pPr>
            <a:endParaRPr lang="en-US" sz="4800" b="1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12795" y="1003081"/>
            <a:ext cx="753533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/>
              <a:buChar char="•"/>
            </a:pPr>
            <a:r>
              <a:rPr lang="en-US" sz="5400" b="1" dirty="0"/>
              <a:t>Expect to make mistakes</a:t>
            </a:r>
          </a:p>
          <a:p>
            <a:endParaRPr lang="en-US" sz="2000" b="1" dirty="0" smtClean="0">
              <a:solidFill>
                <a:srgbClr val="000000"/>
              </a:solidFill>
            </a:endParaRPr>
          </a:p>
          <a:p>
            <a:pPr marL="685800" indent="-685800">
              <a:buFont typeface="Arial"/>
              <a:buChar char="•"/>
            </a:pPr>
            <a:r>
              <a:rPr lang="en-US" sz="5400" b="1" dirty="0" smtClean="0">
                <a:solidFill>
                  <a:srgbClr val="000000"/>
                </a:solidFill>
              </a:rPr>
              <a:t>Keep </a:t>
            </a:r>
            <a:r>
              <a:rPr lang="en-US" sz="5400" b="1" dirty="0">
                <a:solidFill>
                  <a:srgbClr val="000000"/>
                </a:solidFill>
              </a:rPr>
              <a:t>things simple and highly </a:t>
            </a:r>
            <a:r>
              <a:rPr lang="en-US" sz="5400" b="1" dirty="0" smtClean="0">
                <a:solidFill>
                  <a:srgbClr val="000000"/>
                </a:solidFill>
              </a:rPr>
              <a:t>reproducible</a:t>
            </a:r>
          </a:p>
          <a:p>
            <a:endParaRPr lang="en-US" sz="2000" b="1" dirty="0">
              <a:solidFill>
                <a:srgbClr val="000000"/>
              </a:solidFill>
            </a:endParaRPr>
          </a:p>
          <a:p>
            <a:pPr marL="685800" indent="-685800">
              <a:buFont typeface="Arial"/>
              <a:buChar char="•"/>
            </a:pPr>
            <a:r>
              <a:rPr lang="en-US" sz="5400" b="1" dirty="0">
                <a:solidFill>
                  <a:srgbClr val="000000"/>
                </a:solidFill>
              </a:rPr>
              <a:t>Avoid paternalism</a:t>
            </a:r>
          </a:p>
        </p:txBody>
      </p:sp>
    </p:spTree>
    <p:extLst>
      <p:ext uri="{BB962C8B-B14F-4D97-AF65-F5344CB8AC3E}">
        <p14:creationId xmlns:p14="http://schemas.microsoft.com/office/powerpoint/2010/main" val="379389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5774266"/>
            <a:ext cx="7123113" cy="4588933"/>
          </a:xfrm>
        </p:spPr>
        <p:txBody>
          <a:bodyPr/>
          <a:lstStyle/>
          <a:p>
            <a:endParaRPr lang="en-US" sz="4800" b="1" dirty="0" smtClean="0"/>
          </a:p>
          <a:p>
            <a:pPr marL="685800" indent="-685800">
              <a:buFont typeface="Arial"/>
              <a:buChar char="•"/>
            </a:pPr>
            <a:endParaRPr lang="en-US" sz="4800" b="1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77999" y="1113881"/>
            <a:ext cx="620871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/>
              <a:buChar char="•"/>
            </a:pPr>
            <a:r>
              <a:rPr lang="en-US" sz="6000" b="1" dirty="0"/>
              <a:t>Work the </a:t>
            </a:r>
            <a:r>
              <a:rPr lang="en-US" sz="6000" b="1" dirty="0" smtClean="0"/>
              <a:t>Bridges </a:t>
            </a:r>
            <a:r>
              <a:rPr lang="en-US" sz="6000" b="1" dirty="0"/>
              <a:t>of God</a:t>
            </a:r>
          </a:p>
          <a:p>
            <a:endParaRPr lang="en-US" sz="2000" b="1" dirty="0"/>
          </a:p>
          <a:p>
            <a:pPr marL="685800" indent="-685800">
              <a:buFont typeface="Arial"/>
              <a:buChar char="•"/>
            </a:pPr>
            <a:r>
              <a:rPr lang="en-US" sz="6000" b="1" dirty="0"/>
              <a:t>Prioritize </a:t>
            </a:r>
            <a:r>
              <a:rPr lang="en-US" sz="6000" b="1" dirty="0" smtClean="0"/>
              <a:t>by receptivity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79389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5774266"/>
            <a:ext cx="7123113" cy="4588933"/>
          </a:xfrm>
        </p:spPr>
        <p:txBody>
          <a:bodyPr/>
          <a:lstStyle/>
          <a:p>
            <a:endParaRPr lang="en-US" sz="4800" b="1" dirty="0" smtClean="0"/>
          </a:p>
          <a:p>
            <a:pPr marL="685800" indent="-685800">
              <a:buFont typeface="Arial"/>
              <a:buChar char="•"/>
            </a:pPr>
            <a:endParaRPr lang="en-US" sz="4800" b="1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406395" y="677333"/>
            <a:ext cx="8449738" cy="553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Arial"/>
              <a:buChar char="•"/>
            </a:pPr>
            <a:r>
              <a:rPr lang="en-US" sz="5600" b="1" smtClean="0">
                <a:solidFill>
                  <a:srgbClr val="000000"/>
                </a:solidFill>
              </a:rPr>
              <a:t>Understand cultural and generational differences</a:t>
            </a:r>
          </a:p>
          <a:p>
            <a:endParaRPr lang="en-US" sz="1200" b="1" smtClean="0">
              <a:solidFill>
                <a:srgbClr val="000000"/>
              </a:solidFill>
            </a:endParaRPr>
          </a:p>
          <a:p>
            <a:pPr marL="685800" indent="-685800">
              <a:buFont typeface="Arial"/>
              <a:buChar char="•"/>
            </a:pPr>
            <a:r>
              <a:rPr lang="en-US" sz="5600" b="1" smtClean="0">
                <a:solidFill>
                  <a:srgbClr val="000000"/>
                </a:solidFill>
              </a:rPr>
              <a:t>Contextualize methods</a:t>
            </a:r>
          </a:p>
          <a:p>
            <a:pPr marL="685800" indent="-685800">
              <a:buFont typeface="Arial"/>
              <a:buChar char="•"/>
            </a:pPr>
            <a:endParaRPr lang="en-US" sz="1200" b="1" smtClean="0">
              <a:solidFill>
                <a:srgbClr val="000000"/>
              </a:solidFill>
            </a:endParaRPr>
          </a:p>
          <a:p>
            <a:pPr marL="685800" indent="-685800">
              <a:buFont typeface="Arial"/>
              <a:buChar char="•"/>
            </a:pPr>
            <a:r>
              <a:rPr lang="en-US" sz="5600" b="1" smtClean="0">
                <a:solidFill>
                  <a:srgbClr val="000000"/>
                </a:solidFill>
              </a:rPr>
              <a:t>Practice evangelism that results in new churches</a:t>
            </a:r>
            <a:endParaRPr lang="en-US" sz="5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9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7335" y="1532231"/>
            <a:ext cx="7775137" cy="41190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>Strangers Next Door</a:t>
            </a: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Helvetica"/>
                <a:cs typeface="Helvetica"/>
              </a:rPr>
              <a:t>Empowered Conference</a:t>
            </a:r>
          </a:p>
          <a:p>
            <a:pPr algn="ctr">
              <a:lnSpc>
                <a:spcPct val="150000"/>
              </a:lnSpc>
            </a:pPr>
            <a:endParaRPr lang="en-US" sz="2000" dirty="0" smtClean="0">
              <a:latin typeface="Helvetica"/>
              <a:cs typeface="Helvetica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Colonial Heights, Virginia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April 14, 2015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J</a:t>
            </a:r>
            <a:r>
              <a:rPr lang="en-US" sz="2800" dirty="0" smtClean="0">
                <a:latin typeface="Times New Roman"/>
                <a:cs typeface="Times New Roman"/>
              </a:rPr>
              <a:t>. D. Payne</a:t>
            </a:r>
          </a:p>
        </p:txBody>
      </p:sp>
    </p:spTree>
    <p:extLst>
      <p:ext uri="{BB962C8B-B14F-4D97-AF65-F5344CB8AC3E}">
        <p14:creationId xmlns:p14="http://schemas.microsoft.com/office/powerpoint/2010/main" val="178986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569635"/>
            <a:ext cx="8229600" cy="1930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 smtClean="0"/>
              <a:t>Yemen</a:t>
            </a: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151009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5" name="Pie 4"/>
          <p:cNvSpPr/>
          <p:nvPr/>
        </p:nvSpPr>
        <p:spPr>
          <a:xfrm>
            <a:off x="2438400" y="1236149"/>
            <a:ext cx="4419600" cy="4419600"/>
          </a:xfrm>
          <a:prstGeom prst="pie">
            <a:avLst>
              <a:gd name="adj1" fmla="val 16612119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8133" y="3471351"/>
            <a:ext cx="411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      3%</a:t>
            </a:r>
          </a:p>
          <a:p>
            <a:r>
              <a:rPr lang="en-US" sz="4400" b="1" dirty="0" smtClean="0"/>
              <a:t>232 Million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55176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876300" y="1862678"/>
            <a:ext cx="71231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800" b="1" dirty="0" smtClean="0"/>
          </a:p>
          <a:p>
            <a:pPr marL="0" indent="0" algn="ctr">
              <a:buNone/>
            </a:pPr>
            <a:r>
              <a:rPr lang="en-US" sz="6000" b="1" dirty="0" smtClean="0"/>
              <a:t>Acts 17</a:t>
            </a:r>
            <a:r>
              <a:rPr lang="en-US" sz="6000" b="1" dirty="0" smtClean="0"/>
              <a:t>:26</a:t>
            </a:r>
            <a:r>
              <a:rPr lang="en-US" sz="6000" b="1" dirty="0" smtClean="0"/>
              <a:t>-27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3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22313" y="2618852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 smtClean="0"/>
              <a:t>Samuel and Young Cho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69702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ND-map4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5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Countries with the Highest Numbers of International Migrants, 2013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26401412"/>
              </p:ext>
            </p:extLst>
          </p:nvPr>
        </p:nvGraphicFramePr>
        <p:xfrm>
          <a:off x="582083" y="1615440"/>
          <a:ext cx="7969250" cy="4936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625"/>
                <a:gridCol w="3984625"/>
              </a:tblGrid>
              <a:tr h="7306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n-lt"/>
                          <a:ea typeface="Times New Roman"/>
                          <a:cs typeface="Times New Roman"/>
                        </a:rPr>
                        <a:t>Country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n-lt"/>
                          <a:ea typeface="Times New Roman"/>
                          <a:cs typeface="Times New Roman"/>
                        </a:rPr>
                        <a:t>Estimated number of international </a:t>
                      </a:r>
                      <a:r>
                        <a:rPr lang="en-US" sz="2000" b="0" dirty="0" smtClean="0">
                          <a:latin typeface="+mn-lt"/>
                          <a:ea typeface="Times New Roman"/>
                          <a:cs typeface="Times New Roman"/>
                        </a:rPr>
                        <a:t>migrants,  2013</a:t>
                      </a:r>
                      <a:endParaRPr lang="en-US" sz="20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+mn-lt"/>
                          <a:ea typeface="Times New Roman"/>
                          <a:cs typeface="Times New Roman"/>
                        </a:rPr>
                        <a:t>United States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45,800,000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+mn-lt"/>
                          <a:ea typeface="Times New Roman"/>
                          <a:cs typeface="Times New Roman"/>
                        </a:rPr>
                        <a:t>Russian Federation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11,000,000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+mn-lt"/>
                          <a:ea typeface="Times New Roman"/>
                          <a:cs typeface="Times New Roman"/>
                        </a:rPr>
                        <a:t>Germany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9,800,000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+mn-lt"/>
                          <a:ea typeface="Times New Roman"/>
                          <a:cs typeface="Times New Roman"/>
                        </a:rPr>
                        <a:t>Saudi Arabia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9,100,000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United Arab Emirates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7,800,000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United Kingdom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7,800,000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France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7,400,000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Canada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7,300,000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Australia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6,500,000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Spain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6,500,000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79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63332"/>
            <a:ext cx="8229600" cy="745067"/>
          </a:xfrm>
        </p:spPr>
        <p:txBody>
          <a:bodyPr>
            <a:noAutofit/>
          </a:bodyPr>
          <a:lstStyle/>
          <a:p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1032933" y="1446389"/>
            <a:ext cx="68749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Global People Groups:  </a:t>
            </a:r>
            <a:r>
              <a:rPr lang="en-US" sz="5400" b="1" dirty="0" smtClean="0"/>
              <a:t>11,000</a:t>
            </a:r>
          </a:p>
          <a:p>
            <a:pPr algn="ctr"/>
            <a:endParaRPr lang="en-US" sz="4800" b="1" dirty="0"/>
          </a:p>
          <a:p>
            <a:pPr algn="ctr"/>
            <a:r>
              <a:rPr lang="en-US" sz="5400" b="1" dirty="0"/>
              <a:t>Unreached People Groups: </a:t>
            </a:r>
            <a:r>
              <a:rPr lang="en-US" sz="5400" b="1" dirty="0" smtClean="0"/>
              <a:t>6,800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26712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487</Words>
  <Application>Microsoft Macintosh PowerPoint</Application>
  <PresentationFormat>On-screen Show (4:3)</PresentationFormat>
  <Paragraphs>230</Paragraphs>
  <Slides>27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Countries with the Highest Numbers of International Migrants,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Places of Origin, International Students in the United States</vt:lpstr>
      <vt:lpstr>PowerPoint Presentation</vt:lpstr>
      <vt:lpstr>2014 Refugee Arrivals to the U. S. by Country of Nationality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Cahoots Communications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Brice Bohrer</dc:creator>
  <cp:lastModifiedBy>J.D. Payne</cp:lastModifiedBy>
  <cp:revision>63</cp:revision>
  <cp:lastPrinted>2014-06-04T16:44:40Z</cp:lastPrinted>
  <dcterms:created xsi:type="dcterms:W3CDTF">2014-04-15T14:19:15Z</dcterms:created>
  <dcterms:modified xsi:type="dcterms:W3CDTF">2015-04-14T11:12:05Z</dcterms:modified>
</cp:coreProperties>
</file>