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77" r:id="rId2"/>
    <p:sldId id="279" r:id="rId3"/>
    <p:sldId id="394" r:id="rId4"/>
    <p:sldId id="395" r:id="rId5"/>
    <p:sldId id="396" r:id="rId6"/>
    <p:sldId id="397" r:id="rId7"/>
    <p:sldId id="280" r:id="rId8"/>
    <p:sldId id="281" r:id="rId9"/>
    <p:sldId id="282" r:id="rId10"/>
    <p:sldId id="285" r:id="rId11"/>
    <p:sldId id="372" r:id="rId12"/>
    <p:sldId id="373" r:id="rId13"/>
    <p:sldId id="333" r:id="rId14"/>
    <p:sldId id="401" r:id="rId15"/>
    <p:sldId id="402" r:id="rId16"/>
    <p:sldId id="415" r:id="rId17"/>
    <p:sldId id="416" r:id="rId18"/>
    <p:sldId id="417" r:id="rId19"/>
    <p:sldId id="418" r:id="rId20"/>
    <p:sldId id="386" r:id="rId21"/>
    <p:sldId id="420" r:id="rId22"/>
    <p:sldId id="425" r:id="rId23"/>
    <p:sldId id="389" r:id="rId24"/>
    <p:sldId id="390" r:id="rId25"/>
    <p:sldId id="391" r:id="rId26"/>
    <p:sldId id="392" r:id="rId27"/>
    <p:sldId id="393" r:id="rId28"/>
    <p:sldId id="384" r:id="rId29"/>
    <p:sldId id="424" r:id="rId30"/>
    <p:sldId id="383" r:id="rId31"/>
    <p:sldId id="387" r:id="rId32"/>
    <p:sldId id="382" r:id="rId33"/>
    <p:sldId id="405" r:id="rId34"/>
    <p:sldId id="406" r:id="rId35"/>
    <p:sldId id="407" r:id="rId36"/>
    <p:sldId id="409" r:id="rId37"/>
    <p:sldId id="421" r:id="rId38"/>
    <p:sldId id="403" r:id="rId39"/>
    <p:sldId id="404" r:id="rId40"/>
    <p:sldId id="410" r:id="rId41"/>
    <p:sldId id="411" r:id="rId42"/>
    <p:sldId id="422" r:id="rId43"/>
    <p:sldId id="305" r:id="rId44"/>
    <p:sldId id="413" r:id="rId45"/>
    <p:sldId id="309" r:id="rId46"/>
    <p:sldId id="265" r:id="rId47"/>
    <p:sldId id="310" r:id="rId48"/>
    <p:sldId id="42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444D8-C464-B04C-910D-81CACEDC6102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254669CA-914A-5243-9463-9142AD250026}">
      <dgm:prSet phldrT="[Text]" custT="1"/>
      <dgm:spPr/>
      <dgm:t>
        <a:bodyPr/>
        <a:lstStyle/>
        <a:p>
          <a:r>
            <a:rPr lang="en-US" sz="2800" b="1" dirty="0" smtClean="0"/>
            <a:t>Gospel Shared</a:t>
          </a:r>
          <a:endParaRPr lang="en-US" sz="2800" b="1" dirty="0"/>
        </a:p>
      </dgm:t>
    </dgm:pt>
    <dgm:pt modelId="{43223BE4-D241-0649-AC75-69F9EE07BFC6}" type="parTrans" cxnId="{169152CC-8896-FD4D-B891-E0F2194619D9}">
      <dgm:prSet/>
      <dgm:spPr/>
      <dgm:t>
        <a:bodyPr/>
        <a:lstStyle/>
        <a:p>
          <a:endParaRPr lang="en-US"/>
        </a:p>
      </dgm:t>
    </dgm:pt>
    <dgm:pt modelId="{9A0CE321-19B1-6648-BE28-AE5E195E21EB}" type="sibTrans" cxnId="{169152CC-8896-FD4D-B891-E0F2194619D9}">
      <dgm:prSet/>
      <dgm:spPr/>
      <dgm:t>
        <a:bodyPr/>
        <a:lstStyle/>
        <a:p>
          <a:endParaRPr lang="en-US"/>
        </a:p>
      </dgm:t>
    </dgm:pt>
    <dgm:pt modelId="{4996F7F0-7D0F-324B-9D3D-084EFF103E5F}">
      <dgm:prSet phldrT="[Text]" custT="1"/>
      <dgm:spPr/>
      <dgm:t>
        <a:bodyPr/>
        <a:lstStyle/>
        <a:p>
          <a:r>
            <a:rPr lang="en-US" sz="2800" b="1" dirty="0" smtClean="0"/>
            <a:t>Disciples Made</a:t>
          </a:r>
          <a:endParaRPr lang="en-US" sz="2800" b="1" dirty="0"/>
        </a:p>
      </dgm:t>
    </dgm:pt>
    <dgm:pt modelId="{CE16755D-804B-6E46-9D60-B2D645FDE4E1}" type="parTrans" cxnId="{FAEA8397-553F-C744-B127-3D4A75424951}">
      <dgm:prSet/>
      <dgm:spPr/>
      <dgm:t>
        <a:bodyPr/>
        <a:lstStyle/>
        <a:p>
          <a:endParaRPr lang="en-US"/>
        </a:p>
      </dgm:t>
    </dgm:pt>
    <dgm:pt modelId="{9AE3848C-7717-C248-A9CD-3153EA5584F3}" type="sibTrans" cxnId="{FAEA8397-553F-C744-B127-3D4A75424951}">
      <dgm:prSet/>
      <dgm:spPr/>
      <dgm:t>
        <a:bodyPr/>
        <a:lstStyle/>
        <a:p>
          <a:endParaRPr lang="en-US"/>
        </a:p>
      </dgm:t>
    </dgm:pt>
    <dgm:pt modelId="{146A8CAF-8825-214B-B0C9-B65D8B80B8CE}">
      <dgm:prSet custT="1"/>
      <dgm:spPr/>
      <dgm:t>
        <a:bodyPr/>
        <a:lstStyle/>
        <a:p>
          <a:r>
            <a:rPr lang="en-US" sz="2800" b="1" dirty="0" smtClean="0"/>
            <a:t>Church Identified</a:t>
          </a:r>
          <a:endParaRPr lang="en-US" sz="2800" b="1" dirty="0"/>
        </a:p>
      </dgm:t>
    </dgm:pt>
    <dgm:pt modelId="{1739973A-F43D-C845-B944-FE415F74E6D5}" type="parTrans" cxnId="{2652A81A-9184-9546-8D08-CDD88F948398}">
      <dgm:prSet/>
      <dgm:spPr/>
      <dgm:t>
        <a:bodyPr/>
        <a:lstStyle/>
        <a:p>
          <a:endParaRPr lang="en-US"/>
        </a:p>
      </dgm:t>
    </dgm:pt>
    <dgm:pt modelId="{21C3E8B5-118F-A842-9AED-268B430E3EA4}" type="sibTrans" cxnId="{2652A81A-9184-9546-8D08-CDD88F948398}">
      <dgm:prSet/>
      <dgm:spPr/>
      <dgm:t>
        <a:bodyPr/>
        <a:lstStyle/>
        <a:p>
          <a:endParaRPr lang="en-US"/>
        </a:p>
      </dgm:t>
    </dgm:pt>
    <dgm:pt modelId="{D50D6F8A-2D27-404C-BA22-1396FBD2AFD6}">
      <dgm:prSet custT="1"/>
      <dgm:spPr/>
      <dgm:t>
        <a:bodyPr/>
        <a:lstStyle/>
        <a:p>
          <a:r>
            <a:rPr lang="en-US" sz="2800" b="1" dirty="0" smtClean="0"/>
            <a:t>Elders Appointed</a:t>
          </a:r>
          <a:endParaRPr lang="en-US" sz="2800" b="1" dirty="0"/>
        </a:p>
      </dgm:t>
    </dgm:pt>
    <dgm:pt modelId="{0B804FB8-D753-974F-A974-FA33A5F9DB30}" type="parTrans" cxnId="{A40ED0A1-E8C6-8043-B59F-B69A45EA725E}">
      <dgm:prSet/>
      <dgm:spPr/>
      <dgm:t>
        <a:bodyPr/>
        <a:lstStyle/>
        <a:p>
          <a:endParaRPr lang="en-US"/>
        </a:p>
      </dgm:t>
    </dgm:pt>
    <dgm:pt modelId="{A29EC455-0F76-C04C-87B4-9E28319C52B0}" type="sibTrans" cxnId="{A40ED0A1-E8C6-8043-B59F-B69A45EA725E}">
      <dgm:prSet/>
      <dgm:spPr/>
      <dgm:t>
        <a:bodyPr/>
        <a:lstStyle/>
        <a:p>
          <a:endParaRPr lang="en-US"/>
        </a:p>
      </dgm:t>
    </dgm:pt>
    <dgm:pt modelId="{335B64D1-8EEC-4742-A5DE-B91DC9492E44}" type="pres">
      <dgm:prSet presAssocID="{C4E444D8-C464-B04C-910D-81CACEDC6102}" presName="arrowDiagram" presStyleCnt="0">
        <dgm:presLayoutVars>
          <dgm:chMax val="5"/>
          <dgm:dir/>
          <dgm:resizeHandles val="exact"/>
        </dgm:presLayoutVars>
      </dgm:prSet>
      <dgm:spPr/>
    </dgm:pt>
    <dgm:pt modelId="{55B5A546-E146-3144-B34C-EFF6E07F60BA}" type="pres">
      <dgm:prSet presAssocID="{C4E444D8-C464-B04C-910D-81CACEDC6102}" presName="arrow" presStyleLbl="bgShp" presStyleIdx="0" presStyleCnt="1"/>
      <dgm:spPr>
        <a:ln>
          <a:noFill/>
        </a:ln>
        <a:effectLst/>
      </dgm:spPr>
    </dgm:pt>
    <dgm:pt modelId="{8929B6C0-2932-7043-B251-D1452468F61E}" type="pres">
      <dgm:prSet presAssocID="{C4E444D8-C464-B04C-910D-81CACEDC6102}" presName="arrowDiagram4" presStyleCnt="0"/>
      <dgm:spPr/>
    </dgm:pt>
    <dgm:pt modelId="{5B19BE69-8722-7249-A5A7-D7C84F8ACC47}" type="pres">
      <dgm:prSet presAssocID="{254669CA-914A-5243-9463-9142AD250026}" presName="bullet4a" presStyleLbl="node1" presStyleIdx="0" presStyleCnt="4"/>
      <dgm:spPr/>
    </dgm:pt>
    <dgm:pt modelId="{2D4C877F-8AFF-C842-98BE-1B7495911A64}" type="pres">
      <dgm:prSet presAssocID="{254669CA-914A-5243-9463-9142AD25002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B2F4E-FC73-B940-9978-C8A73AB37309}" type="pres">
      <dgm:prSet presAssocID="{4996F7F0-7D0F-324B-9D3D-084EFF103E5F}" presName="bullet4b" presStyleLbl="node1" presStyleIdx="1" presStyleCnt="4"/>
      <dgm:spPr/>
    </dgm:pt>
    <dgm:pt modelId="{A4247D3F-3F08-C24A-A8CC-F9DB8AF80E95}" type="pres">
      <dgm:prSet presAssocID="{4996F7F0-7D0F-324B-9D3D-084EFF103E5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B9AD3-33A0-F04B-B48A-75FD7288659E}" type="pres">
      <dgm:prSet presAssocID="{146A8CAF-8825-214B-B0C9-B65D8B80B8CE}" presName="bullet4c" presStyleLbl="node1" presStyleIdx="2" presStyleCnt="4"/>
      <dgm:spPr/>
    </dgm:pt>
    <dgm:pt modelId="{C8E33FBF-85B9-1645-AE83-76ECFE5FAF57}" type="pres">
      <dgm:prSet presAssocID="{146A8CAF-8825-214B-B0C9-B65D8B80B8CE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A85DA-3414-FB4D-86DE-8040494D5F16}" type="pres">
      <dgm:prSet presAssocID="{D50D6F8A-2D27-404C-BA22-1396FBD2AFD6}" presName="bullet4d" presStyleLbl="node1" presStyleIdx="3" presStyleCnt="4"/>
      <dgm:spPr/>
    </dgm:pt>
    <dgm:pt modelId="{F3F0EE24-12BA-7C46-87FC-2B6049AC2C48}" type="pres">
      <dgm:prSet presAssocID="{D50D6F8A-2D27-404C-BA22-1396FBD2AFD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7E62C9-28F8-5542-8468-379F3D0269F3}" type="presOf" srcId="{D50D6F8A-2D27-404C-BA22-1396FBD2AFD6}" destId="{F3F0EE24-12BA-7C46-87FC-2B6049AC2C48}" srcOrd="0" destOrd="0" presId="urn:microsoft.com/office/officeart/2005/8/layout/arrow2"/>
    <dgm:cxn modelId="{9E5931C4-1C20-C54C-84E1-7CEB23FB89AA}" type="presOf" srcId="{C4E444D8-C464-B04C-910D-81CACEDC6102}" destId="{335B64D1-8EEC-4742-A5DE-B91DC9492E44}" srcOrd="0" destOrd="0" presId="urn:microsoft.com/office/officeart/2005/8/layout/arrow2"/>
    <dgm:cxn modelId="{A539F7DC-720A-1D48-B6A3-0EACBDCF3A45}" type="presOf" srcId="{4996F7F0-7D0F-324B-9D3D-084EFF103E5F}" destId="{A4247D3F-3F08-C24A-A8CC-F9DB8AF80E95}" srcOrd="0" destOrd="0" presId="urn:microsoft.com/office/officeart/2005/8/layout/arrow2"/>
    <dgm:cxn modelId="{9A8BBB4A-5F41-E248-9FC7-FE5B2F112295}" type="presOf" srcId="{254669CA-914A-5243-9463-9142AD250026}" destId="{2D4C877F-8AFF-C842-98BE-1B7495911A64}" srcOrd="0" destOrd="0" presId="urn:microsoft.com/office/officeart/2005/8/layout/arrow2"/>
    <dgm:cxn modelId="{169152CC-8896-FD4D-B891-E0F2194619D9}" srcId="{C4E444D8-C464-B04C-910D-81CACEDC6102}" destId="{254669CA-914A-5243-9463-9142AD250026}" srcOrd="0" destOrd="0" parTransId="{43223BE4-D241-0649-AC75-69F9EE07BFC6}" sibTransId="{9A0CE321-19B1-6648-BE28-AE5E195E21EB}"/>
    <dgm:cxn modelId="{2652A81A-9184-9546-8D08-CDD88F948398}" srcId="{C4E444D8-C464-B04C-910D-81CACEDC6102}" destId="{146A8CAF-8825-214B-B0C9-B65D8B80B8CE}" srcOrd="2" destOrd="0" parTransId="{1739973A-F43D-C845-B944-FE415F74E6D5}" sibTransId="{21C3E8B5-118F-A842-9AED-268B430E3EA4}"/>
    <dgm:cxn modelId="{FAEA8397-553F-C744-B127-3D4A75424951}" srcId="{C4E444D8-C464-B04C-910D-81CACEDC6102}" destId="{4996F7F0-7D0F-324B-9D3D-084EFF103E5F}" srcOrd="1" destOrd="0" parTransId="{CE16755D-804B-6E46-9D60-B2D645FDE4E1}" sibTransId="{9AE3848C-7717-C248-A9CD-3153EA5584F3}"/>
    <dgm:cxn modelId="{1AAACD10-8500-1548-8292-EC381D8A5537}" type="presOf" srcId="{146A8CAF-8825-214B-B0C9-B65D8B80B8CE}" destId="{C8E33FBF-85B9-1645-AE83-76ECFE5FAF57}" srcOrd="0" destOrd="0" presId="urn:microsoft.com/office/officeart/2005/8/layout/arrow2"/>
    <dgm:cxn modelId="{A40ED0A1-E8C6-8043-B59F-B69A45EA725E}" srcId="{C4E444D8-C464-B04C-910D-81CACEDC6102}" destId="{D50D6F8A-2D27-404C-BA22-1396FBD2AFD6}" srcOrd="3" destOrd="0" parTransId="{0B804FB8-D753-974F-A974-FA33A5F9DB30}" sibTransId="{A29EC455-0F76-C04C-87B4-9E28319C52B0}"/>
    <dgm:cxn modelId="{65F7013E-1BC0-B545-9278-629339C2B31D}" type="presParOf" srcId="{335B64D1-8EEC-4742-A5DE-B91DC9492E44}" destId="{55B5A546-E146-3144-B34C-EFF6E07F60BA}" srcOrd="0" destOrd="0" presId="urn:microsoft.com/office/officeart/2005/8/layout/arrow2"/>
    <dgm:cxn modelId="{0C2AFA68-1EF3-C64A-946E-B4E916FD4A2E}" type="presParOf" srcId="{335B64D1-8EEC-4742-A5DE-B91DC9492E44}" destId="{8929B6C0-2932-7043-B251-D1452468F61E}" srcOrd="1" destOrd="0" presId="urn:microsoft.com/office/officeart/2005/8/layout/arrow2"/>
    <dgm:cxn modelId="{181545C7-D5A2-E145-AA13-CAEA4CA6C857}" type="presParOf" srcId="{8929B6C0-2932-7043-B251-D1452468F61E}" destId="{5B19BE69-8722-7249-A5A7-D7C84F8ACC47}" srcOrd="0" destOrd="0" presId="urn:microsoft.com/office/officeart/2005/8/layout/arrow2"/>
    <dgm:cxn modelId="{347F67AC-EF87-5F4A-AE08-B63626A101ED}" type="presParOf" srcId="{8929B6C0-2932-7043-B251-D1452468F61E}" destId="{2D4C877F-8AFF-C842-98BE-1B7495911A64}" srcOrd="1" destOrd="0" presId="urn:microsoft.com/office/officeart/2005/8/layout/arrow2"/>
    <dgm:cxn modelId="{F8CB6B51-A41B-DA48-8CF4-FA3F479B567B}" type="presParOf" srcId="{8929B6C0-2932-7043-B251-D1452468F61E}" destId="{4BAB2F4E-FC73-B940-9978-C8A73AB37309}" srcOrd="2" destOrd="0" presId="urn:microsoft.com/office/officeart/2005/8/layout/arrow2"/>
    <dgm:cxn modelId="{954F6E1A-F478-7147-B5BC-2E108AF5AC52}" type="presParOf" srcId="{8929B6C0-2932-7043-B251-D1452468F61E}" destId="{A4247D3F-3F08-C24A-A8CC-F9DB8AF80E95}" srcOrd="3" destOrd="0" presId="urn:microsoft.com/office/officeart/2005/8/layout/arrow2"/>
    <dgm:cxn modelId="{DC3A18D2-AD75-9F42-ABFF-5828DE6851D6}" type="presParOf" srcId="{8929B6C0-2932-7043-B251-D1452468F61E}" destId="{6FDB9AD3-33A0-F04B-B48A-75FD7288659E}" srcOrd="4" destOrd="0" presId="urn:microsoft.com/office/officeart/2005/8/layout/arrow2"/>
    <dgm:cxn modelId="{9D089CA4-00AF-0941-A23A-13A54BCD5108}" type="presParOf" srcId="{8929B6C0-2932-7043-B251-D1452468F61E}" destId="{C8E33FBF-85B9-1645-AE83-76ECFE5FAF57}" srcOrd="5" destOrd="0" presId="urn:microsoft.com/office/officeart/2005/8/layout/arrow2"/>
    <dgm:cxn modelId="{9006A482-82F7-A741-827F-E17B8A62D5BD}" type="presParOf" srcId="{8929B6C0-2932-7043-B251-D1452468F61E}" destId="{E80A85DA-3414-FB4D-86DE-8040494D5F16}" srcOrd="6" destOrd="0" presId="urn:microsoft.com/office/officeart/2005/8/layout/arrow2"/>
    <dgm:cxn modelId="{9DC5DCE0-E5C8-374B-A3B8-9DDD019BB170}" type="presParOf" srcId="{8929B6C0-2932-7043-B251-D1452468F61E}" destId="{F3F0EE24-12BA-7C46-87FC-2B6049AC2C4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B9D44-0156-914E-BB10-122E20B419D5}" type="doc">
      <dgm:prSet loTypeId="urn:microsoft.com/office/officeart/2005/8/layout/cycle6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CFFF00B-12C5-CF4A-9ECD-019C895D8F59}">
      <dgm:prSet phldrT="[Text]" custT="1"/>
      <dgm:spPr/>
      <dgm:t>
        <a:bodyPr/>
        <a:lstStyle/>
        <a:p>
          <a:r>
            <a:rPr lang="en-US" sz="4000" u="sng" dirty="0" smtClean="0"/>
            <a:t>SEED</a:t>
          </a:r>
          <a:endParaRPr lang="en-US" sz="4000" u="sng" dirty="0"/>
        </a:p>
      </dgm:t>
    </dgm:pt>
    <dgm:pt modelId="{9D9FF1EE-A68B-0649-9C49-4584141A276F}" type="parTrans" cxnId="{55779663-B2A0-9D43-BC03-F739A75DF34B}">
      <dgm:prSet/>
      <dgm:spPr/>
      <dgm:t>
        <a:bodyPr/>
        <a:lstStyle/>
        <a:p>
          <a:endParaRPr lang="en-US"/>
        </a:p>
      </dgm:t>
    </dgm:pt>
    <dgm:pt modelId="{DCB915C3-E2FA-3B49-BE2A-4CEE600D4C65}" type="sibTrans" cxnId="{55779663-B2A0-9D43-BC03-F739A75DF34B}">
      <dgm:prSet/>
      <dgm:spPr/>
      <dgm:t>
        <a:bodyPr/>
        <a:lstStyle/>
        <a:p>
          <a:endParaRPr lang="en-US"/>
        </a:p>
      </dgm:t>
    </dgm:pt>
    <dgm:pt modelId="{3A3AC60E-5718-F041-A927-3B42B57CB749}">
      <dgm:prSet phldrT="[Text]" custT="1"/>
      <dgm:spPr/>
      <dgm:t>
        <a:bodyPr/>
        <a:lstStyle/>
        <a:p>
          <a:r>
            <a:rPr lang="en-US" sz="4000" u="sng" dirty="0" smtClean="0"/>
            <a:t>SOWERS</a:t>
          </a:r>
          <a:endParaRPr lang="en-US" sz="4000" u="sng" dirty="0"/>
        </a:p>
      </dgm:t>
    </dgm:pt>
    <dgm:pt modelId="{579E60BA-2A97-2140-BBC4-ADC9CB4BBC49}" type="parTrans" cxnId="{BC6DA863-6E46-1F4E-8178-C514920A4E1E}">
      <dgm:prSet/>
      <dgm:spPr/>
      <dgm:t>
        <a:bodyPr/>
        <a:lstStyle/>
        <a:p>
          <a:endParaRPr lang="en-US"/>
        </a:p>
      </dgm:t>
    </dgm:pt>
    <dgm:pt modelId="{E04891D8-288B-1A4C-883E-6CD3CCEF7ECD}" type="sibTrans" cxnId="{BC6DA863-6E46-1F4E-8178-C514920A4E1E}">
      <dgm:prSet/>
      <dgm:spPr/>
      <dgm:t>
        <a:bodyPr/>
        <a:lstStyle/>
        <a:p>
          <a:endParaRPr lang="en-US"/>
        </a:p>
      </dgm:t>
    </dgm:pt>
    <dgm:pt modelId="{DE57DFC6-C317-4C48-8455-EF75E006221B}">
      <dgm:prSet phldrT="[Text]" custT="1"/>
      <dgm:spPr/>
      <dgm:t>
        <a:bodyPr/>
        <a:lstStyle/>
        <a:p>
          <a:r>
            <a:rPr lang="en-US" sz="4000" u="sng" dirty="0" smtClean="0"/>
            <a:t>SOIL</a:t>
          </a:r>
          <a:endParaRPr lang="en-US" sz="4000" u="sng" dirty="0"/>
        </a:p>
      </dgm:t>
    </dgm:pt>
    <dgm:pt modelId="{5E126AAA-C6C6-9B44-9FBB-3E932BE08E53}" type="parTrans" cxnId="{AB9A9F39-0FAF-774C-91C2-C6EA80961F48}">
      <dgm:prSet/>
      <dgm:spPr/>
      <dgm:t>
        <a:bodyPr/>
        <a:lstStyle/>
        <a:p>
          <a:endParaRPr lang="en-US"/>
        </a:p>
      </dgm:t>
    </dgm:pt>
    <dgm:pt modelId="{2D378743-B18A-0E4D-879D-F7BD6BE3A826}" type="sibTrans" cxnId="{AB9A9F39-0FAF-774C-91C2-C6EA80961F48}">
      <dgm:prSet/>
      <dgm:spPr/>
      <dgm:t>
        <a:bodyPr/>
        <a:lstStyle/>
        <a:p>
          <a:endParaRPr lang="en-US"/>
        </a:p>
      </dgm:t>
    </dgm:pt>
    <dgm:pt modelId="{9940AA18-FEF2-BD46-9290-7D7ABDFD7AA8}">
      <dgm:prSet phldrT="[Text]" custT="1"/>
      <dgm:spPr/>
      <dgm:t>
        <a:bodyPr/>
        <a:lstStyle/>
        <a:p>
          <a:r>
            <a:rPr lang="en-US" sz="4000" u="sng" dirty="0" smtClean="0"/>
            <a:t>SPIRIT</a:t>
          </a:r>
          <a:endParaRPr lang="en-US" sz="4000" u="sng" dirty="0"/>
        </a:p>
      </dgm:t>
    </dgm:pt>
    <dgm:pt modelId="{6107BB11-36A1-9D47-89BA-A21EA33FC46C}" type="parTrans" cxnId="{327A2A5B-1755-BA45-BE95-8F9A09386132}">
      <dgm:prSet/>
      <dgm:spPr/>
      <dgm:t>
        <a:bodyPr/>
        <a:lstStyle/>
        <a:p>
          <a:endParaRPr lang="en-US"/>
        </a:p>
      </dgm:t>
    </dgm:pt>
    <dgm:pt modelId="{A1B084D9-340A-E44B-AF5B-F3DE4F56D3C0}" type="sibTrans" cxnId="{327A2A5B-1755-BA45-BE95-8F9A09386132}">
      <dgm:prSet/>
      <dgm:spPr/>
      <dgm:t>
        <a:bodyPr/>
        <a:lstStyle/>
        <a:p>
          <a:endParaRPr lang="en-US"/>
        </a:p>
      </dgm:t>
    </dgm:pt>
    <dgm:pt modelId="{BE897E75-4E9F-5F48-8DD6-FBE60F06FF1C}" type="pres">
      <dgm:prSet presAssocID="{E28B9D44-0156-914E-BB10-122E20B419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39ED46-A231-644E-9F31-2E25698E2602}" type="pres">
      <dgm:prSet presAssocID="{FCFFF00B-12C5-CF4A-9ECD-019C895D8F59}" presName="node" presStyleLbl="node1" presStyleIdx="0" presStyleCnt="4" custScaleX="12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67B35-7BEB-994B-916A-FF59301CDCA7}" type="pres">
      <dgm:prSet presAssocID="{FCFFF00B-12C5-CF4A-9ECD-019C895D8F59}" presName="spNode" presStyleCnt="0"/>
      <dgm:spPr/>
    </dgm:pt>
    <dgm:pt modelId="{53269B1E-A50D-1344-B0F3-18E8E27D5889}" type="pres">
      <dgm:prSet presAssocID="{DCB915C3-E2FA-3B49-BE2A-4CEE600D4C65}" presName="sibTrans" presStyleLbl="sibTrans1D1" presStyleIdx="0" presStyleCnt="4"/>
      <dgm:spPr/>
      <dgm:t>
        <a:bodyPr/>
        <a:lstStyle/>
        <a:p>
          <a:endParaRPr lang="en-US"/>
        </a:p>
      </dgm:t>
    </dgm:pt>
    <dgm:pt modelId="{AD565533-3B6F-DD43-83C7-3D9A21AD714F}" type="pres">
      <dgm:prSet presAssocID="{3A3AC60E-5718-F041-A927-3B42B57CB749}" presName="node" presStyleLbl="node1" presStyleIdx="1" presStyleCnt="4" custScaleX="191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0D8FC-DDCA-BB4D-A94E-04E7A1219ADD}" type="pres">
      <dgm:prSet presAssocID="{3A3AC60E-5718-F041-A927-3B42B57CB749}" presName="spNode" presStyleCnt="0"/>
      <dgm:spPr/>
    </dgm:pt>
    <dgm:pt modelId="{D44A003F-FA34-0E43-B699-7FE4F806C728}" type="pres">
      <dgm:prSet presAssocID="{E04891D8-288B-1A4C-883E-6CD3CCEF7ECD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918F8DE-F121-0642-BB5B-F22F93F3F0FD}" type="pres">
      <dgm:prSet presAssocID="{DE57DFC6-C317-4C48-8455-EF75E006221B}" presName="node" presStyleLbl="node1" presStyleIdx="2" presStyleCnt="4" custScaleX="114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1EB7F-BF22-1E41-A74E-432CBBC49FD1}" type="pres">
      <dgm:prSet presAssocID="{DE57DFC6-C317-4C48-8455-EF75E006221B}" presName="spNode" presStyleCnt="0"/>
      <dgm:spPr/>
    </dgm:pt>
    <dgm:pt modelId="{6C3187E9-12CE-A742-AF89-B953C50A8BDD}" type="pres">
      <dgm:prSet presAssocID="{2D378743-B18A-0E4D-879D-F7BD6BE3A826}" presName="sibTrans" presStyleLbl="sibTrans1D1" presStyleIdx="2" presStyleCnt="4"/>
      <dgm:spPr/>
      <dgm:t>
        <a:bodyPr/>
        <a:lstStyle/>
        <a:p>
          <a:endParaRPr lang="en-US"/>
        </a:p>
      </dgm:t>
    </dgm:pt>
    <dgm:pt modelId="{07E5230E-86B9-0E4F-B798-9D04F7741CC5}" type="pres">
      <dgm:prSet presAssocID="{9940AA18-FEF2-BD46-9290-7D7ABDFD7AA8}" presName="node" presStyleLbl="node1" presStyleIdx="3" presStyleCnt="4" custScaleX="155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E5AA-FB6B-AC40-9938-0E361EA3A20A}" type="pres">
      <dgm:prSet presAssocID="{9940AA18-FEF2-BD46-9290-7D7ABDFD7AA8}" presName="spNode" presStyleCnt="0"/>
      <dgm:spPr/>
    </dgm:pt>
    <dgm:pt modelId="{18D0AE30-4401-DA4C-865B-026AAC39FC9C}" type="pres">
      <dgm:prSet presAssocID="{A1B084D9-340A-E44B-AF5B-F3DE4F56D3C0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723206A5-AB87-5141-8B8F-333F3ADF173F}" type="presOf" srcId="{2D378743-B18A-0E4D-879D-F7BD6BE3A826}" destId="{6C3187E9-12CE-A742-AF89-B953C50A8BDD}" srcOrd="0" destOrd="0" presId="urn:microsoft.com/office/officeart/2005/8/layout/cycle6"/>
    <dgm:cxn modelId="{473B2B78-893D-A249-85AA-F83E2AECFFFE}" type="presOf" srcId="{FCFFF00B-12C5-CF4A-9ECD-019C895D8F59}" destId="{2439ED46-A231-644E-9F31-2E25698E2602}" srcOrd="0" destOrd="0" presId="urn:microsoft.com/office/officeart/2005/8/layout/cycle6"/>
    <dgm:cxn modelId="{327A2A5B-1755-BA45-BE95-8F9A09386132}" srcId="{E28B9D44-0156-914E-BB10-122E20B419D5}" destId="{9940AA18-FEF2-BD46-9290-7D7ABDFD7AA8}" srcOrd="3" destOrd="0" parTransId="{6107BB11-36A1-9D47-89BA-A21EA33FC46C}" sibTransId="{A1B084D9-340A-E44B-AF5B-F3DE4F56D3C0}"/>
    <dgm:cxn modelId="{D5201627-7169-9041-8362-825F5B5E9347}" type="presOf" srcId="{E28B9D44-0156-914E-BB10-122E20B419D5}" destId="{BE897E75-4E9F-5F48-8DD6-FBE60F06FF1C}" srcOrd="0" destOrd="0" presId="urn:microsoft.com/office/officeart/2005/8/layout/cycle6"/>
    <dgm:cxn modelId="{2665E00E-B284-1B43-94AA-A3E57735C312}" type="presOf" srcId="{DE57DFC6-C317-4C48-8455-EF75E006221B}" destId="{0918F8DE-F121-0642-BB5B-F22F93F3F0FD}" srcOrd="0" destOrd="0" presId="urn:microsoft.com/office/officeart/2005/8/layout/cycle6"/>
    <dgm:cxn modelId="{468EF165-DDB3-6F4E-B4F9-7BE4379B39D0}" type="presOf" srcId="{DCB915C3-E2FA-3B49-BE2A-4CEE600D4C65}" destId="{53269B1E-A50D-1344-B0F3-18E8E27D5889}" srcOrd="0" destOrd="0" presId="urn:microsoft.com/office/officeart/2005/8/layout/cycle6"/>
    <dgm:cxn modelId="{AB9A9F39-0FAF-774C-91C2-C6EA80961F48}" srcId="{E28B9D44-0156-914E-BB10-122E20B419D5}" destId="{DE57DFC6-C317-4C48-8455-EF75E006221B}" srcOrd="2" destOrd="0" parTransId="{5E126AAA-C6C6-9B44-9FBB-3E932BE08E53}" sibTransId="{2D378743-B18A-0E4D-879D-F7BD6BE3A826}"/>
    <dgm:cxn modelId="{FBC711BF-AB95-5C48-AA2C-055598B7CDCF}" type="presOf" srcId="{9940AA18-FEF2-BD46-9290-7D7ABDFD7AA8}" destId="{07E5230E-86B9-0E4F-B798-9D04F7741CC5}" srcOrd="0" destOrd="0" presId="urn:microsoft.com/office/officeart/2005/8/layout/cycle6"/>
    <dgm:cxn modelId="{F34EB4A7-1DFD-7241-A9B9-AA5DCA82774D}" type="presOf" srcId="{3A3AC60E-5718-F041-A927-3B42B57CB749}" destId="{AD565533-3B6F-DD43-83C7-3D9A21AD714F}" srcOrd="0" destOrd="0" presId="urn:microsoft.com/office/officeart/2005/8/layout/cycle6"/>
    <dgm:cxn modelId="{55779663-B2A0-9D43-BC03-F739A75DF34B}" srcId="{E28B9D44-0156-914E-BB10-122E20B419D5}" destId="{FCFFF00B-12C5-CF4A-9ECD-019C895D8F59}" srcOrd="0" destOrd="0" parTransId="{9D9FF1EE-A68B-0649-9C49-4584141A276F}" sibTransId="{DCB915C3-E2FA-3B49-BE2A-4CEE600D4C65}"/>
    <dgm:cxn modelId="{B0BC2ED7-F283-734F-B10C-B6B0C5C65AB7}" type="presOf" srcId="{E04891D8-288B-1A4C-883E-6CD3CCEF7ECD}" destId="{D44A003F-FA34-0E43-B699-7FE4F806C728}" srcOrd="0" destOrd="0" presId="urn:microsoft.com/office/officeart/2005/8/layout/cycle6"/>
    <dgm:cxn modelId="{BC6DA863-6E46-1F4E-8178-C514920A4E1E}" srcId="{E28B9D44-0156-914E-BB10-122E20B419D5}" destId="{3A3AC60E-5718-F041-A927-3B42B57CB749}" srcOrd="1" destOrd="0" parTransId="{579E60BA-2A97-2140-BBC4-ADC9CB4BBC49}" sibTransId="{E04891D8-288B-1A4C-883E-6CD3CCEF7ECD}"/>
    <dgm:cxn modelId="{7064D90F-00F4-BB4A-AF2D-3ADE862D4289}" type="presOf" srcId="{A1B084D9-340A-E44B-AF5B-F3DE4F56D3C0}" destId="{18D0AE30-4401-DA4C-865B-026AAC39FC9C}" srcOrd="0" destOrd="0" presId="urn:microsoft.com/office/officeart/2005/8/layout/cycle6"/>
    <dgm:cxn modelId="{17C93652-07F5-D648-A42B-C5D8B4F7B5FF}" type="presParOf" srcId="{BE897E75-4E9F-5F48-8DD6-FBE60F06FF1C}" destId="{2439ED46-A231-644E-9F31-2E25698E2602}" srcOrd="0" destOrd="0" presId="urn:microsoft.com/office/officeart/2005/8/layout/cycle6"/>
    <dgm:cxn modelId="{22E3A4E4-B81C-2B44-BAD4-1BCDED5A55B7}" type="presParOf" srcId="{BE897E75-4E9F-5F48-8DD6-FBE60F06FF1C}" destId="{95267B35-7BEB-994B-916A-FF59301CDCA7}" srcOrd="1" destOrd="0" presId="urn:microsoft.com/office/officeart/2005/8/layout/cycle6"/>
    <dgm:cxn modelId="{72E58CD8-7A41-9349-A047-39A0DC4D0556}" type="presParOf" srcId="{BE897E75-4E9F-5F48-8DD6-FBE60F06FF1C}" destId="{53269B1E-A50D-1344-B0F3-18E8E27D5889}" srcOrd="2" destOrd="0" presId="urn:microsoft.com/office/officeart/2005/8/layout/cycle6"/>
    <dgm:cxn modelId="{5D92F1C7-4ACE-904C-9DD5-74ECB86ECD78}" type="presParOf" srcId="{BE897E75-4E9F-5F48-8DD6-FBE60F06FF1C}" destId="{AD565533-3B6F-DD43-83C7-3D9A21AD714F}" srcOrd="3" destOrd="0" presId="urn:microsoft.com/office/officeart/2005/8/layout/cycle6"/>
    <dgm:cxn modelId="{60E9A067-35C6-AD45-AC67-407F16B7A4E2}" type="presParOf" srcId="{BE897E75-4E9F-5F48-8DD6-FBE60F06FF1C}" destId="{E6D0D8FC-DDCA-BB4D-A94E-04E7A1219ADD}" srcOrd="4" destOrd="0" presId="urn:microsoft.com/office/officeart/2005/8/layout/cycle6"/>
    <dgm:cxn modelId="{99A1E4AE-FF10-F44A-A6DA-E2E438863A00}" type="presParOf" srcId="{BE897E75-4E9F-5F48-8DD6-FBE60F06FF1C}" destId="{D44A003F-FA34-0E43-B699-7FE4F806C728}" srcOrd="5" destOrd="0" presId="urn:microsoft.com/office/officeart/2005/8/layout/cycle6"/>
    <dgm:cxn modelId="{9CCD8EC0-7004-F741-A70C-433225574962}" type="presParOf" srcId="{BE897E75-4E9F-5F48-8DD6-FBE60F06FF1C}" destId="{0918F8DE-F121-0642-BB5B-F22F93F3F0FD}" srcOrd="6" destOrd="0" presId="urn:microsoft.com/office/officeart/2005/8/layout/cycle6"/>
    <dgm:cxn modelId="{72C2E15C-38A6-F142-9542-9CC0A57725CF}" type="presParOf" srcId="{BE897E75-4E9F-5F48-8DD6-FBE60F06FF1C}" destId="{6101EB7F-BF22-1E41-A74E-432CBBC49FD1}" srcOrd="7" destOrd="0" presId="urn:microsoft.com/office/officeart/2005/8/layout/cycle6"/>
    <dgm:cxn modelId="{36B5F5A8-2703-6046-8D02-53EF07E044D9}" type="presParOf" srcId="{BE897E75-4E9F-5F48-8DD6-FBE60F06FF1C}" destId="{6C3187E9-12CE-A742-AF89-B953C50A8BDD}" srcOrd="8" destOrd="0" presId="urn:microsoft.com/office/officeart/2005/8/layout/cycle6"/>
    <dgm:cxn modelId="{545F8EDD-A88D-B24F-98ED-5174DBA3870F}" type="presParOf" srcId="{BE897E75-4E9F-5F48-8DD6-FBE60F06FF1C}" destId="{07E5230E-86B9-0E4F-B798-9D04F7741CC5}" srcOrd="9" destOrd="0" presId="urn:microsoft.com/office/officeart/2005/8/layout/cycle6"/>
    <dgm:cxn modelId="{D169E1E5-5739-2B40-B7D3-C2705148E76D}" type="presParOf" srcId="{BE897E75-4E9F-5F48-8DD6-FBE60F06FF1C}" destId="{1F9EE5AA-FB6B-AC40-9938-0E361EA3A20A}" srcOrd="10" destOrd="0" presId="urn:microsoft.com/office/officeart/2005/8/layout/cycle6"/>
    <dgm:cxn modelId="{784AADFE-69BA-D04E-A691-A13DC5633257}" type="presParOf" srcId="{BE897E75-4E9F-5F48-8DD6-FBE60F06FF1C}" destId="{18D0AE30-4401-DA4C-865B-026AAC39FC9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5A546-E146-3144-B34C-EFF6E07F60BA}">
      <dsp:nvSpPr>
        <dsp:cNvPr id="0" name=""/>
        <dsp:cNvSpPr/>
      </dsp:nvSpPr>
      <dsp:spPr>
        <a:xfrm>
          <a:off x="0" y="595996"/>
          <a:ext cx="9065612" cy="566600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19BE69-8722-7249-A5A7-D7C84F8ACC47}">
      <dsp:nvSpPr>
        <dsp:cNvPr id="0" name=""/>
        <dsp:cNvSpPr/>
      </dsp:nvSpPr>
      <dsp:spPr>
        <a:xfrm>
          <a:off x="892962" y="4809239"/>
          <a:ext cx="208509" cy="2085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4C877F-8AFF-C842-98BE-1B7495911A64}">
      <dsp:nvSpPr>
        <dsp:cNvPr id="0" name=""/>
        <dsp:cNvSpPr/>
      </dsp:nvSpPr>
      <dsp:spPr>
        <a:xfrm>
          <a:off x="997217" y="4913493"/>
          <a:ext cx="1550219" cy="1348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8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Gospel Shared</a:t>
          </a:r>
          <a:endParaRPr lang="en-US" sz="2800" b="1" kern="1200" dirty="0"/>
        </a:p>
      </dsp:txBody>
      <dsp:txXfrm>
        <a:off x="997217" y="4913493"/>
        <a:ext cx="1550219" cy="1348509"/>
      </dsp:txXfrm>
    </dsp:sp>
    <dsp:sp modelId="{4BAB2F4E-FC73-B940-9978-C8A73AB37309}">
      <dsp:nvSpPr>
        <dsp:cNvPr id="0" name=""/>
        <dsp:cNvSpPr/>
      </dsp:nvSpPr>
      <dsp:spPr>
        <a:xfrm>
          <a:off x="2366124" y="3491326"/>
          <a:ext cx="362624" cy="3626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47D3F-3F08-C24A-A8CC-F9DB8AF80E95}">
      <dsp:nvSpPr>
        <dsp:cNvPr id="0" name=""/>
        <dsp:cNvSpPr/>
      </dsp:nvSpPr>
      <dsp:spPr>
        <a:xfrm>
          <a:off x="2547436" y="3672638"/>
          <a:ext cx="1903778" cy="2589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7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Disciples Made</a:t>
          </a:r>
          <a:endParaRPr lang="en-US" sz="2800" b="1" kern="1200" dirty="0"/>
        </a:p>
      </dsp:txBody>
      <dsp:txXfrm>
        <a:off x="2547436" y="3672638"/>
        <a:ext cx="1903778" cy="2589365"/>
      </dsp:txXfrm>
    </dsp:sp>
    <dsp:sp modelId="{6FDB9AD3-33A0-F04B-B48A-75FD7288659E}">
      <dsp:nvSpPr>
        <dsp:cNvPr id="0" name=""/>
        <dsp:cNvSpPr/>
      </dsp:nvSpPr>
      <dsp:spPr>
        <a:xfrm>
          <a:off x="4247239" y="2520172"/>
          <a:ext cx="480477" cy="4804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E33FBF-85B9-1645-AE83-76ECFE5FAF57}">
      <dsp:nvSpPr>
        <dsp:cNvPr id="0" name=""/>
        <dsp:cNvSpPr/>
      </dsp:nvSpPr>
      <dsp:spPr>
        <a:xfrm>
          <a:off x="4487477" y="2760411"/>
          <a:ext cx="1903778" cy="350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59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Church Identified</a:t>
          </a:r>
          <a:endParaRPr lang="en-US" sz="2800" b="1" kern="1200" dirty="0"/>
        </a:p>
      </dsp:txBody>
      <dsp:txXfrm>
        <a:off x="4487477" y="2760411"/>
        <a:ext cx="1903778" cy="3501592"/>
      </dsp:txXfrm>
    </dsp:sp>
    <dsp:sp modelId="{E80A85DA-3414-FB4D-86DE-8040494D5F16}">
      <dsp:nvSpPr>
        <dsp:cNvPr id="0" name=""/>
        <dsp:cNvSpPr/>
      </dsp:nvSpPr>
      <dsp:spPr>
        <a:xfrm>
          <a:off x="6296067" y="1877647"/>
          <a:ext cx="643658" cy="6436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F0EE24-12BA-7C46-87FC-2B6049AC2C48}">
      <dsp:nvSpPr>
        <dsp:cNvPr id="0" name=""/>
        <dsp:cNvSpPr/>
      </dsp:nvSpPr>
      <dsp:spPr>
        <a:xfrm>
          <a:off x="6617896" y="2199476"/>
          <a:ext cx="1903778" cy="4062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06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Elders Appointed</a:t>
          </a:r>
          <a:endParaRPr lang="en-US" sz="2800" b="1" kern="1200" dirty="0"/>
        </a:p>
      </dsp:txBody>
      <dsp:txXfrm>
        <a:off x="6617896" y="2199476"/>
        <a:ext cx="1903778" cy="4062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9ED46-A231-644E-9F31-2E25698E2602}">
      <dsp:nvSpPr>
        <dsp:cNvPr id="0" name=""/>
        <dsp:cNvSpPr/>
      </dsp:nvSpPr>
      <dsp:spPr>
        <a:xfrm>
          <a:off x="2007090" y="174"/>
          <a:ext cx="1821295" cy="9441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 smtClean="0"/>
            <a:t>SEED</a:t>
          </a:r>
          <a:endParaRPr lang="en-US" sz="4000" u="sng" kern="1200" dirty="0"/>
        </a:p>
      </dsp:txBody>
      <dsp:txXfrm>
        <a:off x="2053180" y="46264"/>
        <a:ext cx="1729115" cy="851985"/>
      </dsp:txXfrm>
    </dsp:sp>
    <dsp:sp modelId="{53269B1E-A50D-1344-B0F3-18E8E27D5889}">
      <dsp:nvSpPr>
        <dsp:cNvPr id="0" name=""/>
        <dsp:cNvSpPr/>
      </dsp:nvSpPr>
      <dsp:spPr>
        <a:xfrm>
          <a:off x="1357995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478337" y="299194"/>
              </a:moveTo>
              <a:arcTo wR="1559742" hR="1559742" stAng="18364909" swAng="215639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65533-3B6F-DD43-83C7-3D9A21AD714F}">
      <dsp:nvSpPr>
        <dsp:cNvPr id="0" name=""/>
        <dsp:cNvSpPr/>
      </dsp:nvSpPr>
      <dsp:spPr>
        <a:xfrm>
          <a:off x="3087726" y="1559917"/>
          <a:ext cx="2779507" cy="9441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 smtClean="0"/>
            <a:t>SOWERS</a:t>
          </a:r>
          <a:endParaRPr lang="en-US" sz="4000" u="sng" kern="1200" dirty="0"/>
        </a:p>
      </dsp:txBody>
      <dsp:txXfrm>
        <a:off x="3133816" y="1606007"/>
        <a:ext cx="2687327" cy="851985"/>
      </dsp:txXfrm>
    </dsp:sp>
    <dsp:sp modelId="{D44A003F-FA34-0E43-B699-7FE4F806C728}">
      <dsp:nvSpPr>
        <dsp:cNvPr id="0" name=""/>
        <dsp:cNvSpPr/>
      </dsp:nvSpPr>
      <dsp:spPr>
        <a:xfrm>
          <a:off x="1357995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3054" y="2042011"/>
              </a:moveTo>
              <a:arcTo wR="1559742" hR="1559742" stAng="1080652" swAng="23596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8F8DE-F121-0642-BB5B-F22F93F3F0FD}">
      <dsp:nvSpPr>
        <dsp:cNvPr id="0" name=""/>
        <dsp:cNvSpPr/>
      </dsp:nvSpPr>
      <dsp:spPr>
        <a:xfrm>
          <a:off x="2085020" y="3119659"/>
          <a:ext cx="1665435" cy="9441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 smtClean="0"/>
            <a:t>SOIL</a:t>
          </a:r>
          <a:endParaRPr lang="en-US" sz="4000" u="sng" kern="1200" dirty="0"/>
        </a:p>
      </dsp:txBody>
      <dsp:txXfrm>
        <a:off x="2131110" y="3165749"/>
        <a:ext cx="1573255" cy="851985"/>
      </dsp:txXfrm>
    </dsp:sp>
    <dsp:sp modelId="{6C3187E9-12CE-A742-AF89-B953C50A8BDD}">
      <dsp:nvSpPr>
        <dsp:cNvPr id="0" name=""/>
        <dsp:cNvSpPr/>
      </dsp:nvSpPr>
      <dsp:spPr>
        <a:xfrm>
          <a:off x="1357995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17998" y="2872855"/>
              </a:moveTo>
              <a:arcTo wR="1559742" hR="1559742" stAng="7359665" swAng="23596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5230E-86B9-0E4F-B798-9D04F7741CC5}">
      <dsp:nvSpPr>
        <dsp:cNvPr id="0" name=""/>
        <dsp:cNvSpPr/>
      </dsp:nvSpPr>
      <dsp:spPr>
        <a:xfrm>
          <a:off x="228765" y="1559917"/>
          <a:ext cx="2258458" cy="9441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 smtClean="0"/>
            <a:t>SPIRIT</a:t>
          </a:r>
          <a:endParaRPr lang="en-US" sz="4000" u="sng" kern="1200" dirty="0"/>
        </a:p>
      </dsp:txBody>
      <dsp:txXfrm>
        <a:off x="274855" y="1606007"/>
        <a:ext cx="2166278" cy="851985"/>
      </dsp:txXfrm>
    </dsp:sp>
    <dsp:sp modelId="{18D0AE30-4401-DA4C-865B-026AAC39FC9C}">
      <dsp:nvSpPr>
        <dsp:cNvPr id="0" name=""/>
        <dsp:cNvSpPr/>
      </dsp:nvSpPr>
      <dsp:spPr>
        <a:xfrm>
          <a:off x="1357995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156" y="1078318"/>
              </a:moveTo>
              <a:arcTo wR="1559742" hR="1559742" stAng="11878695" swAng="215639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0D05-A38B-7542-8EB3-27B44F703B73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4F223-7F22-844B-B818-8A1DAECB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Global</a:t>
            </a:r>
            <a:r>
              <a:rPr lang="en-US" baseline="0" dirty="0" smtClean="0"/>
              <a:t> Research, US and Canadian number from Bryan Galloway (</a:t>
            </a:r>
            <a:r>
              <a:rPr lang="en-US" baseline="0" dirty="0" err="1" smtClean="0"/>
              <a:t>PeopleGroups.info</a:t>
            </a:r>
            <a:r>
              <a:rPr lang="en-US" baseline="0" dirty="0" smtClean="0"/>
              <a:t> Initiative Lead, IMB Global Research) in email to J. D. Payne October 24, 2017. Numbers may be off 1-5 people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Global</a:t>
            </a:r>
            <a:r>
              <a:rPr lang="en-US" baseline="0" dirty="0" smtClean="0"/>
              <a:t> Research, US and Canadian number from Bryan Galloway (</a:t>
            </a:r>
            <a:r>
              <a:rPr lang="en-US" baseline="0" dirty="0" err="1" smtClean="0"/>
              <a:t>PeopleGroups.info</a:t>
            </a:r>
            <a:r>
              <a:rPr lang="en-US" baseline="0" dirty="0" smtClean="0"/>
              <a:t> Initiative Lead, IMB Global Research) in email to J. D. Payne October 24, 2017. Numbers may be off 1-5 people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was once asked on a Monday at 2:00 PM, “Where is your church?” Without thinking I responded, most are in Louisville but some are scattered in Southern Indiana. To which the person responded, “No, I was not asking about the church as a people, but as the place the people meet.” My response was, “You did not ask me that question.”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4F223-7F22-844B-B818-8A1DAECB20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</a:t>
            </a:r>
            <a:r>
              <a:rPr lang="en-US" baseline="0" dirty="0" smtClean="0"/>
              <a:t> Paul’s theology and his results, but we do not want to follow his apostolic pattern.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1A777-FEE6-E34D-8C6D-711C3567DFC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36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E9D51-C183-497E-B244-570967219B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8BD5-43F2-C747-83E6-D5B5552BA645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E93-D55A-BF41-AA29-6905F0FF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8BD5-43F2-C747-83E6-D5B5552BA645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E93-D55A-BF41-AA29-6905F0FF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8BD5-43F2-C747-83E6-D5B5552BA645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E93-D55A-BF41-AA29-6905F0FF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8BD5-43F2-C747-83E6-D5B5552BA645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E93-D55A-BF41-AA29-6905F0FF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0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8BD5-43F2-C747-83E6-D5B5552BA645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E93-D55A-BF41-AA29-6905F0FF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6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8BD5-43F2-C747-83E6-D5B5552BA645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E93-D55A-BF41-AA29-6905F0FF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8BD5-43F2-C747-83E6-D5B5552BA645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E93-D55A-BF41-AA29-6905F0FF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8BD5-43F2-C747-83E6-D5B5552BA645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E93-D55A-BF41-AA29-6905F0FF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9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8BD5-43F2-C747-83E6-D5B5552BA645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E93-D55A-BF41-AA29-6905F0FF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8BD5-43F2-C747-83E6-D5B5552BA645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E93-D55A-BF41-AA29-6905F0FF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8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8BD5-43F2-C747-83E6-D5B5552BA645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E93-D55A-BF41-AA29-6905F0FF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7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48BD5-43F2-C747-83E6-D5B5552BA645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5E93-D55A-BF41-AA29-6905F0FF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1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63" y="12211"/>
            <a:ext cx="8234200" cy="80437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4000" y="381001"/>
            <a:ext cx="8699500" cy="6238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 smtClean="0">
              <a:latin typeface="+mn-lt"/>
              <a:cs typeface="Arial Black"/>
            </a:endParaRPr>
          </a:p>
          <a:p>
            <a:r>
              <a:rPr lang="en-US" sz="6000" b="1" dirty="0" smtClean="0">
                <a:latin typeface="+mn-lt"/>
                <a:cs typeface="Arial Black"/>
              </a:rPr>
              <a:t>Reaching the Nations</a:t>
            </a:r>
            <a:br>
              <a:rPr lang="en-US" sz="6000" b="1" dirty="0" smtClean="0">
                <a:latin typeface="+mn-lt"/>
                <a:cs typeface="Arial Black"/>
              </a:rPr>
            </a:br>
            <a:r>
              <a:rPr lang="en-US" sz="3600" b="1" dirty="0" smtClean="0">
                <a:latin typeface="+mn-lt"/>
                <a:cs typeface="Arial Black"/>
              </a:rPr>
              <a:t>Embracing an Apostolic </a:t>
            </a:r>
            <a:r>
              <a:rPr lang="en-US" sz="3600" b="1" dirty="0" smtClean="0">
                <a:latin typeface="+mn-lt"/>
                <a:cs typeface="Arial Black"/>
              </a:rPr>
              <a:t>Imagination for Church Multiplication</a:t>
            </a:r>
            <a:endParaRPr lang="en-US" sz="3600" b="1" dirty="0" smtClean="0">
              <a:latin typeface="+mn-lt"/>
              <a:cs typeface="Arial Black"/>
            </a:endParaRPr>
          </a:p>
          <a:p>
            <a:endParaRPr lang="en-US" sz="3600" b="1" dirty="0" smtClean="0">
              <a:latin typeface="+mn-lt"/>
              <a:cs typeface="Arial Black"/>
            </a:endParaRPr>
          </a:p>
          <a:p>
            <a:r>
              <a:rPr lang="en-US" sz="3600" b="1" dirty="0" smtClean="0">
                <a:latin typeface="+mn-lt"/>
                <a:cs typeface="Arial Black"/>
              </a:rPr>
              <a:t/>
            </a:r>
            <a:br>
              <a:rPr lang="en-US" sz="3600" b="1" dirty="0" smtClean="0">
                <a:latin typeface="+mn-lt"/>
                <a:cs typeface="Arial Black"/>
              </a:rPr>
            </a:br>
            <a:r>
              <a:rPr lang="en-US" sz="3600" b="1" dirty="0" smtClean="0">
                <a:latin typeface="+mn-lt"/>
                <a:cs typeface="Arial Black"/>
              </a:rPr>
              <a:t>J. D. Payne</a:t>
            </a:r>
          </a:p>
          <a:p>
            <a:r>
              <a:rPr lang="en-US" sz="2800" b="1" dirty="0" smtClean="0">
                <a:latin typeface="+mn-lt"/>
                <a:cs typeface="Arial Black"/>
              </a:rPr>
              <a:t>October 27-28, 2017</a:t>
            </a:r>
            <a:br>
              <a:rPr lang="en-US" sz="2800" b="1" dirty="0" smtClean="0">
                <a:latin typeface="+mn-lt"/>
                <a:cs typeface="Arial Black"/>
              </a:rPr>
            </a:br>
            <a:r>
              <a:rPr lang="en-US" sz="2800" b="1" dirty="0" smtClean="0">
                <a:latin typeface="+mn-lt"/>
                <a:cs typeface="Arial Black"/>
              </a:rPr>
              <a:t>Wake Forest, North Carolina</a:t>
            </a:r>
          </a:p>
        </p:txBody>
      </p:sp>
    </p:spTree>
    <p:extLst>
      <p:ext uri="{BB962C8B-B14F-4D97-AF65-F5344CB8AC3E}">
        <p14:creationId xmlns:p14="http://schemas.microsoft.com/office/powerpoint/2010/main" val="136032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74060697"/>
              </p:ext>
            </p:extLst>
          </p:nvPr>
        </p:nvGraphicFramePr>
        <p:xfrm>
          <a:off x="78388" y="0"/>
          <a:ext cx="90656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38412" y="4413761"/>
            <a:ext cx="4624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Pathway to Planting</a:t>
            </a:r>
            <a:endParaRPr lang="en-US" sz="6000" b="1" dirty="0"/>
          </a:p>
        </p:txBody>
      </p:sp>
      <p:pic>
        <p:nvPicPr>
          <p:cNvPr id="4" name="Picture 3" descr="bh_emblem_c_ns_large.png"/>
          <p:cNvPicPr>
            <a:picLocks noChangeAspect="1"/>
          </p:cNvPicPr>
          <p:nvPr/>
        </p:nvPicPr>
        <p:blipFill>
          <a:blip r:embed="rId7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12" y="4459289"/>
            <a:ext cx="2398711" cy="23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5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982" y="2584680"/>
            <a:ext cx="4988643" cy="127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smtClean="0"/>
              <a:t>1 </a:t>
            </a:r>
            <a:r>
              <a:rPr lang="en-US" sz="6600" b="1" dirty="0" err="1" smtClean="0"/>
              <a:t>Thes</a:t>
            </a:r>
            <a:r>
              <a:rPr lang="en-US" sz="6600" b="1" dirty="0" smtClean="0"/>
              <a:t> </a:t>
            </a:r>
            <a:r>
              <a:rPr lang="en-US" sz="6600" b="1" dirty="0"/>
              <a:t>1:2-</a:t>
            </a:r>
            <a:r>
              <a:rPr lang="en-US" sz="6600" b="1" dirty="0" smtClean="0"/>
              <a:t>10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1844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4057028"/>
              </p:ext>
            </p:extLst>
          </p:nvPr>
        </p:nvGraphicFramePr>
        <p:xfrm>
          <a:off x="1501600" y="13812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2750" y="523875"/>
            <a:ext cx="377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And you became</a:t>
            </a:r>
            <a:endParaRPr lang="en-US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841875" y="539750"/>
            <a:ext cx="4365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i</a:t>
            </a:r>
            <a:r>
              <a:rPr lang="en-US" sz="4000" b="1" i="1" dirty="0" smtClean="0"/>
              <a:t>mitators of us and of the Lord</a:t>
            </a:r>
            <a:r>
              <a:rPr lang="en-US" sz="4000" i="1" dirty="0" smtClean="0"/>
              <a:t>.</a:t>
            </a:r>
            <a:endParaRPr lang="en-US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6250" y="5254625"/>
            <a:ext cx="3063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You became an example</a:t>
            </a:r>
            <a:endParaRPr lang="en-US" sz="4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962650" y="4335205"/>
            <a:ext cx="30638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Your faith…has gone forth everywhere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8905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618" y="1768964"/>
            <a:ext cx="7749912" cy="127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Evangelism</a:t>
            </a:r>
          </a:p>
          <a:p>
            <a:pPr marL="0" indent="0" algn="ctr">
              <a:buNone/>
            </a:pPr>
            <a:r>
              <a:rPr lang="en-US" sz="5400" b="1" dirty="0" smtClean="0"/>
              <a:t>Discipleship</a:t>
            </a:r>
          </a:p>
          <a:p>
            <a:pPr marL="0" indent="0" algn="ctr">
              <a:buNone/>
            </a:pPr>
            <a:r>
              <a:rPr lang="en-US" sz="5400" b="1" dirty="0" smtClean="0"/>
              <a:t>Pastoral Development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5826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7794624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134961"/>
            <a:ext cx="8381999" cy="838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21" y="2557975"/>
            <a:ext cx="8841618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+mn-lt"/>
                <a:cs typeface="Arial Black"/>
              </a:rPr>
              <a:t>Challenges</a:t>
            </a:r>
            <a:endParaRPr lang="en-US" sz="40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35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2096565"/>
            <a:ext cx="56936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atin typeface="Arial"/>
              </a:rPr>
              <a:t>Ecclesiological Challenge</a:t>
            </a:r>
            <a:endParaRPr lang="en-US" sz="6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2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9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“It’s imperative that before we start a church we know what we’re starting.</a:t>
            </a:r>
            <a:r>
              <a:rPr lang="en-US" b="1" dirty="0" smtClean="0"/>
              <a:t>” – Aubrey </a:t>
            </a:r>
            <a:r>
              <a:rPr lang="en-US" b="1" dirty="0" err="1" smtClean="0"/>
              <a:t>Malphurs</a:t>
            </a:r>
            <a:r>
              <a:rPr lang="en-US" b="1" dirty="0" smtClean="0">
                <a:effectLst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6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4495800" y="1299038"/>
            <a:ext cx="4387850" cy="48006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grpSp>
        <p:nvGrpSpPr>
          <p:cNvPr id="3" name="Content Placeholder 2"/>
          <p:cNvGrpSpPr>
            <a:grpSpLocks noGrp="1"/>
          </p:cNvGrpSpPr>
          <p:nvPr/>
        </p:nvGrpSpPr>
        <p:grpSpPr bwMode="auto">
          <a:xfrm>
            <a:off x="609600" y="1747872"/>
            <a:ext cx="3429000" cy="4354512"/>
            <a:chOff x="3600" y="2010"/>
            <a:chExt cx="3450" cy="2850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982" y="2010"/>
              <a:ext cx="2721" cy="909"/>
            </a:xfrm>
            <a:prstGeom prst="rect">
              <a:avLst/>
            </a:prstGeom>
            <a:solidFill>
              <a:srgbClr val="C050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4000" dirty="0" smtClean="0">
                  <a:solidFill>
                    <a:srgbClr val="FFFFFF"/>
                  </a:solidFill>
                  <a:latin typeface="Calibri" pitchFamily="34" charset="0"/>
                </a:rPr>
                <a:t>Missionary</a:t>
              </a:r>
              <a:br>
                <a:rPr lang="en-US" sz="4000" dirty="0" smtClean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en-US" sz="4000" dirty="0" smtClean="0">
                  <a:solidFill>
                    <a:srgbClr val="FFFFFF"/>
                  </a:solidFill>
                  <a:latin typeface="Calibri" pitchFamily="34" charset="0"/>
                </a:rPr>
                <a:t>Methods</a:t>
              </a:r>
              <a:endParaRPr lang="en-US" sz="4000" dirty="0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808" y="2919"/>
              <a:ext cx="3080" cy="932"/>
            </a:xfrm>
            <a:prstGeom prst="rect">
              <a:avLst/>
            </a:prstGeom>
            <a:solidFill>
              <a:srgbClr val="9BBB5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4800" dirty="0">
                  <a:solidFill>
                    <a:srgbClr val="FFFFFF"/>
                  </a:solidFill>
                  <a:latin typeface="Calibri" pitchFamily="34" charset="0"/>
                </a:rPr>
                <a:t>Missiology</a:t>
              </a:r>
              <a:endParaRPr lang="en-US" sz="4800" dirty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600" y="3851"/>
              <a:ext cx="3450" cy="1009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5400" dirty="0">
                  <a:solidFill>
                    <a:srgbClr val="FFFFFF"/>
                  </a:solidFill>
                  <a:latin typeface="Calibri" pitchFamily="34" charset="0"/>
                </a:rPr>
                <a:t>Theology</a:t>
              </a:r>
              <a:endParaRPr lang="en-US" sz="5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257800" y="1489630"/>
            <a:ext cx="342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If our foundation is wrong, then our missiology and methods are on tenuous ground.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7119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905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What are we planting?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5804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/>
          <p:cNvSpPr>
            <a:spLocks noChangeArrowheads="1"/>
          </p:cNvSpPr>
          <p:nvPr/>
        </p:nvSpPr>
        <p:spPr bwMode="gray">
          <a:xfrm>
            <a:off x="4614467" y="2306732"/>
            <a:ext cx="3765214" cy="2895600"/>
          </a:xfrm>
          <a:prstGeom prst="chevron">
            <a:avLst>
              <a:gd name="adj" fmla="val 17842"/>
            </a:avLst>
          </a:prstGeom>
          <a:solidFill>
            <a:srgbClr val="EEECE1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gray">
          <a:xfrm>
            <a:off x="838200" y="2286000"/>
            <a:ext cx="3390920" cy="2895600"/>
          </a:xfrm>
          <a:prstGeom prst="chevron">
            <a:avLst>
              <a:gd name="adj" fmla="val 17842"/>
            </a:avLst>
          </a:prstGeom>
          <a:solidFill>
            <a:srgbClr val="F3A447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955808" y="667796"/>
            <a:ext cx="2867421" cy="1420151"/>
          </a:xfrm>
          <a:prstGeom prst="roundRect">
            <a:avLst>
              <a:gd name="adj" fmla="val 50000"/>
            </a:avLst>
          </a:prstGeom>
          <a:solidFill>
            <a:srgbClr val="F3A447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 b="1" dirty="0" smtClean="0"/>
              <a:t>Kingdom</a:t>
            </a:r>
          </a:p>
          <a:p>
            <a:pPr algn="ctr" eaLnBrk="0" hangingPunct="0"/>
            <a:r>
              <a:rPr lang="en-US" sz="3600" b="1" dirty="0" smtClean="0"/>
              <a:t> </a:t>
            </a:r>
            <a:r>
              <a:rPr lang="en-US" sz="3600" b="1" dirty="0"/>
              <a:t>Confession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gray">
          <a:xfrm>
            <a:off x="4614467" y="615420"/>
            <a:ext cx="3306952" cy="149871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 smtClean="0"/>
              <a:t>Kingdom</a:t>
            </a:r>
          </a:p>
          <a:p>
            <a:pPr algn="ctr"/>
            <a:r>
              <a:rPr lang="en-US" sz="3600" b="1" dirty="0" smtClean="0"/>
              <a:t> </a:t>
            </a:r>
            <a:r>
              <a:rPr lang="en-US" sz="3600" b="1" dirty="0"/>
              <a:t>Ethic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523999" y="2875413"/>
            <a:ext cx="20373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Matt 16:13-19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045813" y="2433916"/>
            <a:ext cx="28756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Matt 18:15-20</a:t>
            </a:r>
          </a:p>
          <a:p>
            <a:pPr>
              <a:spcBef>
                <a:spcPct val="50000"/>
              </a:spcBef>
            </a:pPr>
            <a:r>
              <a:rPr lang="en-US" sz="3600" b="1" dirty="0"/>
              <a:t>Matt 22:37-40</a:t>
            </a:r>
          </a:p>
          <a:p>
            <a:pPr>
              <a:spcBef>
                <a:spcPct val="50000"/>
              </a:spcBef>
            </a:pPr>
            <a:r>
              <a:rPr lang="en-US" sz="3600" b="1" dirty="0"/>
              <a:t>Matt 28:18-</a:t>
            </a:r>
            <a:r>
              <a:rPr lang="en-US" sz="3600" b="1" dirty="0" smtClean="0"/>
              <a:t>20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8493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8073" y="301400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700" b="1" dirty="0" smtClean="0"/>
              <a:t>J. D. Payne</a:t>
            </a:r>
            <a:br>
              <a:rPr lang="en-US" sz="6700" b="1" dirty="0" smtClean="0"/>
            </a:br>
            <a:r>
              <a:rPr lang="en-US" sz="6700" b="1" dirty="0" err="1" smtClean="0"/>
              <a:t>jpayne@brookhills.org</a:t>
            </a: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>@</a:t>
            </a:r>
            <a:r>
              <a:rPr lang="en-US" sz="6700" b="1" dirty="0" err="1" smtClean="0"/>
              <a:t>jd_payne</a:t>
            </a: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err="1" smtClean="0"/>
              <a:t>jdpayne.org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473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90401"/>
            <a:ext cx="4038600" cy="5499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b="1" dirty="0" smtClean="0"/>
              <a:t>Family</a:t>
            </a:r>
            <a:r>
              <a:rPr lang="en-US" sz="3200" dirty="0" smtClean="0"/>
              <a:t> </a:t>
            </a:r>
            <a:r>
              <a:rPr lang="en-US" dirty="0" smtClean="0"/>
              <a:t>(Matt 12:48-49)</a:t>
            </a:r>
          </a:p>
          <a:p>
            <a:pPr marL="0" indent="0">
              <a:buNone/>
            </a:pPr>
            <a:r>
              <a:rPr lang="en-US" sz="4200" b="1" dirty="0" smtClean="0"/>
              <a:t>Body</a:t>
            </a:r>
            <a:r>
              <a:rPr lang="en-US" sz="3200" dirty="0" smtClean="0"/>
              <a:t> </a:t>
            </a:r>
            <a:r>
              <a:rPr lang="en-US" dirty="0" smtClean="0"/>
              <a:t>(1 </a:t>
            </a:r>
            <a:r>
              <a:rPr lang="en-US" dirty="0" err="1" smtClean="0"/>
              <a:t>Cor</a:t>
            </a:r>
            <a:r>
              <a:rPr lang="en-US" dirty="0" smtClean="0"/>
              <a:t> 12:20)</a:t>
            </a:r>
          </a:p>
          <a:p>
            <a:pPr marL="0" indent="0">
              <a:buNone/>
            </a:pPr>
            <a:r>
              <a:rPr lang="en-US" sz="4200" b="1" dirty="0" smtClean="0"/>
              <a:t>Priests</a:t>
            </a:r>
            <a:r>
              <a:rPr lang="en-US" sz="3200" dirty="0" smtClean="0"/>
              <a:t> </a:t>
            </a:r>
            <a:r>
              <a:rPr lang="en-US" dirty="0" smtClean="0"/>
              <a:t>(1 Pet 2:9)</a:t>
            </a:r>
          </a:p>
          <a:p>
            <a:pPr marL="0" indent="0">
              <a:buNone/>
            </a:pPr>
            <a:r>
              <a:rPr lang="en-US" sz="4200" b="1" dirty="0" smtClean="0"/>
              <a:t>Fellowship</a:t>
            </a:r>
            <a:r>
              <a:rPr lang="en-US" sz="3200" dirty="0" smtClean="0"/>
              <a:t> </a:t>
            </a:r>
            <a:r>
              <a:rPr lang="en-US" dirty="0" smtClean="0"/>
              <a:t>(1 </a:t>
            </a:r>
            <a:r>
              <a:rPr lang="en-US" dirty="0" err="1" smtClean="0"/>
              <a:t>Jn</a:t>
            </a:r>
            <a:r>
              <a:rPr lang="en-US" dirty="0" smtClean="0"/>
              <a:t> 1:7)</a:t>
            </a:r>
          </a:p>
          <a:p>
            <a:pPr marL="0" indent="0">
              <a:buNone/>
            </a:pPr>
            <a:r>
              <a:rPr lang="en-US" sz="4200" b="1" dirty="0" smtClean="0"/>
              <a:t>Community</a:t>
            </a:r>
            <a:r>
              <a:rPr lang="en-US" sz="3200" dirty="0" smtClean="0"/>
              <a:t> </a:t>
            </a:r>
            <a:r>
              <a:rPr lang="en-US" dirty="0" smtClean="0"/>
              <a:t>(Acts 2:44; 4:34)</a:t>
            </a:r>
          </a:p>
          <a:p>
            <a:pPr marL="0" indent="0">
              <a:buNone/>
            </a:pPr>
            <a:r>
              <a:rPr lang="en-US" sz="4200" b="1" dirty="0" smtClean="0"/>
              <a:t>Temple</a:t>
            </a:r>
            <a:r>
              <a:rPr lang="en-US" sz="3200" dirty="0" smtClean="0"/>
              <a:t> </a:t>
            </a:r>
            <a:r>
              <a:rPr lang="en-US" dirty="0" smtClean="0"/>
              <a:t>(1 </a:t>
            </a:r>
            <a:r>
              <a:rPr lang="en-US" dirty="0" err="1" smtClean="0"/>
              <a:t>Cor</a:t>
            </a:r>
            <a:r>
              <a:rPr lang="en-US" dirty="0" smtClean="0"/>
              <a:t> 3:16)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28126"/>
            <a:ext cx="4038600" cy="5499238"/>
          </a:xfrm>
        </p:spPr>
        <p:txBody>
          <a:bodyPr/>
          <a:lstStyle/>
          <a:p>
            <a:pPr marL="0" indent="0">
              <a:buNone/>
            </a:pPr>
            <a:r>
              <a:rPr lang="en-US" sz="4200" b="1" dirty="0" smtClean="0"/>
              <a:t>Household </a:t>
            </a:r>
            <a:r>
              <a:rPr lang="en-US" dirty="0" smtClean="0"/>
              <a:t>(</a:t>
            </a:r>
            <a:r>
              <a:rPr lang="en-US" dirty="0" err="1" smtClean="0"/>
              <a:t>Eph</a:t>
            </a:r>
            <a:r>
              <a:rPr lang="en-US" dirty="0" smtClean="0"/>
              <a:t> 2:19-21)</a:t>
            </a:r>
          </a:p>
          <a:p>
            <a:pPr marL="0" indent="0">
              <a:buNone/>
            </a:pPr>
            <a:r>
              <a:rPr lang="en-US" sz="4200" b="1" dirty="0" smtClean="0"/>
              <a:t>Bride</a:t>
            </a:r>
            <a:r>
              <a:rPr lang="en-US" sz="3200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Eph</a:t>
            </a:r>
            <a:r>
              <a:rPr lang="en-US" dirty="0" smtClean="0"/>
              <a:t> 5:22-23; Rev 21:9)</a:t>
            </a:r>
          </a:p>
          <a:p>
            <a:pPr marL="0" indent="0">
              <a:buNone/>
            </a:pPr>
            <a:r>
              <a:rPr lang="en-US" sz="4200" b="1" dirty="0" smtClean="0"/>
              <a:t>Branches</a:t>
            </a:r>
            <a:r>
              <a:rPr lang="en-US" sz="3200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Jn</a:t>
            </a:r>
            <a:r>
              <a:rPr lang="en-US" dirty="0" smtClean="0"/>
              <a:t> 15:5)</a:t>
            </a:r>
          </a:p>
          <a:p>
            <a:pPr marL="0" indent="0">
              <a:buNone/>
            </a:pPr>
            <a:r>
              <a:rPr lang="en-US" sz="4200" b="1" dirty="0" smtClean="0"/>
              <a:t>Sheep</a:t>
            </a:r>
            <a:r>
              <a:rPr lang="en-US" sz="3200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Jn</a:t>
            </a:r>
            <a:r>
              <a:rPr lang="en-US" dirty="0" smtClean="0"/>
              <a:t> 10:1-18)</a:t>
            </a:r>
          </a:p>
          <a:p>
            <a:pPr marL="0" indent="0">
              <a:buNone/>
            </a:pPr>
            <a:r>
              <a:rPr lang="en-US" sz="4200" b="1" dirty="0" smtClean="0"/>
              <a:t>Light</a:t>
            </a:r>
            <a:r>
              <a:rPr lang="en-US" sz="3200" dirty="0" smtClean="0"/>
              <a:t> </a:t>
            </a:r>
            <a:r>
              <a:rPr lang="en-US" dirty="0" smtClean="0"/>
              <a:t>(Matt 5:14)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8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AutoShape 4"/>
          <p:cNvSpPr>
            <a:spLocks noChangeArrowheads="1"/>
          </p:cNvSpPr>
          <p:nvPr/>
        </p:nvSpPr>
        <p:spPr bwMode="gray">
          <a:xfrm rot="-5400000">
            <a:off x="2605448" y="1230995"/>
            <a:ext cx="3679423" cy="5171832"/>
          </a:xfrm>
          <a:prstGeom prst="chevron">
            <a:avLst>
              <a:gd name="adj" fmla="val 21215"/>
            </a:avLst>
          </a:prstGeom>
          <a:solidFill>
            <a:srgbClr val="9BBB59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4986" name="Text Box 10"/>
          <p:cNvSpPr txBox="1">
            <a:spLocks noChangeArrowheads="1"/>
          </p:cNvSpPr>
          <p:nvPr/>
        </p:nvSpPr>
        <p:spPr bwMode="auto">
          <a:xfrm>
            <a:off x="1613293" y="5570966"/>
            <a:ext cx="579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Kingdom Citizens</a:t>
            </a:r>
          </a:p>
        </p:txBody>
      </p:sp>
      <p:sp>
        <p:nvSpPr>
          <p:cNvPr id="254990" name="Text Box 14"/>
          <p:cNvSpPr txBox="1">
            <a:spLocks noChangeArrowheads="1"/>
          </p:cNvSpPr>
          <p:nvPr/>
        </p:nvSpPr>
        <p:spPr bwMode="auto">
          <a:xfrm>
            <a:off x="1768051" y="707444"/>
            <a:ext cx="5791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Kingdom Communities </a:t>
            </a:r>
            <a:r>
              <a:rPr lang="en-US" sz="2800" b="1" dirty="0"/>
              <a:t>(i.e., local churches)</a:t>
            </a:r>
          </a:p>
        </p:txBody>
      </p:sp>
      <p:sp>
        <p:nvSpPr>
          <p:cNvPr id="254991" name="Text Box 15"/>
          <p:cNvSpPr txBox="1">
            <a:spLocks noChangeArrowheads="1"/>
          </p:cNvSpPr>
          <p:nvPr/>
        </p:nvSpPr>
        <p:spPr bwMode="auto">
          <a:xfrm>
            <a:off x="2369883" y="2375475"/>
            <a:ext cx="42945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Live According to the Kingdom Ethic in Relation to </a:t>
            </a:r>
            <a:r>
              <a:rPr lang="en-US" sz="3200" b="1" u="sng" dirty="0"/>
              <a:t>God</a:t>
            </a:r>
            <a:r>
              <a:rPr lang="en-US" sz="3200" b="1" dirty="0"/>
              <a:t>, other </a:t>
            </a:r>
            <a:r>
              <a:rPr lang="en-US" sz="3200" b="1" u="sng" dirty="0"/>
              <a:t>Kingdom Citizens</a:t>
            </a:r>
            <a:r>
              <a:rPr lang="en-US" sz="3200" b="1" dirty="0"/>
              <a:t>, and the </a:t>
            </a:r>
            <a:r>
              <a:rPr lang="en-US" sz="3200" b="1" u="sng" dirty="0" smtClean="0"/>
              <a:t>nations.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22420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What are we planting?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0371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More Community, Less Acquaintances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More Participation, Less Passivity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8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More Organic, Less Institutional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5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More Simple, Less Structure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5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More ministers, Less Ministers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7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 Church has a Common. . .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Call</a:t>
            </a:r>
            <a:r>
              <a:rPr lang="en-US" dirty="0" smtClean="0"/>
              <a:t> (Rom 8:28)</a:t>
            </a:r>
          </a:p>
          <a:p>
            <a:r>
              <a:rPr lang="en-US" sz="4400" b="1" dirty="0" smtClean="0"/>
              <a:t>Confession</a:t>
            </a:r>
            <a:r>
              <a:rPr lang="en-US" dirty="0" smtClean="0"/>
              <a:t> (Matt 16:16)</a:t>
            </a:r>
          </a:p>
          <a:p>
            <a:r>
              <a:rPr lang="en-US" sz="4400" b="1" dirty="0" smtClean="0"/>
              <a:t>Commitment</a:t>
            </a:r>
            <a:r>
              <a:rPr lang="en-US" dirty="0" smtClean="0"/>
              <a:t> (Matt 22:37; John 14:15)</a:t>
            </a:r>
          </a:p>
          <a:p>
            <a:r>
              <a:rPr lang="en-US" sz="4400" b="1" dirty="0" smtClean="0"/>
              <a:t>Community</a:t>
            </a:r>
            <a:r>
              <a:rPr lang="en-US" dirty="0" smtClean="0"/>
              <a:t> (Acts 4:32-47; Gal 6:2, 10)</a:t>
            </a:r>
          </a:p>
          <a:p>
            <a:r>
              <a:rPr lang="en-US" sz="4400" b="1" dirty="0" smtClean="0"/>
              <a:t>Commission</a:t>
            </a:r>
            <a:r>
              <a:rPr lang="en-US" dirty="0" smtClean="0"/>
              <a:t> (Mat 22:39; 28:18-20)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2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What are we planting?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0371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5" name="Pie 4"/>
          <p:cNvSpPr/>
          <p:nvPr/>
        </p:nvSpPr>
        <p:spPr>
          <a:xfrm>
            <a:off x="2438400" y="1236149"/>
            <a:ext cx="4419600" cy="4419600"/>
          </a:xfrm>
          <a:prstGeom prst="pie">
            <a:avLst>
              <a:gd name="adj1" fmla="val 16612119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8133" y="3471351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    3.3%</a:t>
            </a:r>
          </a:p>
          <a:p>
            <a:r>
              <a:rPr lang="en-US" sz="4400" b="1" dirty="0" smtClean="0"/>
              <a:t>244 Million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0660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937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</a:t>
            </a:r>
            <a:r>
              <a:rPr lang="en-US" dirty="0" smtClean="0"/>
              <a:t> regenerate, baptized, body of Kingdom citizens who self-identify (i.e., covenant) as a local expression of the universal Body of Christ to live out the Kingdom Ethic together.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8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3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“Remembering that the church is a people should help us recognize what’s important and what’s not important.”  --Mark </a:t>
            </a:r>
            <a:r>
              <a:rPr lang="en-US" b="1" dirty="0" err="1"/>
              <a:t>Dever</a:t>
            </a:r>
            <a:r>
              <a:rPr lang="en-US" b="1" dirty="0" smtClean="0">
                <a:effectLst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082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RELATIONSHIPS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2302940"/>
            <a:ext cx="56936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atin typeface="Arial"/>
              </a:rPr>
              <a:t>Challenge of Complexity</a:t>
            </a:r>
            <a:endParaRPr lang="en-US" sz="6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9570" y="184863"/>
            <a:ext cx="9128168" cy="6317477"/>
            <a:chOff x="1779" y="705"/>
            <a:chExt cx="6546" cy="3847"/>
          </a:xfrm>
        </p:grpSpPr>
        <p:cxnSp>
          <p:nvCxnSpPr>
            <p:cNvPr id="11269" name="AutoShape 3"/>
            <p:cNvCxnSpPr>
              <a:cxnSpLocks noChangeShapeType="1"/>
            </p:cNvCxnSpPr>
            <p:nvPr/>
          </p:nvCxnSpPr>
          <p:spPr bwMode="auto">
            <a:xfrm>
              <a:off x="3735" y="705"/>
              <a:ext cx="0" cy="3195"/>
            </a:xfrm>
            <a:prstGeom prst="straightConnector1">
              <a:avLst/>
            </a:prstGeom>
            <a:ln w="95250" cmpd="sng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0" name="AutoShape 4"/>
            <p:cNvCxnSpPr>
              <a:cxnSpLocks noChangeShapeType="1"/>
            </p:cNvCxnSpPr>
            <p:nvPr/>
          </p:nvCxnSpPr>
          <p:spPr bwMode="auto">
            <a:xfrm>
              <a:off x="3735" y="3892"/>
              <a:ext cx="4590" cy="0"/>
            </a:xfrm>
            <a:prstGeom prst="straightConnector1">
              <a:avLst/>
            </a:prstGeom>
            <a:ln w="95250" cmpd="sng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1" name="AutoShape 5"/>
            <p:cNvCxnSpPr>
              <a:cxnSpLocks noChangeShapeType="1"/>
            </p:cNvCxnSpPr>
            <p:nvPr/>
          </p:nvCxnSpPr>
          <p:spPr bwMode="auto">
            <a:xfrm flipV="1">
              <a:off x="3735" y="2497"/>
              <a:ext cx="3645" cy="1395"/>
            </a:xfrm>
            <a:prstGeom prst="straightConnector1">
              <a:avLst/>
            </a:prstGeom>
            <a:noFill/>
            <a:ln w="76200" cmpd="sng">
              <a:solidFill>
                <a:srgbClr val="000000"/>
              </a:solidFill>
              <a:round/>
              <a:headEnd/>
              <a:tailEnd type="triangle" w="lg" len="lg"/>
            </a:ln>
          </p:spPr>
        </p:cxnSp>
        <p:sp>
          <p:nvSpPr>
            <p:cNvPr id="11272" name="Text Box 6"/>
            <p:cNvSpPr txBox="1">
              <a:spLocks noChangeArrowheads="1"/>
            </p:cNvSpPr>
            <p:nvPr/>
          </p:nvSpPr>
          <p:spPr bwMode="auto">
            <a:xfrm>
              <a:off x="5520" y="4087"/>
              <a:ext cx="112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4000" b="1" dirty="0">
                  <a:latin typeface="Calibri" pitchFamily="34" charset="0"/>
                </a:rPr>
                <a:t>Time</a:t>
              </a:r>
              <a:endParaRPr lang="en-US" sz="4000" dirty="0"/>
            </a:p>
          </p:txBody>
        </p:sp>
        <p:sp>
          <p:nvSpPr>
            <p:cNvPr id="11273" name="Text Box 7"/>
            <p:cNvSpPr txBox="1">
              <a:spLocks noChangeArrowheads="1"/>
            </p:cNvSpPr>
            <p:nvPr/>
          </p:nvSpPr>
          <p:spPr bwMode="auto">
            <a:xfrm>
              <a:off x="1779" y="2362"/>
              <a:ext cx="1914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4000" b="1" dirty="0">
                  <a:latin typeface="Calibri" pitchFamily="34" charset="0"/>
                </a:rPr>
                <a:t>Complexity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8332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1885460"/>
            <a:ext cx="569362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i="1" dirty="0" smtClean="0">
                <a:latin typeface="Arial"/>
              </a:rPr>
              <a:t>“have turned the world upside down”</a:t>
            </a:r>
            <a:endParaRPr lang="en-US" sz="600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9921" y="1512092"/>
            <a:ext cx="8013642" cy="3575016"/>
            <a:chOff x="859921" y="1512092"/>
            <a:chExt cx="8013642" cy="3575016"/>
          </a:xfrm>
        </p:grpSpPr>
        <p:sp>
          <p:nvSpPr>
            <p:cNvPr id="3" name="Right Triangle 2"/>
            <p:cNvSpPr/>
            <p:nvPr/>
          </p:nvSpPr>
          <p:spPr>
            <a:xfrm flipH="1">
              <a:off x="859921" y="1532997"/>
              <a:ext cx="7612378" cy="3554111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AD7BB"/>
                </a:solidFill>
                <a:latin typeface="Arial"/>
                <a:cs typeface="Arial"/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V="1">
              <a:off x="862274" y="1512092"/>
              <a:ext cx="7612378" cy="355411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AD7BB"/>
                </a:solidFill>
                <a:latin typeface="Arial"/>
                <a:cs typeface="Arial"/>
              </a:endParaRPr>
            </a:p>
          </p:txBody>
        </p:sp>
        <p:sp>
          <p:nvSpPr>
            <p:cNvPr id="28677" name="TextBox 4"/>
            <p:cNvSpPr txBox="1">
              <a:spLocks noChangeArrowheads="1"/>
            </p:cNvSpPr>
            <p:nvPr/>
          </p:nvSpPr>
          <p:spPr bwMode="auto">
            <a:xfrm>
              <a:off x="1353683" y="1660029"/>
              <a:ext cx="5377911" cy="1055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Reproducibility</a:t>
              </a:r>
            </a:p>
          </p:txBody>
        </p:sp>
        <p:sp>
          <p:nvSpPr>
            <p:cNvPr id="28678" name="TextBox 5"/>
            <p:cNvSpPr txBox="1">
              <a:spLocks noChangeArrowheads="1"/>
            </p:cNvSpPr>
            <p:nvPr/>
          </p:nvSpPr>
          <p:spPr bwMode="auto">
            <a:xfrm>
              <a:off x="4446261" y="3801356"/>
              <a:ext cx="4427302" cy="1055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Complexity</a:t>
              </a:r>
              <a:endParaRPr lang="en-US" sz="4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7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127322" y="538080"/>
            <a:ext cx="7181842" cy="581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 i="1" dirty="0">
                <a:latin typeface="Arial"/>
              </a:rPr>
              <a:t>“</a:t>
            </a:r>
            <a:r>
              <a:rPr lang="en-US" sz="3600" b="1" i="1" dirty="0">
                <a:latin typeface="Times New Roman" charset="0"/>
              </a:rPr>
              <a:t>One man who is able to plant a church so modeled that very few ever could approximate his success is not thinking world evangelization.  He is near</a:t>
            </a:r>
            <a:r>
              <a:rPr lang="en-US" sz="3600" b="1" i="1" dirty="0" smtClean="0">
                <a:latin typeface="Times New Roman" charset="0"/>
              </a:rPr>
              <a:t>-sighted</a:t>
            </a:r>
            <a:r>
              <a:rPr lang="en-US" sz="3600" b="1" i="1" dirty="0">
                <a:latin typeface="Times New Roman" charset="0"/>
              </a:rPr>
              <a:t>.  There may be room for unique models which are not reproducible, but if the world is to be reached, it will be by multiplication and not by </a:t>
            </a:r>
            <a:r>
              <a:rPr lang="en-US" sz="3600" b="1" i="1" dirty="0" smtClean="0">
                <a:latin typeface="Times New Roman" charset="0"/>
              </a:rPr>
              <a:t>addition.</a:t>
            </a:r>
            <a:r>
              <a:rPr lang="ja-JP" altLang="en-US" sz="3600" b="1" i="1" dirty="0" smtClean="0">
                <a:latin typeface="Arial"/>
              </a:rPr>
              <a:t>”</a:t>
            </a:r>
            <a:r>
              <a:rPr lang="en-US" sz="3600" b="1" i="1" dirty="0" smtClean="0">
                <a:latin typeface="Times New Roman" charset="0"/>
              </a:rPr>
              <a:t>       </a:t>
            </a:r>
            <a:endParaRPr lang="en-US" sz="3200" b="1" i="1" dirty="0">
              <a:latin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i="1" dirty="0" smtClean="0">
                <a:latin typeface="Times New Roman" charset="0"/>
              </a:rPr>
              <a:t>		</a:t>
            </a:r>
            <a:r>
              <a:rPr lang="en-US" sz="2400" i="1" dirty="0" smtClean="0">
                <a:latin typeface="Times New Roman" charset="0"/>
              </a:rPr>
              <a:t>-</a:t>
            </a:r>
            <a:r>
              <a:rPr lang="en-US" sz="2400" i="1" dirty="0">
                <a:latin typeface="Times New Roman" charset="0"/>
              </a:rPr>
              <a:t>- </a:t>
            </a:r>
            <a:r>
              <a:rPr lang="en-US" sz="2400" dirty="0">
                <a:latin typeface="Times New Roman" charset="0"/>
              </a:rPr>
              <a:t>Charles Brock, </a:t>
            </a:r>
            <a:r>
              <a:rPr lang="en-US" sz="2400" i="1" dirty="0">
                <a:latin typeface="Times New Roman" charset="0"/>
              </a:rPr>
              <a:t>Indigenous Church Planting, </a:t>
            </a:r>
            <a:r>
              <a:rPr lang="en-US" sz="2400" dirty="0">
                <a:latin typeface="Times New Roman" charset="0"/>
              </a:rPr>
              <a:t>126.</a:t>
            </a:r>
          </a:p>
        </p:txBody>
      </p:sp>
    </p:spTree>
    <p:extLst>
      <p:ext uri="{BB962C8B-B14F-4D97-AF65-F5344CB8AC3E}">
        <p14:creationId xmlns:p14="http://schemas.microsoft.com/office/powerpoint/2010/main" val="25894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2096565"/>
            <a:ext cx="569362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atin typeface="Arial"/>
              </a:rPr>
              <a:t>Challenge of Pastoral Missiology</a:t>
            </a:r>
            <a:endParaRPr lang="en-US" sz="6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4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 flipH="1">
            <a:off x="859921" y="1532997"/>
            <a:ext cx="7612378" cy="3554111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AD7BB"/>
              </a:solidFill>
              <a:latin typeface="Arial"/>
              <a:cs typeface="Arial"/>
            </a:endParaRPr>
          </a:p>
        </p:txBody>
      </p:sp>
      <p:sp>
        <p:nvSpPr>
          <p:cNvPr id="4" name="Right Triangle 3"/>
          <p:cNvSpPr/>
          <p:nvPr/>
        </p:nvSpPr>
        <p:spPr>
          <a:xfrm flipV="1">
            <a:off x="862274" y="1512092"/>
            <a:ext cx="7612378" cy="355411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AD7BB"/>
              </a:solidFill>
              <a:latin typeface="Arial"/>
              <a:cs typeface="Arial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353683" y="1660029"/>
            <a:ext cx="53779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Apostolic</a:t>
            </a:r>
            <a:endParaRPr lang="en-US" sz="4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4446261" y="3801356"/>
            <a:ext cx="44273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Pastoral</a:t>
            </a:r>
            <a:endParaRPr lang="en-US" sz="4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2313" y="2618852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6000" b="1" dirty="0"/>
          </a:p>
        </p:txBody>
      </p:sp>
      <p:sp>
        <p:nvSpPr>
          <p:cNvPr id="2" name="Rectangle 1"/>
          <p:cNvSpPr/>
          <p:nvPr/>
        </p:nvSpPr>
        <p:spPr>
          <a:xfrm>
            <a:off x="1473200" y="2716357"/>
            <a:ext cx="6197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0000"/>
                </a:solidFill>
              </a:rPr>
              <a:t>PeopleGroups.Info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2302940"/>
            <a:ext cx="56936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atin typeface="Arial"/>
              </a:rPr>
              <a:t>Challenge of Numbers</a:t>
            </a:r>
            <a:endParaRPr lang="en-US" sz="6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4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84" y="274638"/>
            <a:ext cx="8377392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Where do churches come from???</a:t>
            </a:r>
            <a:endParaRPr lang="en-US" sz="4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2308" r="13846"/>
          <a:stretch>
            <a:fillRect/>
          </a:stretch>
        </p:blipFill>
        <p:spPr bwMode="auto">
          <a:xfrm>
            <a:off x="1688126" y="1361148"/>
            <a:ext cx="2923493" cy="333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t="16667" b="16667"/>
          <a:stretch>
            <a:fillRect/>
          </a:stretch>
        </p:blipFill>
        <p:spPr bwMode="auto">
          <a:xfrm>
            <a:off x="4756312" y="3938867"/>
            <a:ext cx="4054083" cy="272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5226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7794624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134961"/>
            <a:ext cx="8381999" cy="838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429" y="2130425"/>
            <a:ext cx="8841618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+mn-lt"/>
                <a:cs typeface="Arial Black"/>
              </a:rPr>
              <a:t>Our Response</a:t>
            </a:r>
            <a:endParaRPr lang="en-US" sz="40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30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Make the </a:t>
            </a:r>
            <a:r>
              <a:rPr lang="en-US" sz="5400" b="1" i="1" dirty="0" smtClean="0"/>
              <a:t>Exception</a:t>
            </a:r>
            <a:br>
              <a:rPr lang="en-US" sz="5400" b="1" i="1" dirty="0" smtClean="0"/>
            </a:br>
            <a:r>
              <a:rPr lang="en-US" sz="5400" b="1" dirty="0" smtClean="0"/>
              <a:t>the </a:t>
            </a:r>
            <a:r>
              <a:rPr lang="en-US" sz="5400" b="1" i="1" dirty="0" smtClean="0"/>
              <a:t>Expectation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1637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76916" y="67685"/>
            <a:ext cx="5693626" cy="470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 b="1" i="1" dirty="0" smtClean="0">
                <a:latin typeface="Arial"/>
              </a:rPr>
              <a:t>“Either we must drag down St. Paul from his pedestal as the great missionary, or else we must acknowledge that there is in his work that quality of universality.”</a:t>
            </a:r>
            <a:endParaRPr lang="en-US" sz="3200" b="1" i="1" dirty="0">
              <a:latin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i="1" dirty="0" smtClean="0">
                <a:latin typeface="Times New Roman" charset="0"/>
              </a:rPr>
              <a:t>		</a:t>
            </a:r>
            <a:r>
              <a:rPr lang="en-US" sz="2400" i="1" dirty="0" smtClean="0">
                <a:latin typeface="Times New Roman" charset="0"/>
              </a:rPr>
              <a:t>-</a:t>
            </a:r>
            <a:r>
              <a:rPr lang="en-US" sz="2400" i="1" dirty="0">
                <a:latin typeface="Times New Roman" charset="0"/>
              </a:rPr>
              <a:t>- </a:t>
            </a:r>
            <a:r>
              <a:rPr lang="en-US" sz="2400" dirty="0" smtClean="0">
                <a:latin typeface="Times New Roman" charset="0"/>
              </a:rPr>
              <a:t>Roland Allen, </a:t>
            </a:r>
            <a:r>
              <a:rPr lang="en-US" sz="2400" i="1" dirty="0" smtClean="0">
                <a:latin typeface="Times New Roman" charset="0"/>
              </a:rPr>
              <a:t>Missionary Methods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321" y="2044268"/>
            <a:ext cx="3216679" cy="481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Keep It Simple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7396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0" y="23622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When </a:t>
            </a:r>
            <a:r>
              <a:rPr lang="en-US" b="1" u="sng" dirty="0" smtClean="0"/>
              <a:t>ordinary</a:t>
            </a:r>
            <a:r>
              <a:rPr lang="en-US" b="1" dirty="0" smtClean="0"/>
              <a:t> believers begin doing </a:t>
            </a:r>
            <a:r>
              <a:rPr lang="en-US" b="1" u="sng" dirty="0" smtClean="0"/>
              <a:t>ordinary</a:t>
            </a:r>
            <a:r>
              <a:rPr lang="en-US" b="1" dirty="0" smtClean="0"/>
              <a:t> ministry in </a:t>
            </a:r>
            <a:r>
              <a:rPr lang="en-US" b="1" u="sng" dirty="0" smtClean="0"/>
              <a:t>ordinary</a:t>
            </a:r>
            <a:r>
              <a:rPr lang="en-US" b="1" dirty="0" smtClean="0"/>
              <a:t> ways, God often does </a:t>
            </a:r>
            <a:r>
              <a:rPr lang="en-US" b="1" i="1" u="sng" dirty="0" smtClean="0"/>
              <a:t>extraordinary</a:t>
            </a:r>
            <a:r>
              <a:rPr lang="en-US" b="1" dirty="0" smtClean="0"/>
              <a:t> things in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28020583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Plant the Church that </a:t>
            </a:r>
            <a:r>
              <a:rPr lang="en-US" sz="5400" b="1" u="sng" dirty="0" smtClean="0"/>
              <a:t>IS</a:t>
            </a:r>
            <a:r>
              <a:rPr lang="en-US" sz="5400" b="1" dirty="0" smtClean="0"/>
              <a:t>, not the Church to Come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0728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63" y="12211"/>
            <a:ext cx="8234200" cy="80437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4000" y="381001"/>
            <a:ext cx="8699500" cy="6238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 smtClean="0">
              <a:latin typeface="+mn-lt"/>
              <a:cs typeface="Arial Black"/>
            </a:endParaRPr>
          </a:p>
          <a:p>
            <a:r>
              <a:rPr lang="en-US" sz="6000" b="1" dirty="0" smtClean="0">
                <a:latin typeface="+mn-lt"/>
                <a:cs typeface="Arial Black"/>
              </a:rPr>
              <a:t>Reaching the Nations</a:t>
            </a:r>
            <a:br>
              <a:rPr lang="en-US" sz="6000" b="1" dirty="0" smtClean="0">
                <a:latin typeface="+mn-lt"/>
                <a:cs typeface="Arial Black"/>
              </a:rPr>
            </a:br>
            <a:r>
              <a:rPr lang="en-US" sz="3600" b="1" dirty="0" smtClean="0">
                <a:latin typeface="+mn-lt"/>
                <a:cs typeface="Arial Black"/>
              </a:rPr>
              <a:t>Embracing an Apostolic </a:t>
            </a:r>
            <a:r>
              <a:rPr lang="en-US" sz="3600" b="1" dirty="0" smtClean="0">
                <a:latin typeface="+mn-lt"/>
                <a:cs typeface="Arial Black"/>
              </a:rPr>
              <a:t>Imagination for Church Multiplication</a:t>
            </a:r>
            <a:endParaRPr lang="en-US" sz="3600" b="1" dirty="0" smtClean="0">
              <a:latin typeface="+mn-lt"/>
              <a:cs typeface="Arial Black"/>
            </a:endParaRPr>
          </a:p>
          <a:p>
            <a:endParaRPr lang="en-US" sz="3600" b="1" dirty="0" smtClean="0">
              <a:latin typeface="+mn-lt"/>
              <a:cs typeface="Arial Black"/>
            </a:endParaRPr>
          </a:p>
          <a:p>
            <a:r>
              <a:rPr lang="en-US" sz="3600" b="1" dirty="0" smtClean="0">
                <a:latin typeface="+mn-lt"/>
                <a:cs typeface="Arial Black"/>
              </a:rPr>
              <a:t/>
            </a:r>
            <a:br>
              <a:rPr lang="en-US" sz="3600" b="1" dirty="0" smtClean="0">
                <a:latin typeface="+mn-lt"/>
                <a:cs typeface="Arial Black"/>
              </a:rPr>
            </a:br>
            <a:r>
              <a:rPr lang="en-US" sz="3600" b="1" dirty="0" smtClean="0">
                <a:latin typeface="+mn-lt"/>
                <a:cs typeface="Arial Black"/>
              </a:rPr>
              <a:t>J. D. Payne</a:t>
            </a:r>
          </a:p>
          <a:p>
            <a:r>
              <a:rPr lang="en-US" sz="2800" b="1" dirty="0" smtClean="0">
                <a:latin typeface="+mn-lt"/>
                <a:cs typeface="Arial Black"/>
              </a:rPr>
              <a:t>October 27-28, 2017</a:t>
            </a:r>
            <a:br>
              <a:rPr lang="en-US" sz="2800" b="1" dirty="0" smtClean="0">
                <a:latin typeface="+mn-lt"/>
                <a:cs typeface="Arial Black"/>
              </a:rPr>
            </a:br>
            <a:r>
              <a:rPr lang="en-US" sz="2800" b="1" dirty="0" smtClean="0">
                <a:latin typeface="+mn-lt"/>
                <a:cs typeface="Arial Black"/>
              </a:rPr>
              <a:t>Wake Forest, North Carolina</a:t>
            </a:r>
          </a:p>
        </p:txBody>
      </p:sp>
    </p:spTree>
    <p:extLst>
      <p:ext uri="{BB962C8B-B14F-4D97-AF65-F5344CB8AC3E}">
        <p14:creationId xmlns:p14="http://schemas.microsoft.com/office/powerpoint/2010/main" val="396403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105845"/>
              </p:ext>
            </p:extLst>
          </p:nvPr>
        </p:nvGraphicFramePr>
        <p:xfrm>
          <a:off x="169335" y="135467"/>
          <a:ext cx="8856133" cy="6592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620"/>
                <a:gridCol w="4078513"/>
              </a:tblGrid>
              <a:tr h="919853"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latin typeface="+mn-lt"/>
                          <a:ea typeface="Calibri"/>
                          <a:cs typeface="Times New Roman"/>
                        </a:rPr>
                        <a:t>Country</a:t>
                      </a:r>
                      <a:endParaRPr lang="en-US" sz="4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latin typeface="+mn-lt"/>
                          <a:ea typeface="Calibri"/>
                          <a:cs typeface="Times New Roman"/>
                        </a:rPr>
                        <a:t>UPGs</a:t>
                      </a:r>
                      <a:endParaRPr lang="en-US" sz="4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9198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latin typeface="+mn-lt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latin typeface="+mn-lt"/>
                          <a:ea typeface="Calibri"/>
                          <a:cs typeface="Times New Roman"/>
                        </a:rPr>
                        <a:t>1514</a:t>
                      </a:r>
                      <a:endParaRPr lang="en-US" sz="5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100329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latin typeface="+mn-lt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latin typeface="+mn-lt"/>
                          <a:ea typeface="Calibri"/>
                          <a:cs typeface="Times New Roman"/>
                        </a:rPr>
                        <a:t>337</a:t>
                      </a:r>
                      <a:endParaRPr lang="en-US" sz="5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98951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sng" dirty="0" smtClean="0">
                          <a:latin typeface="+mn-lt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5400" b="1" u="sng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sng" dirty="0" smtClean="0">
                          <a:latin typeface="+mn-lt"/>
                          <a:ea typeface="Calibri"/>
                          <a:cs typeface="Times New Roman"/>
                        </a:rPr>
                        <a:t>282</a:t>
                      </a:r>
                      <a:endParaRPr lang="en-US" sz="5400" b="1" u="sng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9198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none" dirty="0" smtClean="0">
                          <a:latin typeface="+mn-lt"/>
                          <a:ea typeface="Calibri"/>
                          <a:cs typeface="Times New Roman"/>
                        </a:rPr>
                        <a:t>Brazil</a:t>
                      </a:r>
                      <a:endParaRPr lang="en-US" sz="5400" b="1" u="none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none" dirty="0" smtClean="0">
                          <a:latin typeface="+mn-lt"/>
                          <a:ea typeface="Calibri"/>
                          <a:cs typeface="Times New Roman"/>
                        </a:rPr>
                        <a:t>181</a:t>
                      </a:r>
                      <a:endParaRPr lang="en-US" sz="5400" b="1" u="none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9198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latin typeface="+mn-lt"/>
                          <a:ea typeface="Calibri"/>
                          <a:cs typeface="Times New Roman"/>
                        </a:rPr>
                        <a:t>Indonesia</a:t>
                      </a:r>
                      <a:endParaRPr lang="en-US" sz="5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latin typeface="+mn-lt"/>
                          <a:ea typeface="Calibri"/>
                          <a:cs typeface="Times New Roman"/>
                        </a:rPr>
                        <a:t>172</a:t>
                      </a:r>
                      <a:endParaRPr lang="en-US" sz="5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9198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sng" dirty="0" smtClean="0">
                          <a:latin typeface="+mn-lt"/>
                          <a:ea typeface="Calibri"/>
                          <a:cs typeface="Times New Roman"/>
                        </a:rPr>
                        <a:t>Canada</a:t>
                      </a:r>
                      <a:endParaRPr lang="en-US" sz="5400" b="1" u="sng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sng" dirty="0" smtClean="0">
                          <a:latin typeface="+mn-lt"/>
                          <a:ea typeface="Calibri"/>
                          <a:cs typeface="Times New Roman"/>
                        </a:rPr>
                        <a:t>167</a:t>
                      </a:r>
                      <a:endParaRPr lang="en-US" sz="5400" b="1" u="sng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03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402597"/>
              </p:ext>
            </p:extLst>
          </p:nvPr>
        </p:nvGraphicFramePr>
        <p:xfrm>
          <a:off x="559449" y="1118743"/>
          <a:ext cx="7998638" cy="4684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5027"/>
                <a:gridCol w="3683611"/>
              </a:tblGrid>
              <a:tr h="1050697"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latin typeface="+mn-lt"/>
                          <a:ea typeface="Calibri"/>
                          <a:cs typeface="Times New Roman"/>
                        </a:rPr>
                        <a:t>Country</a:t>
                      </a:r>
                      <a:endParaRPr lang="en-US" sz="5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latin typeface="+mn-lt"/>
                          <a:ea typeface="Calibri"/>
                          <a:cs typeface="Times New Roman"/>
                        </a:rPr>
                        <a:t>UUPGs</a:t>
                      </a:r>
                      <a:endParaRPr lang="en-US" sz="5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461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none" dirty="0" smtClean="0">
                          <a:latin typeface="+mn-lt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5400" b="1" u="none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none" dirty="0" smtClean="0">
                          <a:latin typeface="+mn-lt"/>
                          <a:ea typeface="Calibri"/>
                          <a:cs typeface="Times New Roman"/>
                        </a:rPr>
                        <a:t>207</a:t>
                      </a:r>
                      <a:endParaRPr lang="en-US" sz="5400" b="1" u="none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8805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none" dirty="0" smtClean="0">
                          <a:latin typeface="+mn-lt"/>
                          <a:ea typeface="Calibri"/>
                          <a:cs typeface="Times New Roman"/>
                        </a:rPr>
                        <a:t>Canada</a:t>
                      </a:r>
                      <a:endParaRPr lang="en-US" sz="5400" b="1" u="none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none" dirty="0" smtClean="0">
                          <a:latin typeface="+mn-lt"/>
                          <a:ea typeface="Calibri"/>
                          <a:cs typeface="Times New Roman"/>
                        </a:rPr>
                        <a:t>141</a:t>
                      </a:r>
                      <a:endParaRPr lang="en-US" sz="5400" b="1" u="none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58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7794624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134961"/>
            <a:ext cx="8381999" cy="838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49" y="2130425"/>
            <a:ext cx="8445501" cy="1470025"/>
          </a:xfrm>
        </p:spPr>
        <p:txBody>
          <a:bodyPr>
            <a:noAutofit/>
          </a:bodyPr>
          <a:lstStyle/>
          <a:p>
            <a:r>
              <a:rPr lang="en-US" sz="7200" b="1" u="sng" dirty="0" smtClean="0">
                <a:latin typeface="+mn-lt"/>
                <a:cs typeface="Arial Black"/>
              </a:rPr>
              <a:t>Church Planting</a:t>
            </a:r>
            <a:r>
              <a:rPr lang="en-US" sz="6000" b="1" u="sng" dirty="0" smtClean="0">
                <a:latin typeface="+mn-lt"/>
                <a:cs typeface="Arial Black"/>
              </a:rPr>
              <a:t/>
            </a:r>
            <a:br>
              <a:rPr lang="en-US" sz="6000" b="1" u="sng" dirty="0" smtClean="0">
                <a:latin typeface="+mn-lt"/>
                <a:cs typeface="Arial Black"/>
              </a:rPr>
            </a:br>
            <a:r>
              <a:rPr lang="en-US" sz="6000" b="1" dirty="0" smtClean="0">
                <a:latin typeface="+mn-lt"/>
                <a:cs typeface="Arial Black"/>
              </a:rPr>
              <a:t/>
            </a:r>
            <a:br>
              <a:rPr lang="en-US" sz="6000" b="1" dirty="0" smtClean="0">
                <a:latin typeface="+mn-lt"/>
                <a:cs typeface="Arial Black"/>
              </a:rPr>
            </a:br>
            <a:r>
              <a:rPr lang="en-US" sz="6000" b="1" dirty="0" smtClean="0">
                <a:latin typeface="+mn-lt"/>
                <a:cs typeface="Arial"/>
              </a:rPr>
              <a:t>Evangelism that Results in </a:t>
            </a:r>
            <a:br>
              <a:rPr lang="en-US" sz="6000" b="1" dirty="0" smtClean="0">
                <a:latin typeface="+mn-lt"/>
                <a:cs typeface="Arial"/>
              </a:rPr>
            </a:br>
            <a:r>
              <a:rPr lang="en-US" sz="6000" b="1" dirty="0" smtClean="0">
                <a:latin typeface="+mn-lt"/>
                <a:cs typeface="Arial"/>
              </a:rPr>
              <a:t>New Churches</a:t>
            </a:r>
            <a:endParaRPr lang="en-US" sz="60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98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478" y="1945697"/>
            <a:ext cx="6326187" cy="3001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/>
              <a:t>Rom </a:t>
            </a:r>
            <a:r>
              <a:rPr lang="en-US" sz="7200" b="1" dirty="0" smtClean="0"/>
              <a:t>15:20-21</a:t>
            </a:r>
          </a:p>
          <a:p>
            <a:pPr marL="0" indent="0" algn="ctr">
              <a:buNone/>
            </a:pPr>
            <a:r>
              <a:rPr lang="en-US" sz="7200" b="1" dirty="0"/>
              <a:t>Acts 13-14</a:t>
            </a:r>
          </a:p>
          <a:p>
            <a:pPr marL="0" indent="0" algn="ctr">
              <a:buNone/>
            </a:pPr>
            <a:endParaRPr lang="en-US" sz="7200" b="1" dirty="0" smtClean="0"/>
          </a:p>
        </p:txBody>
      </p:sp>
    </p:spTree>
    <p:extLst>
      <p:ext uri="{BB962C8B-B14F-4D97-AF65-F5344CB8AC3E}">
        <p14:creationId xmlns:p14="http://schemas.microsoft.com/office/powerpoint/2010/main" val="30584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0" y="299917"/>
            <a:ext cx="7519051" cy="608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1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6058</TotalTime>
  <Words>821</Words>
  <Application>Microsoft Macintosh PowerPoint</Application>
  <PresentationFormat>On-screen Show (4:3)</PresentationFormat>
  <Paragraphs>134</Paragraphs>
  <Slides>48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 J. D. Payne jpayne@brookhills.org @jd_payne jdpayne.org </vt:lpstr>
      <vt:lpstr>PowerPoint Presentation</vt:lpstr>
      <vt:lpstr>PowerPoint Presentation</vt:lpstr>
      <vt:lpstr>PowerPoint Presentation</vt:lpstr>
      <vt:lpstr>PowerPoint Presentation</vt:lpstr>
      <vt:lpstr>Church Planting  Evangelism that Results in  New Churches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</vt:lpstr>
      <vt:lpstr>PowerPoint Presentation</vt:lpstr>
      <vt:lpstr>“It’s imperative that before we start a church we know what we’re starting.” – Aubrey Malphurs </vt:lpstr>
      <vt:lpstr>PowerPoint Presentation</vt:lpstr>
      <vt:lpstr>What are we planting?</vt:lpstr>
      <vt:lpstr>PowerPoint Presentation</vt:lpstr>
      <vt:lpstr>PowerPoint Presentation</vt:lpstr>
      <vt:lpstr>PowerPoint Presentation</vt:lpstr>
      <vt:lpstr>What are we planting?</vt:lpstr>
      <vt:lpstr>More Community, Less Acquaintances</vt:lpstr>
      <vt:lpstr>More Participation, Less Passivity</vt:lpstr>
      <vt:lpstr>More Organic, Less Institutional</vt:lpstr>
      <vt:lpstr>More Simple, Less Structure</vt:lpstr>
      <vt:lpstr>More ministers, Less Ministers</vt:lpstr>
      <vt:lpstr>A Church has a Common. . .</vt:lpstr>
      <vt:lpstr>What are we planting?</vt:lpstr>
      <vt:lpstr>A regenerate, baptized, body of Kingdom citizens who self-identify (i.e., covenant) as a local expression of the universal Body of Christ to live out the Kingdom Ethic together. </vt:lpstr>
      <vt:lpstr>“Remembering that the church is a people should help us recognize what’s important and what’s not important.”  --Mark Dever </vt:lpstr>
      <vt:lpstr>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 churches come from???</vt:lpstr>
      <vt:lpstr>Our Response</vt:lpstr>
      <vt:lpstr>Make the Exception the Expectation</vt:lpstr>
      <vt:lpstr>PowerPoint Presentation</vt:lpstr>
      <vt:lpstr>Keep It Simple</vt:lpstr>
      <vt:lpstr>When ordinary believers begin doing ordinary ministry in ordinary ways, God often does extraordinary things in our communities.</vt:lpstr>
      <vt:lpstr>Plant the Church that IS, not the Church to Come</vt:lpstr>
      <vt:lpstr>PowerPoint Presentation</vt:lpstr>
    </vt:vector>
  </TitlesOfParts>
  <Company>The Church at Brook Hills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 Hills</dc:creator>
  <cp:lastModifiedBy>Brook Hills</cp:lastModifiedBy>
  <cp:revision>62</cp:revision>
  <dcterms:created xsi:type="dcterms:W3CDTF">2016-10-18T13:13:44Z</dcterms:created>
  <dcterms:modified xsi:type="dcterms:W3CDTF">2017-10-27T14:05:31Z</dcterms:modified>
</cp:coreProperties>
</file>