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43" r:id="rId3"/>
    <p:sldId id="358" r:id="rId4"/>
    <p:sldId id="382" r:id="rId5"/>
    <p:sldId id="328" r:id="rId6"/>
    <p:sldId id="330" r:id="rId7"/>
    <p:sldId id="326" r:id="rId8"/>
    <p:sldId id="348" r:id="rId9"/>
    <p:sldId id="377" r:id="rId10"/>
    <p:sldId id="298" r:id="rId11"/>
    <p:sldId id="304" r:id="rId12"/>
    <p:sldId id="305" r:id="rId13"/>
    <p:sldId id="299" r:id="rId14"/>
    <p:sldId id="371" r:id="rId15"/>
    <p:sldId id="359" r:id="rId16"/>
    <p:sldId id="390" r:id="rId17"/>
    <p:sldId id="315" r:id="rId18"/>
    <p:sldId id="378" r:id="rId19"/>
    <p:sldId id="344" r:id="rId20"/>
    <p:sldId id="379" r:id="rId21"/>
    <p:sldId id="376" r:id="rId22"/>
    <p:sldId id="338" r:id="rId23"/>
    <p:sldId id="380" r:id="rId24"/>
    <p:sldId id="345" r:id="rId25"/>
    <p:sldId id="360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2BE11"/>
    <a:srgbClr val="E88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2463" autoAdjust="0"/>
  </p:normalViewPr>
  <p:slideViewPr>
    <p:cSldViewPr snapToGrid="0" snapToObjects="1">
      <p:cViewPr>
        <p:scale>
          <a:sx n="75" d="100"/>
          <a:sy n="75" d="100"/>
        </p:scale>
        <p:origin x="-2952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E202-1316-CA4A-A6B1-D3C2F36883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2C11-D735-ED46-9068-DE82D0F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2D17-44DB-564E-B226-71A14A7AF64E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0F25-98B9-D14F-A8EE-2ED55E02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Countries</a:t>
            </a:r>
            <a:r>
              <a:rPr lang="en-US" baseline="0" dirty="0" smtClean="0"/>
              <a:t> with the highest number of international migrants, 2015 (UN data).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11,332 people groups with a combined population of 6,972,900,714 are detailed in the IMB database</a:t>
            </a:r>
            <a:r>
              <a:rPr lang="en-US" baseline="0" dirty="0" smtClean="0"/>
              <a:t> a</a:t>
            </a:r>
            <a:r>
              <a:rPr lang="en-US" dirty="0" smtClean="0"/>
              <a:t>s of January 1, 2013.</a:t>
            </a:r>
            <a:r>
              <a:rPr lang="en-US" baseline="0" dirty="0" smtClean="0"/>
              <a:t> Each people group is represented by one point for every 50,000 people. All data is taken from </a:t>
            </a:r>
            <a:r>
              <a:rPr lang="en-US" dirty="0" smtClean="0"/>
              <a:t>2013-01 GSEC Listing of people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3E8BE-89F5-42B8-959A-218443B32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Peoplegroups.org</a:t>
            </a:r>
            <a:r>
              <a:rPr lang="en-US" smtClean="0"/>
              <a:t> Global</a:t>
            </a:r>
            <a:r>
              <a:rPr lang="en-US" baseline="0" smtClean="0"/>
              <a:t> </a:t>
            </a:r>
            <a:r>
              <a:rPr lang="en-US" baseline="0" dirty="0" smtClean="0"/>
              <a:t>Research, US and Canadian </a:t>
            </a:r>
            <a:r>
              <a:rPr lang="en-US" baseline="0" dirty="0" smtClean="0"/>
              <a:t>numbers </a:t>
            </a:r>
            <a:r>
              <a:rPr lang="en-US" baseline="0" dirty="0" smtClean="0"/>
              <a:t>from Bryan Galloway (</a:t>
            </a:r>
            <a:r>
              <a:rPr lang="en-US" baseline="0" dirty="0" err="1" smtClean="0"/>
              <a:t>PeopleGroups.info</a:t>
            </a:r>
            <a:r>
              <a:rPr lang="en-US" baseline="0" dirty="0" smtClean="0"/>
              <a:t> Initiative Lead, IMB Global Research) in email to J. D. Payne August 15, 2016. US and Canadian estimates based on present research. Galloway wrote,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presently know of 287 (51% of all PGs) UPGs in the USA with at least (39% of all PGs) 220 of these UPGs being Unengaged, no one with an intentional church planting strategy in place.  I would estimate at least the same number in Canada.”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Doors,</a:t>
            </a:r>
            <a:r>
              <a:rPr lang="en-US" baseline="0" dirty="0" smtClean="0"/>
              <a:t> 2015 Fast Facts, Top places of origin of international students to the US in 2014-15 academic years (collegiate level). 974,926 students were studying in the United States during this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</a:t>
            </a:r>
            <a:r>
              <a:rPr lang="en-US" baseline="0" dirty="0" smtClean="0"/>
              <a:t>n Bureau for International Education, International Students in Canada, 2014 data. There were 336,497 international students in Canada in 2014, studying at all levels.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countries of origin for refugee arrivals to US in 2015. Total number: 69,933. Taken from October 28, 2015 “Refugees and </a:t>
            </a:r>
            <a:r>
              <a:rPr lang="en-US" baseline="0" dirty="0" err="1" smtClean="0"/>
              <a:t>Asylees</a:t>
            </a:r>
            <a:r>
              <a:rPr lang="en-US" baseline="0" dirty="0" smtClean="0"/>
              <a:t> in the United States” </a:t>
            </a:r>
            <a:r>
              <a:rPr lang="en-US" baseline="0" dirty="0" err="1" smtClean="0"/>
              <a:t>MigrationPolicy.org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CA9-F005-124E-806B-E43DECC013CE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1" Type="http://schemas.microsoft.com/office/2007/relationships/media" Target="file://localhost/Users/jpayne/Desktop/documents-export-2012-12-09/SND-map4.mov" TargetMode="External"/><Relationship Id="rId2" Type="http://schemas.openxmlformats.org/officeDocument/2006/relationships/video" Target="file://localhost/Users/jpayne/Desktop/documents-export-2012-12-09/SND-map4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431586"/>
            <a:ext cx="7775137" cy="61504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Reaching the Nations</a:t>
            </a:r>
          </a:p>
          <a:p>
            <a:pPr algn="ctr"/>
            <a:endParaRPr lang="en-US" sz="3200" dirty="0" smtClean="0">
              <a:latin typeface="Helvetica"/>
              <a:cs typeface="Helvetica"/>
            </a:endParaRPr>
          </a:p>
          <a:p>
            <a:pPr algn="ctr"/>
            <a:r>
              <a:rPr lang="en-US" sz="4000" dirty="0" smtClean="0">
                <a:latin typeface="Helvetica"/>
                <a:cs typeface="Helvetica"/>
              </a:rPr>
              <a:t>Migration, Mission and Our Response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Brentwood, Tennessee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August 26-27, 2016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9184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7527707"/>
              </p:ext>
            </p:extLst>
          </p:nvPr>
        </p:nvGraphicFramePr>
        <p:xfrm>
          <a:off x="33866" y="-12240"/>
          <a:ext cx="9144000" cy="690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20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>
                          <a:latin typeface="+mn-lt"/>
                          <a:ea typeface="Times New Roman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Russian Federation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>
                          <a:latin typeface="+mn-lt"/>
                          <a:ea typeface="Times New Roman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United</a:t>
                      </a:r>
                      <a:r>
                        <a:rPr lang="en-US" sz="37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Kingdom 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Canada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latin typeface="+mn-lt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6,000,000</a:t>
                      </a:r>
                      <a:endParaRPr lang="en-US" sz="37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332"/>
            <a:ext cx="8229600" cy="745067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32933" y="1446389"/>
            <a:ext cx="6874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Global People Groups:  </a:t>
            </a:r>
            <a:r>
              <a:rPr lang="en-US" sz="5400" b="1" dirty="0" smtClean="0"/>
              <a:t>11,500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Unreached People Groups: </a:t>
            </a:r>
            <a:r>
              <a:rPr lang="en-US" sz="5400" b="1" dirty="0" smtClean="0"/>
              <a:t>6,800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67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1124" y="2516532"/>
            <a:ext cx="4701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b="1" dirty="0"/>
              <a:t>“Unreached”?</a:t>
            </a:r>
          </a:p>
        </p:txBody>
      </p:sp>
    </p:spTree>
    <p:extLst>
      <p:ext uri="{BB962C8B-B14F-4D97-AF65-F5344CB8AC3E}">
        <p14:creationId xmlns:p14="http://schemas.microsoft.com/office/powerpoint/2010/main" val="17295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 smtClean="0">
                <a:solidFill>
                  <a:schemeClr val="bg1"/>
                </a:solidFill>
                <a:latin typeface="Avenir LT Std 35 Light" pitchFamily="34" charset="0"/>
              </a:rPr>
              <a:t>Global Status of Evangelical Christianity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venir LT Std 35 Light" pitchFamily="34" charset="0"/>
              </a:rPr>
              <a:t>2013 Edition</a:t>
            </a:r>
            <a:endParaRPr lang="en-US" sz="1600" spc="100" dirty="0">
              <a:solidFill>
                <a:schemeClr val="bg1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10676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35,000 Feet to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</a:rPr>
              <a:t>15,000 Feet</a:t>
            </a:r>
          </a:p>
        </p:txBody>
      </p:sp>
    </p:spTree>
    <p:extLst>
      <p:ext uri="{BB962C8B-B14F-4D97-AF65-F5344CB8AC3E}">
        <p14:creationId xmlns:p14="http://schemas.microsoft.com/office/powerpoint/2010/main" val="18363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1473200" y="2716357"/>
            <a:ext cx="6197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00"/>
                </a:solidFill>
              </a:rPr>
              <a:t>PeopleGroups.Info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87700"/>
              </p:ext>
            </p:extLst>
          </p:nvPr>
        </p:nvGraphicFramePr>
        <p:xfrm>
          <a:off x="169335" y="135467"/>
          <a:ext cx="8856133" cy="663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620"/>
                <a:gridCol w="4078513"/>
              </a:tblGrid>
              <a:tr h="1076451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0764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1,264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17409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340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1579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u="sng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u="sng" dirty="0" smtClean="0">
                          <a:latin typeface="+mn-lt"/>
                          <a:ea typeface="Calibri"/>
                          <a:cs typeface="Times New Roman"/>
                        </a:rPr>
                        <a:t>287</a:t>
                      </a:r>
                      <a:endParaRPr lang="en-US" sz="48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0764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u="sng" dirty="0" smtClean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en-US" sz="48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u="sng" dirty="0" smtClean="0">
                          <a:latin typeface="+mn-lt"/>
                          <a:ea typeface="Calibri"/>
                          <a:cs typeface="Times New Roman"/>
                        </a:rPr>
                        <a:t>~287</a:t>
                      </a:r>
                      <a:endParaRPr lang="en-US" sz="48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0764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181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389" y="2482334"/>
            <a:ext cx="75852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International Students: </a:t>
            </a:r>
          </a:p>
          <a:p>
            <a:pPr algn="ctr"/>
            <a:r>
              <a:rPr lang="en-US" sz="6000" b="1" dirty="0" smtClean="0"/>
              <a:t>United States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61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0793700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1965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China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304,040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India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132,888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South </a:t>
                      </a:r>
                      <a:r>
                        <a:rPr lang="en-US" sz="4000" b="1" dirty="0">
                          <a:latin typeface="+mn-lt"/>
                          <a:ea typeface="Calibri"/>
                        </a:rPr>
                        <a:t>Korea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63,710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Saudi</a:t>
                      </a:r>
                      <a:r>
                        <a:rPr lang="en-US" sz="4000" b="1" baseline="0" dirty="0" smtClean="0">
                          <a:latin typeface="+mn-lt"/>
                          <a:ea typeface="Calibri"/>
                        </a:rPr>
                        <a:t> Arabia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59,945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Canada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27,240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Brazil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23,675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Taiwan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20,993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Japan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19,064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Vietnam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18,722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Mexico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17,052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66" y="2267029"/>
            <a:ext cx="8297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jpayne@brookhills.org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>
                <a:latin typeface="Arial Rounded MT Bold"/>
                <a:cs typeface="Arial Rounded MT Bold"/>
              </a:rPr>
              <a:t>@</a:t>
            </a:r>
            <a:r>
              <a:rPr lang="en-US" sz="5400" dirty="0" err="1">
                <a:latin typeface="Arial Rounded MT Bold"/>
                <a:cs typeface="Arial Rounded MT Bold"/>
              </a:rPr>
              <a:t>jd_payne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jdpayne.org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0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387" y="2482334"/>
            <a:ext cx="75852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International Students:</a:t>
            </a:r>
          </a:p>
          <a:p>
            <a:pPr algn="ctr"/>
            <a:r>
              <a:rPr lang="en-US" sz="6000" b="1" dirty="0" smtClean="0"/>
              <a:t>Canada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61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3289207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1965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China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110,918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India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38,891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South </a:t>
                      </a:r>
                      <a:r>
                        <a:rPr lang="en-US" sz="4000" b="1" dirty="0">
                          <a:latin typeface="+mn-lt"/>
                          <a:ea typeface="Calibri"/>
                        </a:rPr>
                        <a:t>Korea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19,358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France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19,035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Saudi</a:t>
                      </a:r>
                      <a:r>
                        <a:rPr lang="en-US" sz="4000" b="1" baseline="0" dirty="0" smtClean="0">
                          <a:latin typeface="+mn-lt"/>
                          <a:ea typeface="Calibri"/>
                        </a:rPr>
                        <a:t> Arabia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13,677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United States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12,450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Brazil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8,920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Nigeria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8,620</a:t>
                      </a: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Japan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6,900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38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Mexico</a:t>
                      </a:r>
                      <a:endParaRPr lang="en-US" sz="40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</a:rPr>
                        <a:t>5,138</a:t>
                      </a:r>
                      <a:endParaRPr lang="en-US" sz="40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9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980" y="2482334"/>
            <a:ext cx="8402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Starbucks Drinking Saudis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54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5557" y="2482334"/>
            <a:ext cx="473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U. S. Refugees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61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101642"/>
              </p:ext>
            </p:extLst>
          </p:nvPr>
        </p:nvGraphicFramePr>
        <p:xfrm>
          <a:off x="0" y="-237051"/>
          <a:ext cx="9067794" cy="70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897"/>
                <a:gridCol w="4533897"/>
              </a:tblGrid>
              <a:tr h="297491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Burma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18,386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Iraq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12,676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Somalia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8,858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39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Congo,</a:t>
                      </a:r>
                      <a:r>
                        <a:rPr lang="en-US" sz="3600" b="1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Democratic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Republic</a:t>
                      </a:r>
                      <a:endParaRPr lang="en-US" sz="36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7,876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Bhutan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5,775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Iran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3,109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Syria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1,682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Eritrea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1,596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Sudan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1,578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Cuba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1,527</a:t>
                      </a:r>
                      <a:endParaRPr lang="en-US" sz="4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9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44133" y="2732967"/>
            <a:ext cx="5740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Our Response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431586"/>
            <a:ext cx="7775137" cy="61504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Reaching the Nations</a:t>
            </a:r>
          </a:p>
          <a:p>
            <a:pPr algn="ctr"/>
            <a:endParaRPr lang="en-US" sz="3200" dirty="0" smtClean="0">
              <a:latin typeface="Helvetica"/>
              <a:cs typeface="Helvetica"/>
            </a:endParaRPr>
          </a:p>
          <a:p>
            <a:pPr algn="ctr"/>
            <a:r>
              <a:rPr lang="en-US" sz="4000" dirty="0" smtClean="0">
                <a:latin typeface="Helvetica"/>
                <a:cs typeface="Helvetica"/>
              </a:rPr>
              <a:t>Migration, Mission</a:t>
            </a:r>
            <a:r>
              <a:rPr lang="en-US" sz="4000" dirty="0">
                <a:latin typeface="Helvetica"/>
                <a:cs typeface="Helvetica"/>
              </a:rPr>
              <a:t> </a:t>
            </a:r>
            <a:r>
              <a:rPr lang="en-US" sz="4000" dirty="0" smtClean="0">
                <a:latin typeface="Helvetica"/>
                <a:cs typeface="Helvetica"/>
              </a:rPr>
              <a:t>and Our Response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Brentwood, Tennessee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August 26-27, 2016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121303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9635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Migration and Mission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5100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9635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Yemen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7078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1236149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133" y="3471351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3.3%</a:t>
            </a:r>
          </a:p>
          <a:p>
            <a:r>
              <a:rPr lang="en-US" sz="4400" b="1" dirty="0" smtClean="0"/>
              <a:t>244 Million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17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1862678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6000" b="1" dirty="0" smtClean="0"/>
              <a:t>Acts 17:26-27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Samuel and Young Cho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70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D-map4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7485" y="2482334"/>
            <a:ext cx="740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International Migrants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3330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505</Words>
  <Application>Microsoft Macintosh PowerPoint</Application>
  <PresentationFormat>On-screen Show (4:3)</PresentationFormat>
  <Paragraphs>223</Paragraphs>
  <Slides>26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Cahoots Communications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Bohrer</dc:creator>
  <cp:lastModifiedBy>Brook Hills</cp:lastModifiedBy>
  <cp:revision>89</cp:revision>
  <cp:lastPrinted>2014-06-04T16:44:40Z</cp:lastPrinted>
  <dcterms:created xsi:type="dcterms:W3CDTF">2014-04-15T14:19:15Z</dcterms:created>
  <dcterms:modified xsi:type="dcterms:W3CDTF">2016-09-08T19:19:40Z</dcterms:modified>
</cp:coreProperties>
</file>