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1"/>
  </p:notesMasterIdLst>
  <p:sldIdLst>
    <p:sldId id="881" r:id="rId2"/>
    <p:sldId id="888" r:id="rId3"/>
    <p:sldId id="889" r:id="rId4"/>
    <p:sldId id="890" r:id="rId5"/>
    <p:sldId id="891" r:id="rId6"/>
    <p:sldId id="886" r:id="rId7"/>
    <p:sldId id="887" r:id="rId8"/>
    <p:sldId id="882" r:id="rId9"/>
    <p:sldId id="883" r:id="rId10"/>
    <p:sldId id="884" r:id="rId11"/>
    <p:sldId id="892" r:id="rId12"/>
    <p:sldId id="893" r:id="rId13"/>
    <p:sldId id="885" r:id="rId14"/>
    <p:sldId id="269" r:id="rId15"/>
    <p:sldId id="270" r:id="rId16"/>
    <p:sldId id="303" r:id="rId17"/>
    <p:sldId id="304" r:id="rId18"/>
    <p:sldId id="302" r:id="rId19"/>
    <p:sldId id="271" r:id="rId20"/>
    <p:sldId id="272" r:id="rId21"/>
    <p:sldId id="273" r:id="rId22"/>
    <p:sldId id="274" r:id="rId23"/>
    <p:sldId id="275" r:id="rId24"/>
    <p:sldId id="319" r:id="rId25"/>
    <p:sldId id="312" r:id="rId26"/>
    <p:sldId id="276" r:id="rId27"/>
    <p:sldId id="277" r:id="rId28"/>
    <p:sldId id="279" r:id="rId29"/>
    <p:sldId id="278" r:id="rId30"/>
    <p:sldId id="280" r:id="rId31"/>
    <p:sldId id="318" r:id="rId32"/>
    <p:sldId id="281" r:id="rId33"/>
    <p:sldId id="282" r:id="rId34"/>
    <p:sldId id="320" r:id="rId35"/>
    <p:sldId id="283" r:id="rId36"/>
    <p:sldId id="284" r:id="rId37"/>
    <p:sldId id="285" r:id="rId38"/>
    <p:sldId id="317" r:id="rId39"/>
    <p:sldId id="310" r:id="rId40"/>
    <p:sldId id="286" r:id="rId41"/>
    <p:sldId id="287" r:id="rId42"/>
    <p:sldId id="305" r:id="rId43"/>
    <p:sldId id="306" r:id="rId44"/>
    <p:sldId id="288" r:id="rId45"/>
    <p:sldId id="289" r:id="rId46"/>
    <p:sldId id="316" r:id="rId47"/>
    <p:sldId id="290" r:id="rId48"/>
    <p:sldId id="309" r:id="rId49"/>
    <p:sldId id="291" r:id="rId50"/>
    <p:sldId id="307" r:id="rId51"/>
    <p:sldId id="292" r:id="rId52"/>
    <p:sldId id="293" r:id="rId53"/>
    <p:sldId id="294" r:id="rId54"/>
    <p:sldId id="315" r:id="rId55"/>
    <p:sldId id="308" r:id="rId56"/>
    <p:sldId id="314" r:id="rId57"/>
    <p:sldId id="295" r:id="rId58"/>
    <p:sldId id="296" r:id="rId59"/>
    <p:sldId id="297" r:id="rId60"/>
    <p:sldId id="313" r:id="rId61"/>
    <p:sldId id="298" r:id="rId62"/>
    <p:sldId id="300" r:id="rId63"/>
    <p:sldId id="301" r:id="rId64"/>
    <p:sldId id="311" r:id="rId65"/>
    <p:sldId id="543" r:id="rId66"/>
    <p:sldId id="546" r:id="rId67"/>
    <p:sldId id="550" r:id="rId68"/>
    <p:sldId id="552" r:id="rId69"/>
    <p:sldId id="565" r:id="rId70"/>
    <p:sldId id="577" r:id="rId71"/>
    <p:sldId id="584" r:id="rId72"/>
    <p:sldId id="587" r:id="rId73"/>
    <p:sldId id="596" r:id="rId74"/>
    <p:sldId id="601" r:id="rId75"/>
    <p:sldId id="611" r:id="rId76"/>
    <p:sldId id="621" r:id="rId77"/>
    <p:sldId id="633" r:id="rId78"/>
    <p:sldId id="644" r:id="rId79"/>
    <p:sldId id="657" r:id="rId80"/>
    <p:sldId id="662" r:id="rId81"/>
    <p:sldId id="671" r:id="rId82"/>
    <p:sldId id="683" r:id="rId83"/>
    <p:sldId id="693" r:id="rId84"/>
    <p:sldId id="698" r:id="rId85"/>
    <p:sldId id="709" r:id="rId86"/>
    <p:sldId id="719" r:id="rId87"/>
    <p:sldId id="731" r:id="rId88"/>
    <p:sldId id="738" r:id="rId89"/>
    <p:sldId id="748" r:id="rId90"/>
    <p:sldId id="759" r:id="rId91"/>
    <p:sldId id="767" r:id="rId92"/>
    <p:sldId id="771" r:id="rId93"/>
    <p:sldId id="780" r:id="rId94"/>
    <p:sldId id="786" r:id="rId95"/>
    <p:sldId id="796" r:id="rId96"/>
    <p:sldId id="813" r:id="rId97"/>
    <p:sldId id="820" r:id="rId98"/>
    <p:sldId id="825" r:id="rId99"/>
    <p:sldId id="829" r:id="rId100"/>
    <p:sldId id="841" r:id="rId101"/>
    <p:sldId id="848" r:id="rId102"/>
    <p:sldId id="850" r:id="rId103"/>
    <p:sldId id="854" r:id="rId104"/>
    <p:sldId id="862" r:id="rId105"/>
    <p:sldId id="867" r:id="rId106"/>
    <p:sldId id="870" r:id="rId107"/>
    <p:sldId id="873" r:id="rId108"/>
    <p:sldId id="490" r:id="rId109"/>
    <p:sldId id="491" r:id="rId110"/>
    <p:sldId id="492" r:id="rId111"/>
    <p:sldId id="493" r:id="rId112"/>
    <p:sldId id="494" r:id="rId113"/>
    <p:sldId id="495" r:id="rId114"/>
    <p:sldId id="496" r:id="rId115"/>
    <p:sldId id="497" r:id="rId116"/>
    <p:sldId id="498" r:id="rId117"/>
    <p:sldId id="499" r:id="rId118"/>
    <p:sldId id="500" r:id="rId119"/>
    <p:sldId id="501" r:id="rId120"/>
    <p:sldId id="502" r:id="rId121"/>
    <p:sldId id="503" r:id="rId122"/>
    <p:sldId id="504" r:id="rId123"/>
    <p:sldId id="505" r:id="rId124"/>
    <p:sldId id="506" r:id="rId125"/>
    <p:sldId id="507" r:id="rId126"/>
    <p:sldId id="508" r:id="rId127"/>
    <p:sldId id="509" r:id="rId128"/>
    <p:sldId id="510" r:id="rId129"/>
    <p:sldId id="511" r:id="rId130"/>
    <p:sldId id="512" r:id="rId131"/>
    <p:sldId id="513" r:id="rId132"/>
    <p:sldId id="514" r:id="rId133"/>
    <p:sldId id="515" r:id="rId134"/>
    <p:sldId id="516" r:id="rId135"/>
    <p:sldId id="517" r:id="rId136"/>
    <p:sldId id="518" r:id="rId137"/>
    <p:sldId id="519" r:id="rId138"/>
    <p:sldId id="520" r:id="rId139"/>
    <p:sldId id="521" r:id="rId140"/>
    <p:sldId id="522" r:id="rId141"/>
    <p:sldId id="523" r:id="rId142"/>
    <p:sldId id="524" r:id="rId143"/>
    <p:sldId id="525" r:id="rId144"/>
    <p:sldId id="527" r:id="rId145"/>
    <p:sldId id="528" r:id="rId146"/>
    <p:sldId id="529" r:id="rId147"/>
    <p:sldId id="530" r:id="rId148"/>
    <p:sldId id="531" r:id="rId149"/>
    <p:sldId id="532" r:id="rId150"/>
    <p:sldId id="533" r:id="rId151"/>
    <p:sldId id="534" r:id="rId152"/>
    <p:sldId id="535" r:id="rId153"/>
    <p:sldId id="536" r:id="rId154"/>
    <p:sldId id="537" r:id="rId155"/>
    <p:sldId id="538" r:id="rId156"/>
    <p:sldId id="539" r:id="rId157"/>
    <p:sldId id="540" r:id="rId158"/>
    <p:sldId id="541" r:id="rId159"/>
    <p:sldId id="542" r:id="rId1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55" autoAdjust="0"/>
    <p:restoredTop sz="94660"/>
  </p:normalViewPr>
  <p:slideViewPr>
    <p:cSldViewPr>
      <p:cViewPr varScale="1">
        <p:scale>
          <a:sx n="101" d="100"/>
          <a:sy n="101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FECD21-14B6-4304-85A5-61323735F66D}" type="datetimeFigureOut">
              <a:rPr lang="en-US"/>
              <a:pPr>
                <a:defRPr/>
              </a:pPr>
              <a:t>12/10/2009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FAEC15-4BB8-4575-B93E-E2775DB15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76D7A-2CC6-426B-8B6E-E6F33D4EE194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384EB5-622C-4BF6-BE98-5F077B264D14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454400"/>
            <a:ext cx="7543800" cy="762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67200"/>
            <a:ext cx="75438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45D9-E350-444F-A574-0C92132E604F}" type="datetimeFigureOut">
              <a:rPr lang="en-US"/>
              <a:pPr>
                <a:defRPr/>
              </a:pPr>
              <a:t>12/10/2009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6D2C-8B5A-4FAB-9C45-5ACBA8108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9F1BB-D63E-47E5-845F-167ABD854F9E}" type="datetimeFigureOut">
              <a:rPr lang="en-US"/>
              <a:pPr>
                <a:defRPr/>
              </a:pPr>
              <a:t>12/10/2009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9A53-63EF-4465-BF82-2B50ED874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3810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810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4A53-A8E5-4423-B7FA-7509D8719409}" type="datetimeFigureOut">
              <a:rPr lang="en-US"/>
              <a:pPr>
                <a:defRPr/>
              </a:pPr>
              <a:t>12/10/2009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422D-9522-4DA2-8DE4-ECE0A59E2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29624-2097-4751-B8AF-48DC017D8A4B}" type="datetimeFigureOut">
              <a:rPr lang="en-US"/>
              <a:pPr>
                <a:defRPr/>
              </a:pPr>
              <a:t>12/10/2009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FA0F1-7F2D-40A4-B0C0-CF14446FE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6BDA-062A-4881-8485-4C378BDEB92C}" type="datetimeFigureOut">
              <a:rPr lang="en-US"/>
              <a:pPr>
                <a:defRPr/>
              </a:pPr>
              <a:t>12/10/2009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BE751-5274-4D5C-8067-F571C9D78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9144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9144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7518-7985-4B81-B059-1BCD3E4DC0FA}" type="datetimeFigureOut">
              <a:rPr lang="en-US"/>
              <a:pPr>
                <a:defRPr/>
              </a:pPr>
              <a:t>12/10/2009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188A1-FD1F-4531-947E-7F10D0AF6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204A-1F93-4D48-ADB1-0737AC75ACA5}" type="datetimeFigureOut">
              <a:rPr lang="en-US"/>
              <a:pPr>
                <a:defRPr/>
              </a:pPr>
              <a:t>12/10/2009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4F88-C315-4D25-B2F3-CF2460CA1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061E-C0F8-4334-8D35-5F286AD8304C}" type="datetimeFigureOut">
              <a:rPr lang="en-US"/>
              <a:pPr>
                <a:defRPr/>
              </a:pPr>
              <a:t>12/10/2009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95244-EA4F-4A1B-B18D-9B60513FF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6066-64B8-4106-AB9D-750242CEF799}" type="datetimeFigureOut">
              <a:rPr lang="en-US"/>
              <a:pPr>
                <a:defRPr/>
              </a:pPr>
              <a:t>12/10/2009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D2EFE-FBCC-4E79-BBF2-5E3187C37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FD254-295E-4F4A-8C3E-0F20EABFC948}" type="datetimeFigureOut">
              <a:rPr lang="en-US"/>
              <a:pPr>
                <a:defRPr/>
              </a:pPr>
              <a:t>12/10/2009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0D7C-1D8F-4871-B212-1143441B7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7F56-A80A-4A77-B65D-03C68EDDB34D}" type="datetimeFigureOut">
              <a:rPr lang="en-US"/>
              <a:pPr>
                <a:defRPr/>
              </a:pPr>
              <a:t>12/10/2009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3D0DE-99EC-4E5A-BAF6-982BEBC47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9144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AB67323D-5C50-458E-84CD-9948DF50E10F}" type="datetimeFigureOut">
              <a:rPr lang="en-US"/>
              <a:pPr>
                <a:defRPr/>
              </a:pPr>
              <a:t>12/10/2009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ABFDFD5-1B0E-4A93-B485-AE7A4B2E2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urchplanting@sbts.edu" TargetMode="External"/><Relationship Id="rId2" Type="http://schemas.openxmlformats.org/officeDocument/2006/relationships/hyperlink" Target="mailto:jpayne@sbt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3200"/>
            <a:ext cx="7543800" cy="762000"/>
          </a:xfrm>
        </p:spPr>
        <p:txBody>
          <a:bodyPr/>
          <a:lstStyle/>
          <a:p>
            <a:pPr algn="ctr"/>
            <a:r>
              <a:rPr lang="en-US" dirty="0" smtClean="0"/>
              <a:t>From 35,000 to 15,000 Feet:  Evangelicals in the United States and Canada: A State/Province, Metro, and County Glimpse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29200"/>
            <a:ext cx="7543800" cy="6096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3000" dirty="0" smtClean="0"/>
              <a:t>Prepared by the Church Planting Center, The Southern Baptist Theological Seminary, </a:t>
            </a:r>
          </a:p>
          <a:p>
            <a:pPr algn="ctr">
              <a:spcBef>
                <a:spcPts val="0"/>
              </a:spcBef>
            </a:pPr>
            <a:r>
              <a:rPr lang="en-US" sz="3000" dirty="0" smtClean="0"/>
              <a:t>Dr. J. D. Payne, Director</a:t>
            </a:r>
            <a:endParaRPr lang="en-US" sz="3000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contents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percentage of evangelicals per U. S. state</a:t>
            </a:r>
          </a:p>
          <a:p>
            <a:pPr lvl="0"/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evangelical church to population ratio of each   U. S. state</a:t>
            </a:r>
          </a:p>
          <a:p>
            <a:pPr lvl="0"/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sampling of some U. S. counties with a 10% or less evangelical population AND the evangelical church to population ratio in each of those counties</a:t>
            </a:r>
          </a:p>
          <a:p>
            <a:pPr lvl="0"/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list of U. S. Metro areas with less than a 10% evangelical population</a:t>
            </a:r>
          </a:p>
          <a:p>
            <a:pPr lvl="0"/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specific list of U. S Metro areas with less than a 3% evangelical population</a:t>
            </a:r>
          </a:p>
          <a:p>
            <a:pPr lvl="0"/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evangelical churches and the evangelical church to population ratios in selected Canadian cities (2006)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38213"/>
            <a:ext cx="71183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Arizona</a:t>
            </a:r>
            <a:endParaRPr lang="en-US" sz="1800" smtClean="0"/>
          </a:p>
        </p:txBody>
      </p:sp>
      <p:sp>
        <p:nvSpPr>
          <p:cNvPr id="13" name="Oval 12"/>
          <p:cNvSpPr/>
          <p:nvPr/>
        </p:nvSpPr>
        <p:spPr>
          <a:xfrm>
            <a:off x="7010400" y="1524000"/>
            <a:ext cx="762000" cy="2209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4" name="Straight Arrow Connector 13"/>
          <p:cNvCxnSpPr>
            <a:stCxn id="93196" idx="0"/>
            <a:endCxn id="13" idx="5"/>
          </p:cNvCxnSpPr>
          <p:nvPr/>
        </p:nvCxnSpPr>
        <p:spPr>
          <a:xfrm rot="16200000" flipV="1">
            <a:off x="7688263" y="3382962"/>
            <a:ext cx="476250" cy="5302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6" name="TextBox 11"/>
          <p:cNvSpPr txBox="1">
            <a:spLocks noChangeArrowheads="1"/>
          </p:cNvSpPr>
          <p:nvPr/>
        </p:nvSpPr>
        <p:spPr bwMode="auto">
          <a:xfrm>
            <a:off x="7239000" y="38862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Apache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3584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69423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1262 people per church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38213"/>
            <a:ext cx="71183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Washington</a:t>
            </a:r>
            <a:endParaRPr lang="en-US" sz="1800" smtClean="0"/>
          </a:p>
        </p:txBody>
      </p:sp>
      <p:sp>
        <p:nvSpPr>
          <p:cNvPr id="11" name="Oval 10"/>
          <p:cNvSpPr/>
          <p:nvPr/>
        </p:nvSpPr>
        <p:spPr>
          <a:xfrm>
            <a:off x="4038600" y="2209800"/>
            <a:ext cx="3048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2" name="Straight Arrow Connector 11"/>
          <p:cNvCxnSpPr>
            <a:stCxn id="94214" idx="3"/>
            <a:endCxn id="11" idx="1"/>
          </p:cNvCxnSpPr>
          <p:nvPr/>
        </p:nvCxnSpPr>
        <p:spPr>
          <a:xfrm>
            <a:off x="1905000" y="1590675"/>
            <a:ext cx="2178050" cy="6524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14" name="TextBox 11"/>
          <p:cNvSpPr txBox="1">
            <a:spLocks noChangeArrowheads="1"/>
          </p:cNvSpPr>
          <p:nvPr/>
        </p:nvSpPr>
        <p:spPr bwMode="auto">
          <a:xfrm>
            <a:off x="0" y="990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San Juan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14077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2815 people per church</a:t>
            </a:r>
          </a:p>
        </p:txBody>
      </p:sp>
      <p:sp>
        <p:nvSpPr>
          <p:cNvPr id="24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33450"/>
            <a:ext cx="71183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Wyoming</a:t>
            </a:r>
            <a:endParaRPr lang="en-US" sz="1800" smtClean="0"/>
          </a:p>
        </p:txBody>
      </p:sp>
      <p:sp>
        <p:nvSpPr>
          <p:cNvPr id="11" name="Oval 10"/>
          <p:cNvSpPr/>
          <p:nvPr/>
        </p:nvSpPr>
        <p:spPr>
          <a:xfrm>
            <a:off x="2971800" y="1981200"/>
            <a:ext cx="9144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2" name="Straight Arrow Connector 11"/>
          <p:cNvCxnSpPr>
            <a:stCxn id="95238" idx="3"/>
            <a:endCxn id="11" idx="3"/>
          </p:cNvCxnSpPr>
          <p:nvPr/>
        </p:nvCxnSpPr>
        <p:spPr>
          <a:xfrm flipV="1">
            <a:off x="2057400" y="3022600"/>
            <a:ext cx="1047750" cy="158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38" name="TextBox 11"/>
          <p:cNvSpPr txBox="1">
            <a:spLocks noChangeArrowheads="1"/>
          </p:cNvSpPr>
          <p:nvPr/>
        </p:nvSpPr>
        <p:spPr bwMode="auto">
          <a:xfrm>
            <a:off x="152400" y="24384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Teton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18251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3042 people per church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163" y="933450"/>
            <a:ext cx="70707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Texas</a:t>
            </a:r>
            <a:endParaRPr lang="en-US" sz="1800" smtClean="0"/>
          </a:p>
        </p:txBody>
      </p:sp>
      <p:sp>
        <p:nvSpPr>
          <p:cNvPr id="13" name="Oval 12"/>
          <p:cNvSpPr/>
          <p:nvPr/>
        </p:nvSpPr>
        <p:spPr>
          <a:xfrm>
            <a:off x="5715000" y="49530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4" name="Straight Arrow Connector 13"/>
          <p:cNvCxnSpPr>
            <a:stCxn id="96268" idx="3"/>
            <a:endCxn id="13" idx="3"/>
          </p:cNvCxnSpPr>
          <p:nvPr/>
        </p:nvCxnSpPr>
        <p:spPr>
          <a:xfrm>
            <a:off x="3657600" y="5019675"/>
            <a:ext cx="2112963" cy="1936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8" name="TextBox 11"/>
          <p:cNvSpPr txBox="1">
            <a:spLocks noChangeArrowheads="1"/>
          </p:cNvSpPr>
          <p:nvPr/>
        </p:nvSpPr>
        <p:spPr bwMode="auto">
          <a:xfrm>
            <a:off x="1752600" y="4419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Webb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7456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193117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4598 people per church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33450"/>
            <a:ext cx="71183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Montana</a:t>
            </a:r>
            <a:endParaRPr lang="en-US" sz="1800" smtClean="0"/>
          </a:p>
        </p:txBody>
      </p:sp>
      <p:sp>
        <p:nvSpPr>
          <p:cNvPr id="8" name="Oval 7"/>
          <p:cNvSpPr/>
          <p:nvPr/>
        </p:nvSpPr>
        <p:spPr>
          <a:xfrm>
            <a:off x="8001000" y="4114800"/>
            <a:ext cx="304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9" name="Straight Arrow Connector 8"/>
          <p:cNvCxnSpPr>
            <a:stCxn id="99337" idx="0"/>
            <a:endCxn id="8" idx="3"/>
          </p:cNvCxnSpPr>
          <p:nvPr/>
        </p:nvCxnSpPr>
        <p:spPr>
          <a:xfrm rot="16200000" flipV="1">
            <a:off x="7574756" y="5041107"/>
            <a:ext cx="1087437" cy="1460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7" name="TextBox 11"/>
          <p:cNvSpPr txBox="1">
            <a:spLocks noChangeArrowheads="1"/>
          </p:cNvSpPr>
          <p:nvPr/>
        </p:nvSpPr>
        <p:spPr bwMode="auto">
          <a:xfrm>
            <a:off x="7239000" y="565785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Carter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0.5%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1360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1360 people per church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33450"/>
            <a:ext cx="71183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Wisconsin</a:t>
            </a:r>
            <a:endParaRPr lang="en-US" sz="1800" smtClean="0"/>
          </a:p>
        </p:txBody>
      </p:sp>
      <p:sp>
        <p:nvSpPr>
          <p:cNvPr id="11" name="Oval 10"/>
          <p:cNvSpPr/>
          <p:nvPr/>
        </p:nvSpPr>
        <p:spPr>
          <a:xfrm>
            <a:off x="5410200" y="5181600"/>
            <a:ext cx="533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2" name="Straight Arrow Connector 11"/>
          <p:cNvCxnSpPr>
            <a:stCxn id="100358" idx="3"/>
            <a:endCxn id="11" idx="1"/>
          </p:cNvCxnSpPr>
          <p:nvPr/>
        </p:nvCxnSpPr>
        <p:spPr>
          <a:xfrm>
            <a:off x="2362200" y="4105275"/>
            <a:ext cx="3125788" cy="11318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58" name="TextBox 11"/>
          <p:cNvSpPr txBox="1">
            <a:spLocks noChangeArrowheads="1"/>
          </p:cNvSpPr>
          <p:nvPr/>
        </p:nvSpPr>
        <p:spPr bwMode="auto">
          <a:xfrm>
            <a:off x="457200" y="35052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Dane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22292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426526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5139 people per church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5410200"/>
            <a:ext cx="304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9" name="Straight Arrow Connector 8"/>
          <p:cNvCxnSpPr>
            <a:stCxn id="100361" idx="3"/>
            <a:endCxn id="8" idx="2"/>
          </p:cNvCxnSpPr>
          <p:nvPr/>
        </p:nvCxnSpPr>
        <p:spPr>
          <a:xfrm flipV="1">
            <a:off x="2057400" y="5638800"/>
            <a:ext cx="2514600" cy="666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1" name="TextBox 11"/>
          <p:cNvSpPr txBox="1">
            <a:spLocks noChangeArrowheads="1"/>
          </p:cNvSpPr>
          <p:nvPr/>
        </p:nvSpPr>
        <p:spPr bwMode="auto">
          <a:xfrm>
            <a:off x="152400" y="51054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Grant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2678evangelicals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49597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2156 people per church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33450"/>
            <a:ext cx="71183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West Virginia</a:t>
            </a:r>
            <a:endParaRPr lang="en-US" sz="1800" smtClean="0"/>
          </a:p>
        </p:txBody>
      </p:sp>
      <p:sp>
        <p:nvSpPr>
          <p:cNvPr id="8" name="Oval 7"/>
          <p:cNvSpPr/>
          <p:nvPr/>
        </p:nvSpPr>
        <p:spPr>
          <a:xfrm>
            <a:off x="5715000" y="2438400"/>
            <a:ext cx="3048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9" name="Straight Arrow Connector 8"/>
          <p:cNvCxnSpPr>
            <a:stCxn id="101385" idx="2"/>
            <a:endCxn id="8" idx="6"/>
          </p:cNvCxnSpPr>
          <p:nvPr/>
        </p:nvCxnSpPr>
        <p:spPr>
          <a:xfrm rot="5400000">
            <a:off x="6391275" y="828675"/>
            <a:ext cx="1428750" cy="21717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5" name="TextBox 11"/>
          <p:cNvSpPr txBox="1">
            <a:spLocks noChangeArrowheads="1"/>
          </p:cNvSpPr>
          <p:nvPr/>
        </p:nvSpPr>
        <p:spPr bwMode="auto">
          <a:xfrm>
            <a:off x="7239000" y="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Monongalia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3956 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81866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2558 people per church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33450"/>
            <a:ext cx="71183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New Mexico</a:t>
            </a:r>
            <a:endParaRPr lang="en-US" sz="1800" smtClean="0"/>
          </a:p>
        </p:txBody>
      </p:sp>
      <p:sp>
        <p:nvSpPr>
          <p:cNvPr id="13" name="Oval 12"/>
          <p:cNvSpPr/>
          <p:nvPr/>
        </p:nvSpPr>
        <p:spPr>
          <a:xfrm>
            <a:off x="5486400" y="2362200"/>
            <a:ext cx="533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4" name="Straight Arrow Connector 13"/>
          <p:cNvCxnSpPr>
            <a:stCxn id="102406" idx="1"/>
            <a:endCxn id="13" idx="5"/>
          </p:cNvCxnSpPr>
          <p:nvPr/>
        </p:nvCxnSpPr>
        <p:spPr>
          <a:xfrm rot="10800000">
            <a:off x="5942013" y="2882900"/>
            <a:ext cx="1296987" cy="8413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6" name="TextBox 11"/>
          <p:cNvSpPr txBox="1">
            <a:spLocks noChangeArrowheads="1"/>
          </p:cNvSpPr>
          <p:nvPr/>
        </p:nvSpPr>
        <p:spPr bwMode="auto">
          <a:xfrm>
            <a:off x="7239000" y="31242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Santa Fe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5207 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129292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31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4171 people per church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2057400"/>
            <a:ext cx="4572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9" name="Straight Arrow Connector 8"/>
          <p:cNvCxnSpPr>
            <a:stCxn id="102409" idx="3"/>
            <a:endCxn id="8" idx="2"/>
          </p:cNvCxnSpPr>
          <p:nvPr/>
        </p:nvCxnSpPr>
        <p:spPr>
          <a:xfrm flipV="1">
            <a:off x="2971800" y="2362200"/>
            <a:ext cx="1981200" cy="1428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9" name="TextBox 11"/>
          <p:cNvSpPr txBox="1">
            <a:spLocks noChangeArrowheads="1"/>
          </p:cNvSpPr>
          <p:nvPr/>
        </p:nvSpPr>
        <p:spPr bwMode="auto">
          <a:xfrm>
            <a:off x="1066800" y="19050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Sandoval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4672 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89908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31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2900 people per church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0" dirty="0" smtClean="0">
                <a:solidFill>
                  <a:schemeClr val="accent2"/>
                </a:solidFill>
              </a:rPr>
              <a:t>United States Metro Areas</a:t>
            </a:r>
            <a:br>
              <a:rPr lang="en-US" i="0" dirty="0" smtClean="0">
                <a:solidFill>
                  <a:schemeClr val="accent2"/>
                </a:solidFill>
              </a:rPr>
            </a:br>
            <a:r>
              <a:rPr lang="en-US" i="0" dirty="0" smtClean="0">
                <a:solidFill>
                  <a:schemeClr val="accent2"/>
                </a:solidFill>
              </a:rPr>
              <a:t>10% or less evangelical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064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6500" name="Picture 3" descr="usa_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0691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Arizona</a:t>
            </a:r>
          </a:p>
        </p:txBody>
      </p:sp>
      <p:pic>
        <p:nvPicPr>
          <p:cNvPr id="107523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781800" cy="5226050"/>
          </a:xfrm>
        </p:spPr>
      </p:pic>
      <p:sp>
        <p:nvSpPr>
          <p:cNvPr id="4" name="Oval 3"/>
          <p:cNvSpPr/>
          <p:nvPr/>
        </p:nvSpPr>
        <p:spPr>
          <a:xfrm>
            <a:off x="5105400" y="4038600"/>
            <a:ext cx="5334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8198" idx="1"/>
            <a:endCxn id="4" idx="6"/>
          </p:cNvCxnSpPr>
          <p:nvPr/>
        </p:nvCxnSpPr>
        <p:spPr>
          <a:xfrm rot="10800000" flipV="1">
            <a:off x="5638800" y="4089400"/>
            <a:ext cx="1600200" cy="17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7239000" y="35814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Phoenix-Mesa, AZ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847 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population:3,251,876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3,839</a:t>
            </a:r>
          </a:p>
        </p:txBody>
      </p:sp>
      <p:sp>
        <p:nvSpPr>
          <p:cNvPr id="13" name="Oval 12"/>
          <p:cNvSpPr/>
          <p:nvPr/>
        </p:nvSpPr>
        <p:spPr>
          <a:xfrm>
            <a:off x="5410200" y="2819400"/>
            <a:ext cx="4572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7086600" y="20574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Flagstaff, AZ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9.3%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75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population:122,366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1,632</a:t>
            </a:r>
          </a:p>
        </p:txBody>
      </p:sp>
      <p:cxnSp>
        <p:nvCxnSpPr>
          <p:cNvPr id="15" name="Straight Arrow Connector 14"/>
          <p:cNvCxnSpPr>
            <a:stCxn id="8200" idx="1"/>
            <a:endCxn id="13" idx="6"/>
          </p:cNvCxnSpPr>
          <p:nvPr/>
        </p:nvCxnSpPr>
        <p:spPr>
          <a:xfrm rot="10800000" flipV="1">
            <a:off x="5867400" y="2565400"/>
            <a:ext cx="1219200" cy="40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7239000" y="51816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Tucson, AZ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8.3%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217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population:843,746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3,888</a:t>
            </a:r>
          </a:p>
        </p:txBody>
      </p:sp>
      <p:cxnSp>
        <p:nvCxnSpPr>
          <p:cNvPr id="23" name="Straight Arrow Connector 22"/>
          <p:cNvCxnSpPr>
            <a:stCxn id="22" idx="1"/>
            <a:endCxn id="24" idx="6"/>
          </p:cNvCxnSpPr>
          <p:nvPr/>
        </p:nvCxnSpPr>
        <p:spPr>
          <a:xfrm rot="10800000">
            <a:off x="6172200" y="5257800"/>
            <a:ext cx="106680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867400" y="5029200"/>
            <a:ext cx="3048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05200" y="46482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Arrow Connector 15"/>
          <p:cNvCxnSpPr>
            <a:stCxn id="17" idx="3"/>
            <a:endCxn id="14" idx="0"/>
          </p:cNvCxnSpPr>
          <p:nvPr/>
        </p:nvCxnSpPr>
        <p:spPr>
          <a:xfrm>
            <a:off x="2057400" y="3327400"/>
            <a:ext cx="1600200" cy="1320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0" y="28194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Yuma, AZ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62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160,026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2,581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strategic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Missionary strategies for the U. S. and Canada must reflect a wise stewardship of the opportunities the Lord has provided</a:t>
            </a:r>
          </a:p>
          <a:p>
            <a:r>
              <a:rPr lang="en-US" dirty="0" smtClean="0"/>
              <a:t>While </a:t>
            </a:r>
            <a:r>
              <a:rPr lang="en-US" i="1" dirty="0" smtClean="0"/>
              <a:t>evangelical need</a:t>
            </a:r>
            <a:r>
              <a:rPr lang="en-US" dirty="0" smtClean="0"/>
              <a:t> is not the only factor that should be taken into consideration for wise strategic planning (</a:t>
            </a:r>
            <a:r>
              <a:rPr lang="en-US" i="1" dirty="0" smtClean="0"/>
              <a:t>receptivity levels must be included as well-</a:t>
            </a:r>
            <a:r>
              <a:rPr lang="en-US" dirty="0" smtClean="0"/>
              <a:t>see corresponding report), need is a </a:t>
            </a:r>
            <a:r>
              <a:rPr lang="en-US" i="1" dirty="0" smtClean="0"/>
              <a:t>major</a:t>
            </a:r>
            <a:r>
              <a:rPr lang="en-US" dirty="0" smtClean="0"/>
              <a:t> factor that should be considered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Content Placeholder 11" descr="new-york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858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California</a:t>
            </a:r>
          </a:p>
        </p:txBody>
      </p:sp>
      <p:sp>
        <p:nvSpPr>
          <p:cNvPr id="13" name="Oval 12"/>
          <p:cNvSpPr/>
          <p:nvPr/>
        </p:nvSpPr>
        <p:spPr>
          <a:xfrm>
            <a:off x="4572000" y="3276600"/>
            <a:ext cx="2286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4800600" y="3810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Stockton-Lodi, CA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201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563,598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2,804</a:t>
            </a:r>
          </a:p>
        </p:txBody>
      </p:sp>
      <p:sp>
        <p:nvSpPr>
          <p:cNvPr id="45" name="Oval 44"/>
          <p:cNvSpPr/>
          <p:nvPr/>
        </p:nvSpPr>
        <p:spPr>
          <a:xfrm flipH="1" flipV="1">
            <a:off x="4419600" y="2590800"/>
            <a:ext cx="228600" cy="152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6" name="Straight Arrow Connector 45"/>
          <p:cNvCxnSpPr>
            <a:stCxn id="47" idx="2"/>
            <a:endCxn id="45" idx="2"/>
          </p:cNvCxnSpPr>
          <p:nvPr/>
        </p:nvCxnSpPr>
        <p:spPr>
          <a:xfrm rot="16200000" flipH="1">
            <a:off x="3517900" y="1536700"/>
            <a:ext cx="11938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6"/>
          <p:cNvSpPr txBox="1">
            <a:spLocks noChangeArrowheads="1"/>
          </p:cNvSpPr>
          <p:nvPr/>
        </p:nvSpPr>
        <p:spPr bwMode="auto">
          <a:xfrm flipH="1">
            <a:off x="2514600" y="4572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Chico-Paradise, CA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97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203,171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2,095</a:t>
            </a:r>
          </a:p>
        </p:txBody>
      </p:sp>
      <p:sp>
        <p:nvSpPr>
          <p:cNvPr id="48" name="Oval 47"/>
          <p:cNvSpPr/>
          <p:nvPr/>
        </p:nvSpPr>
        <p:spPr>
          <a:xfrm>
            <a:off x="4495800" y="31242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381000" y="12954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Sacramento-Yolo, CA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509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1,796,857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3,530</a:t>
            </a:r>
          </a:p>
        </p:txBody>
      </p:sp>
      <p:cxnSp>
        <p:nvCxnSpPr>
          <p:cNvPr id="50" name="Straight Arrow Connector 49"/>
          <p:cNvCxnSpPr>
            <a:stCxn id="49" idx="3"/>
            <a:endCxn id="48" idx="2"/>
          </p:cNvCxnSpPr>
          <p:nvPr/>
        </p:nvCxnSpPr>
        <p:spPr>
          <a:xfrm>
            <a:off x="2438400" y="1803400"/>
            <a:ext cx="2057400" cy="1397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3"/>
          <p:cNvSpPr txBox="1">
            <a:spLocks noChangeArrowheads="1"/>
          </p:cNvSpPr>
          <p:nvPr/>
        </p:nvSpPr>
        <p:spPr bwMode="auto">
          <a:xfrm>
            <a:off x="228600" y="3962400"/>
            <a:ext cx="2057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San Luis Obispo-Atascadero-Paso Robles, CA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107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246,681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2,399</a:t>
            </a:r>
          </a:p>
        </p:txBody>
      </p:sp>
      <p:sp>
        <p:nvSpPr>
          <p:cNvPr id="52" name="Oval 51"/>
          <p:cNvSpPr/>
          <p:nvPr/>
        </p:nvSpPr>
        <p:spPr>
          <a:xfrm>
            <a:off x="4800600" y="4572000"/>
            <a:ext cx="1524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3" name="Straight Arrow Connector 52"/>
          <p:cNvCxnSpPr>
            <a:stCxn id="51" idx="3"/>
            <a:endCxn id="52" idx="2"/>
          </p:cNvCxnSpPr>
          <p:nvPr/>
        </p:nvCxnSpPr>
        <p:spPr>
          <a:xfrm>
            <a:off x="2286000" y="4562475"/>
            <a:ext cx="2514600" cy="1619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3"/>
          <p:cNvSpPr txBox="1">
            <a:spLocks noChangeArrowheads="1"/>
          </p:cNvSpPr>
          <p:nvPr/>
        </p:nvSpPr>
        <p:spPr bwMode="auto">
          <a:xfrm>
            <a:off x="6172200" y="1524000"/>
            <a:ext cx="1676400" cy="938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+mn-lt"/>
              </a:rPr>
              <a:t>Merced, CA</a:t>
            </a:r>
          </a:p>
          <a:p>
            <a:pPr algn="ctr">
              <a:defRPr/>
            </a:pPr>
            <a:r>
              <a:rPr lang="en-US" sz="1100" dirty="0">
                <a:latin typeface="+mn-lt"/>
              </a:rPr>
              <a:t>8.2% evangelical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83 evangelical churches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total population: 210,554</a:t>
            </a:r>
          </a:p>
          <a:p>
            <a:pPr algn="ctr">
              <a:defRPr/>
            </a:pPr>
            <a:r>
              <a:rPr lang="en-US" sz="1100" dirty="0">
                <a:latin typeface="+mn-lt"/>
              </a:rPr>
              <a:t>people per church: 2,537</a:t>
            </a:r>
          </a:p>
        </p:txBody>
      </p:sp>
      <p:sp>
        <p:nvSpPr>
          <p:cNvPr id="55" name="Oval 54"/>
          <p:cNvSpPr/>
          <p:nvPr/>
        </p:nvSpPr>
        <p:spPr>
          <a:xfrm>
            <a:off x="4876800" y="3657600"/>
            <a:ext cx="228600" cy="152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6" name="Straight Arrow Connector 55"/>
          <p:cNvCxnSpPr>
            <a:stCxn id="54" idx="1"/>
            <a:endCxn id="55" idx="6"/>
          </p:cNvCxnSpPr>
          <p:nvPr/>
        </p:nvCxnSpPr>
        <p:spPr>
          <a:xfrm rot="10800000" flipV="1">
            <a:off x="5105400" y="1992313"/>
            <a:ext cx="1066800" cy="17414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3"/>
          <p:cNvSpPr txBox="1">
            <a:spLocks noChangeArrowheads="1"/>
          </p:cNvSpPr>
          <p:nvPr/>
        </p:nvSpPr>
        <p:spPr bwMode="auto">
          <a:xfrm>
            <a:off x="6324600" y="25146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Salinas, CA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4.7%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109 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401,762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3,686</a:t>
            </a:r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>
            <a:off x="304800" y="5334000"/>
            <a:ext cx="2895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Santa Barbara-Santa Maria-Lompoc, CA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6.7%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120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399,347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3,328</a:t>
            </a:r>
          </a:p>
        </p:txBody>
      </p:sp>
      <p:sp>
        <p:nvSpPr>
          <p:cNvPr id="77" name="TextBox 13"/>
          <p:cNvSpPr txBox="1">
            <a:spLocks noChangeArrowheads="1"/>
          </p:cNvSpPr>
          <p:nvPr/>
        </p:nvSpPr>
        <p:spPr bwMode="auto">
          <a:xfrm>
            <a:off x="7696200" y="5287963"/>
            <a:ext cx="1447800" cy="1570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San Diego, CA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5.9%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613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2,813,833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4,590</a:t>
            </a:r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0" y="2667000"/>
            <a:ext cx="2286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San Francisco-Oakland-San Jose, CA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5.3%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1,488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7,039,362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4,731</a:t>
            </a:r>
          </a:p>
        </p:txBody>
      </p:sp>
      <p:sp>
        <p:nvSpPr>
          <p:cNvPr id="79" name="TextBox 13"/>
          <p:cNvSpPr txBox="1">
            <a:spLocks noChangeArrowheads="1"/>
          </p:cNvSpPr>
          <p:nvPr/>
        </p:nvSpPr>
        <p:spPr bwMode="auto">
          <a:xfrm>
            <a:off x="7162800" y="3581400"/>
            <a:ext cx="1981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Los Angeles-Riverside-Orange County, CA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2,561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16,373,645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6,393</a:t>
            </a:r>
          </a:p>
        </p:txBody>
      </p:sp>
      <p:sp>
        <p:nvSpPr>
          <p:cNvPr id="98" name="Oval 97"/>
          <p:cNvSpPr/>
          <p:nvPr/>
        </p:nvSpPr>
        <p:spPr>
          <a:xfrm>
            <a:off x="5715000" y="51816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1" name="Straight Arrow Connector 100"/>
          <p:cNvCxnSpPr>
            <a:stCxn id="79" idx="1"/>
            <a:endCxn id="98" idx="6"/>
          </p:cNvCxnSpPr>
          <p:nvPr/>
        </p:nvCxnSpPr>
        <p:spPr>
          <a:xfrm rot="10800000" flipV="1">
            <a:off x="5943600" y="4181475"/>
            <a:ext cx="1219200" cy="11144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6096000" y="57912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4800600" y="4953000"/>
            <a:ext cx="3810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2" name="Straight Arrow Connector 111"/>
          <p:cNvCxnSpPr>
            <a:stCxn id="77" idx="1"/>
            <a:endCxn id="104" idx="6"/>
          </p:cNvCxnSpPr>
          <p:nvPr/>
        </p:nvCxnSpPr>
        <p:spPr>
          <a:xfrm rot="10800000">
            <a:off x="6324600" y="5905500"/>
            <a:ext cx="1371600" cy="1682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76" idx="3"/>
            <a:endCxn id="105" idx="3"/>
          </p:cNvCxnSpPr>
          <p:nvPr/>
        </p:nvCxnSpPr>
        <p:spPr>
          <a:xfrm flipV="1">
            <a:off x="3200400" y="5148263"/>
            <a:ext cx="1655763" cy="6937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78" idx="3"/>
            <a:endCxn id="122" idx="2"/>
          </p:cNvCxnSpPr>
          <p:nvPr/>
        </p:nvCxnSpPr>
        <p:spPr>
          <a:xfrm>
            <a:off x="2286000" y="3267075"/>
            <a:ext cx="1752600" cy="3524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4038600" y="35052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4419600" y="4038600"/>
            <a:ext cx="304800" cy="152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0" name="Straight Arrow Connector 129"/>
          <p:cNvCxnSpPr>
            <a:stCxn id="75" idx="1"/>
            <a:endCxn id="129" idx="6"/>
          </p:cNvCxnSpPr>
          <p:nvPr/>
        </p:nvCxnSpPr>
        <p:spPr>
          <a:xfrm rot="10800000" flipV="1">
            <a:off x="4724400" y="3022600"/>
            <a:ext cx="1600200" cy="1092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3" idx="2"/>
            <a:endCxn id="13" idx="7"/>
          </p:cNvCxnSpPr>
          <p:nvPr/>
        </p:nvCxnSpPr>
        <p:spPr>
          <a:xfrm rot="5400000">
            <a:off x="4336257" y="1828006"/>
            <a:ext cx="1924050" cy="10620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Colorado</a:t>
            </a:r>
          </a:p>
        </p:txBody>
      </p:sp>
      <p:pic>
        <p:nvPicPr>
          <p:cNvPr id="109571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84788"/>
          </a:xfrm>
        </p:spPr>
      </p:pic>
      <p:sp>
        <p:nvSpPr>
          <p:cNvPr id="4" name="Oval 3"/>
          <p:cNvSpPr/>
          <p:nvPr/>
        </p:nvSpPr>
        <p:spPr>
          <a:xfrm>
            <a:off x="6019800" y="4419600"/>
            <a:ext cx="3048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8198" idx="3"/>
            <a:endCxn id="4" idx="2"/>
          </p:cNvCxnSpPr>
          <p:nvPr/>
        </p:nvCxnSpPr>
        <p:spPr>
          <a:xfrm>
            <a:off x="2667000" y="4089400"/>
            <a:ext cx="3352800" cy="444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914400" y="3581400"/>
            <a:ext cx="1752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Pueblo, CO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65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population:141,472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2,176</a:t>
            </a:r>
          </a:p>
        </p:txBody>
      </p:sp>
      <p:sp>
        <p:nvSpPr>
          <p:cNvPr id="13" name="Oval 12"/>
          <p:cNvSpPr/>
          <p:nvPr/>
        </p:nvSpPr>
        <p:spPr>
          <a:xfrm>
            <a:off x="5715000" y="2895600"/>
            <a:ext cx="3048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609600" y="2209800"/>
            <a:ext cx="2286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Denver-Boulder-Greeley, CO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673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population:2,581,506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3,836</a:t>
            </a:r>
          </a:p>
        </p:txBody>
      </p:sp>
      <p:cxnSp>
        <p:nvCxnSpPr>
          <p:cNvPr id="15" name="Straight Arrow Connector 14"/>
          <p:cNvCxnSpPr>
            <a:stCxn id="8200" idx="3"/>
            <a:endCxn id="13" idx="2"/>
          </p:cNvCxnSpPr>
          <p:nvPr/>
        </p:nvCxnSpPr>
        <p:spPr>
          <a:xfrm>
            <a:off x="2895600" y="2717800"/>
            <a:ext cx="2819400" cy="292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Connecticut</a:t>
            </a:r>
          </a:p>
        </p:txBody>
      </p:sp>
      <p:pic>
        <p:nvPicPr>
          <p:cNvPr id="110595" name="Content Placeholder 9" descr="ct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781800" cy="5226050"/>
          </a:xfrm>
        </p:spPr>
      </p:pic>
      <p:sp>
        <p:nvSpPr>
          <p:cNvPr id="4" name="Oval 3"/>
          <p:cNvSpPr/>
          <p:nvPr/>
        </p:nvSpPr>
        <p:spPr>
          <a:xfrm>
            <a:off x="7010400" y="4191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405510" idx="0"/>
            <a:endCxn id="4" idx="5"/>
          </p:cNvCxnSpPr>
          <p:nvPr/>
        </p:nvCxnSpPr>
        <p:spPr>
          <a:xfrm rot="16200000" flipV="1">
            <a:off x="7259638" y="4592638"/>
            <a:ext cx="360362" cy="2079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510" name="TextBox 6"/>
          <p:cNvSpPr txBox="1">
            <a:spLocks noChangeArrowheads="1"/>
          </p:cNvSpPr>
          <p:nvPr/>
        </p:nvSpPr>
        <p:spPr bwMode="auto">
          <a:xfrm>
            <a:off x="6400800" y="4876800"/>
            <a:ext cx="2286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New London-Norwich, CT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40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259,088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6,477</a:t>
            </a:r>
          </a:p>
        </p:txBody>
      </p:sp>
      <p:sp>
        <p:nvSpPr>
          <p:cNvPr id="13" name="Oval 12"/>
          <p:cNvSpPr/>
          <p:nvPr/>
        </p:nvSpPr>
        <p:spPr>
          <a:xfrm>
            <a:off x="5562600" y="2590800"/>
            <a:ext cx="3048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5512" name="TextBox 13"/>
          <p:cNvSpPr txBox="1">
            <a:spLocks noChangeArrowheads="1"/>
          </p:cNvSpPr>
          <p:nvPr/>
        </p:nvSpPr>
        <p:spPr bwMode="auto">
          <a:xfrm>
            <a:off x="457200" y="27432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Hartford, CT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152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1,148,618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7,557</a:t>
            </a:r>
          </a:p>
        </p:txBody>
      </p:sp>
      <p:cxnSp>
        <p:nvCxnSpPr>
          <p:cNvPr id="15" name="Straight Arrow Connector 14"/>
          <p:cNvCxnSpPr>
            <a:stCxn id="405512" idx="3"/>
            <a:endCxn id="13" idx="2"/>
          </p:cNvCxnSpPr>
          <p:nvPr/>
        </p:nvCxnSpPr>
        <p:spPr>
          <a:xfrm flipV="1">
            <a:off x="2514600" y="2781300"/>
            <a:ext cx="3048000" cy="469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Delaware</a:t>
            </a:r>
          </a:p>
        </p:txBody>
      </p:sp>
      <p:pic>
        <p:nvPicPr>
          <p:cNvPr id="111619" name="Content Placeholder 9" descr="ct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84788"/>
          </a:xfrm>
        </p:spPr>
      </p:pic>
      <p:sp>
        <p:nvSpPr>
          <p:cNvPr id="13" name="Oval 12"/>
          <p:cNvSpPr/>
          <p:nvPr/>
        </p:nvSpPr>
        <p:spPr>
          <a:xfrm>
            <a:off x="5029200" y="35052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6533" name="TextBox 13"/>
          <p:cNvSpPr txBox="1">
            <a:spLocks noChangeArrowheads="1"/>
          </p:cNvSpPr>
          <p:nvPr/>
        </p:nvSpPr>
        <p:spPr bwMode="auto">
          <a:xfrm>
            <a:off x="6705600" y="38862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Dover, DE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6.9%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59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population126,697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2,147</a:t>
            </a:r>
          </a:p>
        </p:txBody>
      </p:sp>
      <p:cxnSp>
        <p:nvCxnSpPr>
          <p:cNvPr id="15" name="Straight Arrow Connector 14"/>
          <p:cNvCxnSpPr>
            <a:stCxn id="406533" idx="1"/>
            <a:endCxn id="13" idx="6"/>
          </p:cNvCxnSpPr>
          <p:nvPr/>
        </p:nvCxnSpPr>
        <p:spPr>
          <a:xfrm rot="10800000">
            <a:off x="5334000" y="3657600"/>
            <a:ext cx="1371600" cy="736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535" name="TextBox 13"/>
          <p:cNvSpPr txBox="1">
            <a:spLocks noChangeArrowheads="1"/>
          </p:cNvSpPr>
          <p:nvPr/>
        </p:nvSpPr>
        <p:spPr bwMode="auto">
          <a:xfrm>
            <a:off x="5715000" y="1676400"/>
            <a:ext cx="3124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Philadelphia-Wilmington-Atlantic City, PA-NJ-DE-MD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3.6%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1,085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6,188,463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5,704</a:t>
            </a:r>
          </a:p>
        </p:txBody>
      </p:sp>
      <p:sp>
        <p:nvSpPr>
          <p:cNvPr id="18" name="Oval 17"/>
          <p:cNvSpPr/>
          <p:nvPr/>
        </p:nvSpPr>
        <p:spPr>
          <a:xfrm>
            <a:off x="5029200" y="1600200"/>
            <a:ext cx="5334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9" name="Straight Arrow Connector 18"/>
          <p:cNvCxnSpPr>
            <a:stCxn id="406535" idx="1"/>
            <a:endCxn id="18" idx="6"/>
          </p:cNvCxnSpPr>
          <p:nvPr/>
        </p:nvCxnSpPr>
        <p:spPr>
          <a:xfrm rot="10800000">
            <a:off x="5562600" y="1828800"/>
            <a:ext cx="152400" cy="4476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Florida</a:t>
            </a:r>
          </a:p>
        </p:txBody>
      </p:sp>
      <p:pic>
        <p:nvPicPr>
          <p:cNvPr id="112643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781800" cy="5226050"/>
          </a:xfrm>
        </p:spPr>
      </p:pic>
      <p:sp>
        <p:nvSpPr>
          <p:cNvPr id="5" name="Oval 4"/>
          <p:cNvSpPr/>
          <p:nvPr/>
        </p:nvSpPr>
        <p:spPr>
          <a:xfrm>
            <a:off x="6248400" y="41910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91400" y="4267200"/>
            <a:ext cx="3810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7558" name="TextBox 6"/>
          <p:cNvSpPr txBox="1">
            <a:spLocks noChangeArrowheads="1"/>
          </p:cNvSpPr>
          <p:nvPr/>
        </p:nvSpPr>
        <p:spPr bwMode="auto">
          <a:xfrm>
            <a:off x="762000" y="18288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Punta Gorda, FL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45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141,627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3,147</a:t>
            </a:r>
          </a:p>
        </p:txBody>
      </p:sp>
      <p:sp>
        <p:nvSpPr>
          <p:cNvPr id="407559" name="TextBox 7"/>
          <p:cNvSpPr txBox="1">
            <a:spLocks noChangeArrowheads="1"/>
          </p:cNvSpPr>
          <p:nvPr/>
        </p:nvSpPr>
        <p:spPr bwMode="auto">
          <a:xfrm>
            <a:off x="7239000" y="18288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West Palm Beach-Boca Raton, FL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9.2%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277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1,131,184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 4,084</a:t>
            </a:r>
          </a:p>
        </p:txBody>
      </p:sp>
      <p:cxnSp>
        <p:nvCxnSpPr>
          <p:cNvPr id="10" name="Straight Arrow Connector 9"/>
          <p:cNvCxnSpPr>
            <a:stCxn id="407558" idx="3"/>
            <a:endCxn id="5" idx="1"/>
          </p:cNvCxnSpPr>
          <p:nvPr/>
        </p:nvCxnSpPr>
        <p:spPr>
          <a:xfrm>
            <a:off x="2895600" y="2336800"/>
            <a:ext cx="3386138" cy="18875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7559" idx="2"/>
            <a:endCxn id="6" idx="6"/>
          </p:cNvCxnSpPr>
          <p:nvPr/>
        </p:nvCxnSpPr>
        <p:spPr>
          <a:xfrm rot="5400000">
            <a:off x="7305675" y="3495675"/>
            <a:ext cx="135255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562" name="TextBox 6"/>
          <p:cNvSpPr txBox="1">
            <a:spLocks noChangeArrowheads="1"/>
          </p:cNvSpPr>
          <p:nvPr/>
        </p:nvSpPr>
        <p:spPr bwMode="auto">
          <a:xfrm>
            <a:off x="4800600" y="762000"/>
            <a:ext cx="2057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Fort Pierce-Port St. Lucie, FL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7.6%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118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319,426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2,708</a:t>
            </a:r>
          </a:p>
        </p:txBody>
      </p:sp>
      <p:sp>
        <p:nvSpPr>
          <p:cNvPr id="40" name="Oval 39"/>
          <p:cNvSpPr/>
          <p:nvPr/>
        </p:nvSpPr>
        <p:spPr>
          <a:xfrm>
            <a:off x="7239000" y="3810000"/>
            <a:ext cx="4572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1" name="Straight Arrow Connector 40"/>
          <p:cNvCxnSpPr>
            <a:stCxn id="407562" idx="2"/>
            <a:endCxn id="40" idx="1"/>
          </p:cNvCxnSpPr>
          <p:nvPr/>
        </p:nvCxnSpPr>
        <p:spPr>
          <a:xfrm rot="16200000" flipH="1">
            <a:off x="5621338" y="2170112"/>
            <a:ext cx="1892300" cy="1476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565" name="TextBox 6"/>
          <p:cNvSpPr txBox="1">
            <a:spLocks noChangeArrowheads="1"/>
          </p:cNvSpPr>
          <p:nvPr/>
        </p:nvSpPr>
        <p:spPr bwMode="auto">
          <a:xfrm>
            <a:off x="609600" y="3200400"/>
            <a:ext cx="2286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Naples, FL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8.3%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68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251,377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3,697</a:t>
            </a:r>
          </a:p>
        </p:txBody>
      </p:sp>
      <p:sp>
        <p:nvSpPr>
          <p:cNvPr id="28" name="Oval 27"/>
          <p:cNvSpPr/>
          <p:nvPr/>
        </p:nvSpPr>
        <p:spPr>
          <a:xfrm>
            <a:off x="6477000" y="47244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9" name="Straight Arrow Connector 28"/>
          <p:cNvCxnSpPr>
            <a:stCxn id="407565" idx="3"/>
            <a:endCxn id="28" idx="2"/>
          </p:cNvCxnSpPr>
          <p:nvPr/>
        </p:nvCxnSpPr>
        <p:spPr>
          <a:xfrm>
            <a:off x="2895600" y="3708400"/>
            <a:ext cx="3581400" cy="1130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568" name="TextBox 7"/>
          <p:cNvSpPr txBox="1">
            <a:spLocks noChangeArrowheads="1"/>
          </p:cNvSpPr>
          <p:nvPr/>
        </p:nvSpPr>
        <p:spPr bwMode="auto">
          <a:xfrm>
            <a:off x="4648200" y="5181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Maimi-Fort Lauderdale, FL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841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3,876,380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 4,609</a:t>
            </a:r>
          </a:p>
        </p:txBody>
      </p:sp>
      <p:sp>
        <p:nvSpPr>
          <p:cNvPr id="31" name="Oval 30"/>
          <p:cNvSpPr/>
          <p:nvPr/>
        </p:nvSpPr>
        <p:spPr>
          <a:xfrm>
            <a:off x="7467600" y="48768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2" name="Straight Arrow Connector 31"/>
          <p:cNvCxnSpPr>
            <a:stCxn id="407568" idx="3"/>
            <a:endCxn id="31" idx="3"/>
          </p:cNvCxnSpPr>
          <p:nvPr/>
        </p:nvCxnSpPr>
        <p:spPr>
          <a:xfrm flipV="1">
            <a:off x="6553200" y="5137150"/>
            <a:ext cx="958850" cy="6445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Hawaii</a:t>
            </a:r>
          </a:p>
        </p:txBody>
      </p:sp>
      <p:pic>
        <p:nvPicPr>
          <p:cNvPr id="113667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934200" cy="5297488"/>
          </a:xfrm>
        </p:spPr>
      </p:pic>
      <p:sp>
        <p:nvSpPr>
          <p:cNvPr id="408580" name="TextBox 6"/>
          <p:cNvSpPr txBox="1">
            <a:spLocks noChangeArrowheads="1"/>
          </p:cNvSpPr>
          <p:nvPr/>
        </p:nvSpPr>
        <p:spPr bwMode="auto">
          <a:xfrm>
            <a:off x="6324600" y="1905000"/>
            <a:ext cx="2286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Honolulu, HI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259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876,156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3,383</a:t>
            </a:r>
          </a:p>
        </p:txBody>
      </p:sp>
      <p:sp>
        <p:nvSpPr>
          <p:cNvPr id="40" name="Oval 39"/>
          <p:cNvSpPr/>
          <p:nvPr/>
        </p:nvSpPr>
        <p:spPr>
          <a:xfrm>
            <a:off x="5029200" y="29718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1" name="Straight Arrow Connector 40"/>
          <p:cNvCxnSpPr>
            <a:stCxn id="408580" idx="1"/>
            <a:endCxn id="40" idx="7"/>
          </p:cNvCxnSpPr>
          <p:nvPr/>
        </p:nvCxnSpPr>
        <p:spPr>
          <a:xfrm rot="10800000" flipV="1">
            <a:off x="5289550" y="2413000"/>
            <a:ext cx="1035050" cy="6032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Idaho</a:t>
            </a:r>
          </a:p>
        </p:txBody>
      </p:sp>
      <p:pic>
        <p:nvPicPr>
          <p:cNvPr id="114691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23075" cy="5257800"/>
          </a:xfrm>
        </p:spPr>
      </p:pic>
      <p:sp>
        <p:nvSpPr>
          <p:cNvPr id="4" name="Oval 3"/>
          <p:cNvSpPr/>
          <p:nvPr/>
        </p:nvSpPr>
        <p:spPr>
          <a:xfrm>
            <a:off x="6096000" y="5257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8198" idx="1"/>
            <a:endCxn id="4" idx="6"/>
          </p:cNvCxnSpPr>
          <p:nvPr/>
        </p:nvCxnSpPr>
        <p:spPr>
          <a:xfrm rot="10800000" flipV="1">
            <a:off x="6477000" y="3937000"/>
            <a:ext cx="685800" cy="1511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7162800" y="3429000"/>
            <a:ext cx="1981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Pocatello, ID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5.8%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75,565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4,198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Illinois</a:t>
            </a:r>
          </a:p>
        </p:txBody>
      </p:sp>
      <p:pic>
        <p:nvPicPr>
          <p:cNvPr id="115715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923088" cy="5334000"/>
          </a:xfrm>
        </p:spPr>
      </p:pic>
      <p:sp>
        <p:nvSpPr>
          <p:cNvPr id="4" name="Oval 3"/>
          <p:cNvSpPr/>
          <p:nvPr/>
        </p:nvSpPr>
        <p:spPr>
          <a:xfrm>
            <a:off x="6096000" y="1981200"/>
            <a:ext cx="4572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8198" idx="1"/>
            <a:endCxn id="4" idx="5"/>
          </p:cNvCxnSpPr>
          <p:nvPr/>
        </p:nvCxnSpPr>
        <p:spPr>
          <a:xfrm rot="10800000">
            <a:off x="6486525" y="2241550"/>
            <a:ext cx="295275" cy="11017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781800" y="2743200"/>
            <a:ext cx="2362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Chicago-Gary-Kenosha, IL-IN-WI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6.5%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1,916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9,157,540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4,780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Iowa</a:t>
            </a:r>
          </a:p>
        </p:txBody>
      </p:sp>
      <p:pic>
        <p:nvPicPr>
          <p:cNvPr id="116739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48275"/>
          </a:xfrm>
        </p:spPr>
      </p:pic>
      <p:sp>
        <p:nvSpPr>
          <p:cNvPr id="4" name="Oval 3"/>
          <p:cNvSpPr/>
          <p:nvPr/>
        </p:nvSpPr>
        <p:spPr>
          <a:xfrm>
            <a:off x="6858000" y="38862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8198" idx="0"/>
            <a:endCxn id="4" idx="4"/>
          </p:cNvCxnSpPr>
          <p:nvPr/>
        </p:nvCxnSpPr>
        <p:spPr>
          <a:xfrm rot="16200000" flipV="1">
            <a:off x="6800850" y="4400550"/>
            <a:ext cx="1143000" cy="723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781800" y="53340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Iowa City, IA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5.4%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29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111,006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3,828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39000" y="12192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Dubuque, IA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3.1%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13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89,143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6,857</a:t>
            </a:r>
          </a:p>
        </p:txBody>
      </p:sp>
      <p:sp>
        <p:nvSpPr>
          <p:cNvPr id="14" name="Oval 13"/>
          <p:cNvSpPr/>
          <p:nvPr/>
        </p:nvSpPr>
        <p:spPr>
          <a:xfrm>
            <a:off x="7467600" y="28956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Arrow Connector 14"/>
          <p:cNvCxnSpPr>
            <a:stCxn id="7" idx="2"/>
            <a:endCxn id="14" idx="7"/>
          </p:cNvCxnSpPr>
          <p:nvPr/>
        </p:nvCxnSpPr>
        <p:spPr>
          <a:xfrm rot="5400000">
            <a:off x="7607300" y="2355850"/>
            <a:ext cx="704850" cy="4635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Indiana</a:t>
            </a:r>
          </a:p>
        </p:txBody>
      </p:sp>
      <p:pic>
        <p:nvPicPr>
          <p:cNvPr id="117763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23075" cy="5257800"/>
          </a:xfrm>
        </p:spPr>
      </p:pic>
      <p:sp>
        <p:nvSpPr>
          <p:cNvPr id="4" name="Oval 3"/>
          <p:cNvSpPr/>
          <p:nvPr/>
        </p:nvSpPr>
        <p:spPr>
          <a:xfrm>
            <a:off x="5257800" y="152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8198" idx="1"/>
            <a:endCxn id="4" idx="6"/>
          </p:cNvCxnSpPr>
          <p:nvPr/>
        </p:nvCxnSpPr>
        <p:spPr>
          <a:xfrm rot="10800000">
            <a:off x="5638800" y="1714500"/>
            <a:ext cx="1447800" cy="850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7086600" y="20574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South Bend, IN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9.3%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108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265,559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2,459</a:t>
            </a:r>
          </a:p>
        </p:txBody>
      </p:sp>
      <p:sp>
        <p:nvSpPr>
          <p:cNvPr id="13" name="Oval 12"/>
          <p:cNvSpPr/>
          <p:nvPr/>
        </p:nvSpPr>
        <p:spPr>
          <a:xfrm>
            <a:off x="6096000" y="3124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7162800" y="3886200"/>
            <a:ext cx="1981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Muncie, IN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75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118,769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1,584</a:t>
            </a:r>
          </a:p>
        </p:txBody>
      </p:sp>
      <p:cxnSp>
        <p:nvCxnSpPr>
          <p:cNvPr id="15" name="Straight Arrow Connector 14"/>
          <p:cNvCxnSpPr>
            <a:stCxn id="8200" idx="1"/>
            <a:endCxn id="13" idx="6"/>
          </p:cNvCxnSpPr>
          <p:nvPr/>
        </p:nvCxnSpPr>
        <p:spPr>
          <a:xfrm rot="10800000">
            <a:off x="6477000" y="3314700"/>
            <a:ext cx="685800" cy="1079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strategic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dirty="0" smtClean="0"/>
              <a:t>Evangelicals </a:t>
            </a:r>
            <a:r>
              <a:rPr lang="en-US" sz="2900" i="1" dirty="0" smtClean="0"/>
              <a:t>must </a:t>
            </a:r>
            <a:r>
              <a:rPr lang="en-US" sz="2900" dirty="0" smtClean="0"/>
              <a:t>begin to do more and better </a:t>
            </a:r>
            <a:r>
              <a:rPr lang="en-US" sz="2900" dirty="0" err="1" smtClean="0"/>
              <a:t>missiological</a:t>
            </a:r>
            <a:r>
              <a:rPr lang="en-US" sz="2900" dirty="0" smtClean="0"/>
              <a:t> research throughout the U. S. and Canada </a:t>
            </a:r>
            <a:r>
              <a:rPr lang="en-US" sz="2900" i="1" dirty="0" smtClean="0"/>
              <a:t>and </a:t>
            </a:r>
            <a:r>
              <a:rPr lang="en-US" sz="2900" dirty="0" smtClean="0"/>
              <a:t>share their findings for the sake of the Kingdom</a:t>
            </a:r>
          </a:p>
          <a:p>
            <a:r>
              <a:rPr lang="en-US" sz="2900" dirty="0" smtClean="0"/>
              <a:t>Evangelicals must begin prioritizing areas of the greatest need for gospel sowing and church multiplication</a:t>
            </a:r>
          </a:p>
          <a:p>
            <a:r>
              <a:rPr lang="en-US" sz="2900" dirty="0" smtClean="0"/>
              <a:t>Within the areas of the greatest need the most strategic area/people to begin </a:t>
            </a:r>
            <a:r>
              <a:rPr lang="en-US" sz="2900" dirty="0" err="1" smtClean="0"/>
              <a:t>missional</a:t>
            </a:r>
            <a:r>
              <a:rPr lang="en-US" sz="2900" dirty="0" smtClean="0"/>
              <a:t> labors is among the </a:t>
            </a:r>
            <a:r>
              <a:rPr lang="en-US" sz="2900" i="1" dirty="0" smtClean="0"/>
              <a:t>most receptive to the gospel</a:t>
            </a:r>
            <a:r>
              <a:rPr lang="en-US" sz="2900" dirty="0" smtClean="0"/>
              <a:t>.  Who is presently asking the </a:t>
            </a:r>
            <a:r>
              <a:rPr lang="en-US" sz="2900" dirty="0" err="1" smtClean="0"/>
              <a:t>Philippian</a:t>
            </a:r>
            <a:r>
              <a:rPr lang="en-US" sz="2900" dirty="0" smtClean="0"/>
              <a:t> Jailer Question in your area?  If you don’t know—find out! </a:t>
            </a:r>
            <a:endParaRPr lang="en-US" sz="2900" dirty="0"/>
          </a:p>
        </p:txBody>
      </p:sp>
    </p:spTree>
  </p:cSld>
  <p:clrMapOvr>
    <a:masterClrMapping/>
  </p:clrMapOvr>
  <p:transition>
    <p:fade thruBlk="1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Kansas</a:t>
            </a:r>
          </a:p>
        </p:txBody>
      </p:sp>
      <p:pic>
        <p:nvPicPr>
          <p:cNvPr id="118787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92925" cy="5257800"/>
          </a:xfrm>
        </p:spPr>
      </p:pic>
      <p:sp>
        <p:nvSpPr>
          <p:cNvPr id="413700" name="TextBox 6"/>
          <p:cNvSpPr txBox="1">
            <a:spLocks noChangeArrowheads="1"/>
          </p:cNvSpPr>
          <p:nvPr/>
        </p:nvSpPr>
        <p:spPr bwMode="auto">
          <a:xfrm>
            <a:off x="6934200" y="1143000"/>
            <a:ext cx="1981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Lawrence, KS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8.3%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40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99,962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2,499</a:t>
            </a:r>
          </a:p>
        </p:txBody>
      </p:sp>
      <p:sp>
        <p:nvSpPr>
          <p:cNvPr id="17" name="Oval 16"/>
          <p:cNvSpPr/>
          <p:nvPr/>
        </p:nvSpPr>
        <p:spPr>
          <a:xfrm>
            <a:off x="7391400" y="3124200"/>
            <a:ext cx="3810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3" name="Straight Arrow Connector 22"/>
          <p:cNvCxnSpPr>
            <a:stCxn id="413700" idx="2"/>
            <a:endCxn id="17" idx="0"/>
          </p:cNvCxnSpPr>
          <p:nvPr/>
        </p:nvCxnSpPr>
        <p:spPr>
          <a:xfrm rot="5400000">
            <a:off x="7270750" y="2470150"/>
            <a:ext cx="965200" cy="342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Louisiana</a:t>
            </a:r>
          </a:p>
        </p:txBody>
      </p:sp>
      <p:pic>
        <p:nvPicPr>
          <p:cNvPr id="119811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84788"/>
          </a:xfrm>
        </p:spPr>
      </p:pic>
      <p:sp>
        <p:nvSpPr>
          <p:cNvPr id="4" name="Oval 3"/>
          <p:cNvSpPr/>
          <p:nvPr/>
        </p:nvSpPr>
        <p:spPr>
          <a:xfrm>
            <a:off x="4724400" y="4419600"/>
            <a:ext cx="685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8198" idx="1"/>
            <a:endCxn id="4" idx="6"/>
          </p:cNvCxnSpPr>
          <p:nvPr/>
        </p:nvCxnSpPr>
        <p:spPr>
          <a:xfrm rot="10800000" flipV="1">
            <a:off x="5410200" y="2489200"/>
            <a:ext cx="914400" cy="2082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324600" y="19812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Lafayette, LA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8.5%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90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385,647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4,285</a:t>
            </a:r>
          </a:p>
        </p:txBody>
      </p:sp>
      <p:sp>
        <p:nvSpPr>
          <p:cNvPr id="13" name="Oval 12"/>
          <p:cNvSpPr/>
          <p:nvPr/>
        </p:nvSpPr>
        <p:spPr>
          <a:xfrm>
            <a:off x="5867400" y="5105400"/>
            <a:ext cx="5334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7086600" y="58420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Houma, LA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52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population:194,477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3,740</a:t>
            </a:r>
          </a:p>
        </p:txBody>
      </p:sp>
      <p:cxnSp>
        <p:nvCxnSpPr>
          <p:cNvPr id="15" name="Straight Arrow Connector 14"/>
          <p:cNvCxnSpPr>
            <a:stCxn id="8200" idx="1"/>
            <a:endCxn id="13" idx="6"/>
          </p:cNvCxnSpPr>
          <p:nvPr/>
        </p:nvCxnSpPr>
        <p:spPr>
          <a:xfrm rot="10800000">
            <a:off x="6400800" y="5295900"/>
            <a:ext cx="685800" cy="1054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Maine</a:t>
            </a:r>
          </a:p>
        </p:txBody>
      </p:sp>
      <p:pic>
        <p:nvPicPr>
          <p:cNvPr id="120835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923088" cy="5334000"/>
          </a:xfrm>
        </p:spPr>
      </p:pic>
      <p:sp>
        <p:nvSpPr>
          <p:cNvPr id="4" name="Oval 3"/>
          <p:cNvSpPr/>
          <p:nvPr/>
        </p:nvSpPr>
        <p:spPr>
          <a:xfrm>
            <a:off x="4419600" y="4876800"/>
            <a:ext cx="6096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8198" idx="1"/>
            <a:endCxn id="4" idx="6"/>
          </p:cNvCxnSpPr>
          <p:nvPr/>
        </p:nvCxnSpPr>
        <p:spPr>
          <a:xfrm rot="10800000" flipV="1">
            <a:off x="5029200" y="3327400"/>
            <a:ext cx="1828800" cy="1739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858000" y="2819400"/>
            <a:ext cx="2286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Lewiston-Auburn, ME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25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103,793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4,152</a:t>
            </a:r>
          </a:p>
        </p:txBody>
      </p:sp>
      <p:sp>
        <p:nvSpPr>
          <p:cNvPr id="13" name="Oval 12"/>
          <p:cNvSpPr/>
          <p:nvPr/>
        </p:nvSpPr>
        <p:spPr>
          <a:xfrm>
            <a:off x="4343400" y="52578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6400800" y="52578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Portland, ME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3.8%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58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265,612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4,424</a:t>
            </a:r>
          </a:p>
        </p:txBody>
      </p:sp>
      <p:cxnSp>
        <p:nvCxnSpPr>
          <p:cNvPr id="15" name="Straight Arrow Connector 14"/>
          <p:cNvCxnSpPr>
            <a:stCxn id="8200" idx="1"/>
            <a:endCxn id="13" idx="6"/>
          </p:cNvCxnSpPr>
          <p:nvPr/>
        </p:nvCxnSpPr>
        <p:spPr>
          <a:xfrm rot="10800000">
            <a:off x="4724400" y="5410200"/>
            <a:ext cx="1676400" cy="355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6629400" y="1524000"/>
            <a:ext cx="1981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Bangor, ME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3.8%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42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144,919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3,450</a:t>
            </a:r>
          </a:p>
        </p:txBody>
      </p:sp>
      <p:cxnSp>
        <p:nvCxnSpPr>
          <p:cNvPr id="11" name="Straight Arrow Connector 10"/>
          <p:cNvCxnSpPr>
            <a:stCxn id="10" idx="1"/>
            <a:endCxn id="12" idx="7"/>
          </p:cNvCxnSpPr>
          <p:nvPr/>
        </p:nvCxnSpPr>
        <p:spPr>
          <a:xfrm rot="10800000" flipV="1">
            <a:off x="5746750" y="2032000"/>
            <a:ext cx="882650" cy="21272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486400" y="41148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Maryland</a:t>
            </a:r>
          </a:p>
        </p:txBody>
      </p:sp>
      <p:pic>
        <p:nvPicPr>
          <p:cNvPr id="121859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84788"/>
          </a:xfrm>
        </p:spPr>
      </p:pic>
      <p:sp>
        <p:nvSpPr>
          <p:cNvPr id="5" name="Oval 4"/>
          <p:cNvSpPr/>
          <p:nvPr/>
        </p:nvSpPr>
        <p:spPr>
          <a:xfrm>
            <a:off x="5486400" y="3505200"/>
            <a:ext cx="5334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6773" name="TextBox 6"/>
          <p:cNvSpPr txBox="1">
            <a:spLocks noChangeArrowheads="1"/>
          </p:cNvSpPr>
          <p:nvPr/>
        </p:nvSpPr>
        <p:spPr bwMode="auto">
          <a:xfrm>
            <a:off x="6858000" y="4648200"/>
            <a:ext cx="2286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Washington-Baltimore, DC-MD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1,196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7,608,070.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6,361</a:t>
            </a:r>
          </a:p>
        </p:txBody>
      </p:sp>
      <p:cxnSp>
        <p:nvCxnSpPr>
          <p:cNvPr id="10" name="Straight Arrow Connector 9"/>
          <p:cNvCxnSpPr>
            <a:stCxn id="416773" idx="1"/>
            <a:endCxn id="5" idx="6"/>
          </p:cNvCxnSpPr>
          <p:nvPr/>
        </p:nvCxnSpPr>
        <p:spPr>
          <a:xfrm rot="10800000">
            <a:off x="6019800" y="3695700"/>
            <a:ext cx="838200" cy="1460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Massachusetts</a:t>
            </a:r>
          </a:p>
        </p:txBody>
      </p:sp>
      <p:pic>
        <p:nvPicPr>
          <p:cNvPr id="122883" name="Content Placeholder 10" descr="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84788"/>
          </a:xfrm>
        </p:spPr>
      </p:pic>
      <p:sp>
        <p:nvSpPr>
          <p:cNvPr id="4" name="Oval 3"/>
          <p:cNvSpPr/>
          <p:nvPr/>
        </p:nvSpPr>
        <p:spPr>
          <a:xfrm>
            <a:off x="3124200" y="2895600"/>
            <a:ext cx="3048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15200" y="4419600"/>
            <a:ext cx="4572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Arrow Connector 7"/>
          <p:cNvCxnSpPr>
            <a:stCxn id="417801" idx="3"/>
            <a:endCxn id="4" idx="4"/>
          </p:cNvCxnSpPr>
          <p:nvPr/>
        </p:nvCxnSpPr>
        <p:spPr>
          <a:xfrm flipV="1">
            <a:off x="2362200" y="3124200"/>
            <a:ext cx="914400" cy="584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17800" idx="0"/>
            <a:endCxn id="5" idx="4"/>
          </p:cNvCxnSpPr>
          <p:nvPr/>
        </p:nvCxnSpPr>
        <p:spPr>
          <a:xfrm rot="5400000" flipH="1" flipV="1">
            <a:off x="7315200" y="4800600"/>
            <a:ext cx="381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800" name="TextBox 6"/>
          <p:cNvSpPr txBox="1">
            <a:spLocks noChangeArrowheads="1"/>
          </p:cNvSpPr>
          <p:nvPr/>
        </p:nvSpPr>
        <p:spPr bwMode="auto">
          <a:xfrm>
            <a:off x="6400800" y="50292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Barnstable-Yarmouth, MA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1.5%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25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222,230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8,889</a:t>
            </a:r>
          </a:p>
        </p:txBody>
      </p:sp>
      <p:sp>
        <p:nvSpPr>
          <p:cNvPr id="417801" name="TextBox 5"/>
          <p:cNvSpPr txBox="1">
            <a:spLocks noChangeArrowheads="1"/>
          </p:cNvSpPr>
          <p:nvPr/>
        </p:nvSpPr>
        <p:spPr bwMode="auto">
          <a:xfrm>
            <a:off x="228600" y="32004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Pittsfield, MA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1.5%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14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134,953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9,640</a:t>
            </a:r>
          </a:p>
        </p:txBody>
      </p:sp>
      <p:cxnSp>
        <p:nvCxnSpPr>
          <p:cNvPr id="32" name="Straight Arrow Connector 31"/>
          <p:cNvCxnSpPr>
            <a:stCxn id="417803" idx="0"/>
            <a:endCxn id="34" idx="4"/>
          </p:cNvCxnSpPr>
          <p:nvPr/>
        </p:nvCxnSpPr>
        <p:spPr>
          <a:xfrm rot="16200000" flipV="1">
            <a:off x="4000500" y="4038600"/>
            <a:ext cx="9906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803" name="TextBox 32"/>
          <p:cNvSpPr txBox="1">
            <a:spLocks noChangeArrowheads="1"/>
          </p:cNvSpPr>
          <p:nvPr/>
        </p:nvSpPr>
        <p:spPr bwMode="auto">
          <a:xfrm>
            <a:off x="3810000" y="48006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Springfield, MA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1.9%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62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608,479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9,814</a:t>
            </a:r>
          </a:p>
        </p:txBody>
      </p:sp>
      <p:sp>
        <p:nvSpPr>
          <p:cNvPr id="34" name="Oval 33"/>
          <p:cNvSpPr/>
          <p:nvPr/>
        </p:nvSpPr>
        <p:spPr>
          <a:xfrm>
            <a:off x="4114800" y="35814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257800" y="3048000"/>
            <a:ext cx="13716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7806" name="TextBox 39"/>
          <p:cNvSpPr txBox="1">
            <a:spLocks noChangeArrowheads="1"/>
          </p:cNvSpPr>
          <p:nvPr/>
        </p:nvSpPr>
        <p:spPr bwMode="auto">
          <a:xfrm>
            <a:off x="6781800" y="990600"/>
            <a:ext cx="2362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Boston-Worcester-Lawrence-Lowell-Brockton, MA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778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6,057,826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church:7,786</a:t>
            </a:r>
          </a:p>
        </p:txBody>
      </p:sp>
      <p:cxnSp>
        <p:nvCxnSpPr>
          <p:cNvPr id="41" name="Straight Arrow Connector 40"/>
          <p:cNvCxnSpPr>
            <a:stCxn id="417806" idx="2"/>
            <a:endCxn id="39" idx="6"/>
          </p:cNvCxnSpPr>
          <p:nvPr/>
        </p:nvCxnSpPr>
        <p:spPr>
          <a:xfrm rot="5400000">
            <a:off x="6753225" y="2066925"/>
            <a:ext cx="1085850" cy="1333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Michigan</a:t>
            </a:r>
          </a:p>
        </p:txBody>
      </p:sp>
      <p:pic>
        <p:nvPicPr>
          <p:cNvPr id="123907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84788"/>
          </a:xfrm>
        </p:spPr>
      </p:pic>
      <p:sp>
        <p:nvSpPr>
          <p:cNvPr id="4" name="Oval 3"/>
          <p:cNvSpPr/>
          <p:nvPr/>
        </p:nvSpPr>
        <p:spPr>
          <a:xfrm>
            <a:off x="6172200" y="51054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418822" idx="3"/>
            <a:endCxn id="4" idx="2"/>
          </p:cNvCxnSpPr>
          <p:nvPr/>
        </p:nvCxnSpPr>
        <p:spPr>
          <a:xfrm flipV="1">
            <a:off x="3429000" y="5257800"/>
            <a:ext cx="2743200" cy="127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822" name="TextBox 6"/>
          <p:cNvSpPr txBox="1">
            <a:spLocks noChangeArrowheads="1"/>
          </p:cNvSpPr>
          <p:nvPr/>
        </p:nvSpPr>
        <p:spPr bwMode="auto">
          <a:xfrm>
            <a:off x="1371600" y="48768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Lansing-East Lansing, MI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10%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162 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447,728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 2,764</a:t>
            </a:r>
          </a:p>
        </p:txBody>
      </p:sp>
      <p:sp>
        <p:nvSpPr>
          <p:cNvPr id="13" name="Oval 12"/>
          <p:cNvSpPr/>
          <p:nvPr/>
        </p:nvSpPr>
        <p:spPr>
          <a:xfrm>
            <a:off x="6934200" y="5334000"/>
            <a:ext cx="5334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6934200" y="1219200"/>
            <a:ext cx="2209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Detroit-Ann Arbor-Flint, MI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1,316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5,456,428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4,146</a:t>
            </a:r>
          </a:p>
        </p:txBody>
      </p:sp>
      <p:cxnSp>
        <p:nvCxnSpPr>
          <p:cNvPr id="15" name="Straight Arrow Connector 14"/>
          <p:cNvCxnSpPr>
            <a:stCxn id="8200" idx="1"/>
            <a:endCxn id="13" idx="0"/>
          </p:cNvCxnSpPr>
          <p:nvPr/>
        </p:nvCxnSpPr>
        <p:spPr>
          <a:xfrm rot="10800000" flipH="1" flipV="1">
            <a:off x="6934200" y="1727200"/>
            <a:ext cx="266700" cy="360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Minnisota</a:t>
            </a:r>
          </a:p>
        </p:txBody>
      </p:sp>
      <p:pic>
        <p:nvPicPr>
          <p:cNvPr id="124931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781800" cy="5226050"/>
          </a:xfrm>
        </p:spPr>
      </p:pic>
      <p:sp>
        <p:nvSpPr>
          <p:cNvPr id="5" name="Oval 4"/>
          <p:cNvSpPr/>
          <p:nvPr/>
        </p:nvSpPr>
        <p:spPr>
          <a:xfrm>
            <a:off x="5867400" y="3276600"/>
            <a:ext cx="4572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81600" y="4648200"/>
            <a:ext cx="3810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846" name="TextBox 6"/>
          <p:cNvSpPr txBox="1">
            <a:spLocks noChangeArrowheads="1"/>
          </p:cNvSpPr>
          <p:nvPr/>
        </p:nvSpPr>
        <p:spPr bwMode="auto">
          <a:xfrm>
            <a:off x="7239000" y="29718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Duluth-Superior, MN-WI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116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243,815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2,102</a:t>
            </a:r>
          </a:p>
        </p:txBody>
      </p:sp>
      <p:sp>
        <p:nvSpPr>
          <p:cNvPr id="419847" name="TextBox 7"/>
          <p:cNvSpPr txBox="1">
            <a:spLocks noChangeArrowheads="1"/>
          </p:cNvSpPr>
          <p:nvPr/>
        </p:nvSpPr>
        <p:spPr bwMode="auto">
          <a:xfrm>
            <a:off x="7010400" y="47244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Minneapolis-St. Paul, MN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9.2%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711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2,968,806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4,176</a:t>
            </a:r>
          </a:p>
        </p:txBody>
      </p:sp>
      <p:cxnSp>
        <p:nvCxnSpPr>
          <p:cNvPr id="10" name="Straight Arrow Connector 9"/>
          <p:cNvCxnSpPr>
            <a:stCxn id="419846" idx="1"/>
            <a:endCxn id="5" idx="6"/>
          </p:cNvCxnSpPr>
          <p:nvPr/>
        </p:nvCxnSpPr>
        <p:spPr>
          <a:xfrm rot="10800000">
            <a:off x="6324600" y="3429000"/>
            <a:ext cx="914400" cy="50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19847" idx="1"/>
            <a:endCxn id="6" idx="6"/>
          </p:cNvCxnSpPr>
          <p:nvPr/>
        </p:nvCxnSpPr>
        <p:spPr>
          <a:xfrm rot="10800000">
            <a:off x="5562600" y="4762500"/>
            <a:ext cx="1447800" cy="469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50" name="TextBox 6"/>
          <p:cNvSpPr txBox="1">
            <a:spLocks noChangeArrowheads="1"/>
          </p:cNvSpPr>
          <p:nvPr/>
        </p:nvSpPr>
        <p:spPr bwMode="auto">
          <a:xfrm>
            <a:off x="381000" y="40386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St. Cloud, MN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51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167,392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3,282</a:t>
            </a:r>
          </a:p>
        </p:txBody>
      </p:sp>
      <p:sp>
        <p:nvSpPr>
          <p:cNvPr id="40" name="Oval 39"/>
          <p:cNvSpPr/>
          <p:nvPr/>
        </p:nvSpPr>
        <p:spPr>
          <a:xfrm>
            <a:off x="4724400" y="4267200"/>
            <a:ext cx="3810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1" name="Straight Arrow Connector 40"/>
          <p:cNvCxnSpPr>
            <a:stCxn id="419850" idx="3"/>
            <a:endCxn id="40" idx="2"/>
          </p:cNvCxnSpPr>
          <p:nvPr/>
        </p:nvCxnSpPr>
        <p:spPr>
          <a:xfrm flipV="1">
            <a:off x="2286000" y="4381500"/>
            <a:ext cx="2438400" cy="165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Montana</a:t>
            </a:r>
          </a:p>
        </p:txBody>
      </p:sp>
      <p:pic>
        <p:nvPicPr>
          <p:cNvPr id="125955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92725"/>
          </a:xfrm>
        </p:spPr>
      </p:pic>
      <p:sp>
        <p:nvSpPr>
          <p:cNvPr id="4" name="Oval 3"/>
          <p:cNvSpPr/>
          <p:nvPr/>
        </p:nvSpPr>
        <p:spPr>
          <a:xfrm>
            <a:off x="4495800" y="3124200"/>
            <a:ext cx="6096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8198" idx="0"/>
            <a:endCxn id="4" idx="4"/>
          </p:cNvCxnSpPr>
          <p:nvPr/>
        </p:nvCxnSpPr>
        <p:spPr>
          <a:xfrm rot="16200000" flipV="1">
            <a:off x="4991100" y="3238500"/>
            <a:ext cx="1752600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5867400" y="51816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Great Falls, MT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9.6%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38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80,357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2,115</a:t>
            </a:r>
          </a:p>
        </p:txBody>
      </p:sp>
      <p:sp>
        <p:nvSpPr>
          <p:cNvPr id="13" name="Oval 12"/>
          <p:cNvSpPr/>
          <p:nvPr/>
        </p:nvSpPr>
        <p:spPr>
          <a:xfrm>
            <a:off x="3352800" y="3505200"/>
            <a:ext cx="5334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457200" y="388620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Missoula, MT 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41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95,802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2,337</a:t>
            </a:r>
          </a:p>
        </p:txBody>
      </p:sp>
      <p:cxnSp>
        <p:nvCxnSpPr>
          <p:cNvPr id="15" name="Straight Arrow Connector 14"/>
          <p:cNvCxnSpPr>
            <a:stCxn id="8200" idx="3"/>
            <a:endCxn id="13" idx="4"/>
          </p:cNvCxnSpPr>
          <p:nvPr/>
        </p:nvCxnSpPr>
        <p:spPr>
          <a:xfrm flipV="1">
            <a:off x="2286000" y="3810000"/>
            <a:ext cx="1333500" cy="584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Nevada</a:t>
            </a:r>
          </a:p>
        </p:txBody>
      </p:sp>
      <p:pic>
        <p:nvPicPr>
          <p:cNvPr id="126979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84788"/>
          </a:xfrm>
        </p:spPr>
      </p:pic>
      <p:sp>
        <p:nvSpPr>
          <p:cNvPr id="4" name="Oval 3"/>
          <p:cNvSpPr/>
          <p:nvPr/>
        </p:nvSpPr>
        <p:spPr>
          <a:xfrm>
            <a:off x="6172200" y="50292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8198" idx="1"/>
            <a:endCxn id="4" idx="6"/>
          </p:cNvCxnSpPr>
          <p:nvPr/>
        </p:nvCxnSpPr>
        <p:spPr>
          <a:xfrm rot="10800000" flipV="1">
            <a:off x="6477000" y="3479800"/>
            <a:ext cx="609600" cy="170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7086600" y="29718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Las Vegas, NV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5.4%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257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1,563,282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6,083</a:t>
            </a:r>
          </a:p>
        </p:txBody>
      </p:sp>
      <p:sp>
        <p:nvSpPr>
          <p:cNvPr id="13" name="Oval 12"/>
          <p:cNvSpPr/>
          <p:nvPr/>
        </p:nvSpPr>
        <p:spPr>
          <a:xfrm>
            <a:off x="3886200" y="28956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2971800" y="434340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Reno, NV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4.6%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72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339,486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4,718</a:t>
            </a:r>
          </a:p>
        </p:txBody>
      </p:sp>
      <p:cxnSp>
        <p:nvCxnSpPr>
          <p:cNvPr id="15" name="Straight Arrow Connector 14"/>
          <p:cNvCxnSpPr>
            <a:stCxn id="8200" idx="0"/>
            <a:endCxn id="13" idx="4"/>
          </p:cNvCxnSpPr>
          <p:nvPr/>
        </p:nvCxnSpPr>
        <p:spPr>
          <a:xfrm rot="5400000" flipH="1" flipV="1">
            <a:off x="3409950" y="3676650"/>
            <a:ext cx="1143000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New Mexico</a:t>
            </a:r>
          </a:p>
        </p:txBody>
      </p:sp>
      <p:pic>
        <p:nvPicPr>
          <p:cNvPr id="128003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84788"/>
          </a:xfrm>
        </p:spPr>
      </p:pic>
      <p:sp>
        <p:nvSpPr>
          <p:cNvPr id="4" name="Oval 3"/>
          <p:cNvSpPr/>
          <p:nvPr/>
        </p:nvSpPr>
        <p:spPr>
          <a:xfrm>
            <a:off x="5334000" y="2514600"/>
            <a:ext cx="5334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8198" idx="1"/>
            <a:endCxn id="4" idx="6"/>
          </p:cNvCxnSpPr>
          <p:nvPr/>
        </p:nvCxnSpPr>
        <p:spPr>
          <a:xfrm rot="10800000" flipV="1">
            <a:off x="5867400" y="1955800"/>
            <a:ext cx="1447800" cy="673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7315200" y="144780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Santa Fe, NM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5.8%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41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147,635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3,601</a:t>
            </a:r>
          </a:p>
        </p:txBody>
      </p:sp>
      <p:sp>
        <p:nvSpPr>
          <p:cNvPr id="13" name="Oval 12"/>
          <p:cNvSpPr/>
          <p:nvPr/>
        </p:nvSpPr>
        <p:spPr>
          <a:xfrm>
            <a:off x="4876800" y="2895600"/>
            <a:ext cx="4572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7315200" y="565785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Albuquerque, NM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222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712,738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3,211</a:t>
            </a:r>
          </a:p>
        </p:txBody>
      </p:sp>
      <p:cxnSp>
        <p:nvCxnSpPr>
          <p:cNvPr id="15" name="Straight Arrow Connector 14"/>
          <p:cNvCxnSpPr>
            <a:stCxn id="8200" idx="0"/>
            <a:endCxn id="13" idx="6"/>
          </p:cNvCxnSpPr>
          <p:nvPr/>
        </p:nvCxnSpPr>
        <p:spPr>
          <a:xfrm rot="16200000" flipV="1">
            <a:off x="5495925" y="2924175"/>
            <a:ext cx="2571750" cy="2895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strategic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Evangelicals should consider using an evangelical church to population ratio of 1:1500 (urban) and 1:500 (rural)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New York</a:t>
            </a:r>
          </a:p>
        </p:txBody>
      </p:sp>
      <p:pic>
        <p:nvPicPr>
          <p:cNvPr id="129027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066800"/>
            <a:ext cx="6934200" cy="5343525"/>
          </a:xfrm>
        </p:spPr>
      </p:pic>
      <p:sp>
        <p:nvSpPr>
          <p:cNvPr id="4" name="Oval 3"/>
          <p:cNvSpPr/>
          <p:nvPr/>
        </p:nvSpPr>
        <p:spPr>
          <a:xfrm>
            <a:off x="6248400" y="5257800"/>
            <a:ext cx="9906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423942" idx="1"/>
            <a:endCxn id="4" idx="4"/>
          </p:cNvCxnSpPr>
          <p:nvPr/>
        </p:nvCxnSpPr>
        <p:spPr>
          <a:xfrm rot="10800000">
            <a:off x="6743700" y="5715000"/>
            <a:ext cx="495300" cy="3587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942" name="TextBox 6"/>
          <p:cNvSpPr txBox="1">
            <a:spLocks noChangeArrowheads="1"/>
          </p:cNvSpPr>
          <p:nvPr/>
        </p:nvSpPr>
        <p:spPr bwMode="auto">
          <a:xfrm>
            <a:off x="7239000" y="5287963"/>
            <a:ext cx="1905000" cy="1570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New York – Northern New Jersey – Long Island, NY-NJ-CT-PA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2.3%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2478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21,104,292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8,517</a:t>
            </a:r>
          </a:p>
        </p:txBody>
      </p:sp>
      <p:sp>
        <p:nvSpPr>
          <p:cNvPr id="13" name="Oval 12"/>
          <p:cNvSpPr/>
          <p:nvPr/>
        </p:nvSpPr>
        <p:spPr>
          <a:xfrm>
            <a:off x="6477000" y="3505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3944" name="TextBox 13"/>
          <p:cNvSpPr txBox="1">
            <a:spLocks noChangeArrowheads="1"/>
          </p:cNvSpPr>
          <p:nvPr/>
        </p:nvSpPr>
        <p:spPr bwMode="auto">
          <a:xfrm>
            <a:off x="7162800" y="3733800"/>
            <a:ext cx="1981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Albany-Schenectady-Troy, NY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150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6,557,826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7,786</a:t>
            </a:r>
          </a:p>
        </p:txBody>
      </p:sp>
      <p:cxnSp>
        <p:nvCxnSpPr>
          <p:cNvPr id="15" name="Straight Arrow Connector 14"/>
          <p:cNvCxnSpPr>
            <a:stCxn id="423944" idx="1"/>
            <a:endCxn id="13" idx="6"/>
          </p:cNvCxnSpPr>
          <p:nvPr/>
        </p:nvCxnSpPr>
        <p:spPr>
          <a:xfrm rot="10800000">
            <a:off x="6934200" y="3733800"/>
            <a:ext cx="228600" cy="6000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946" name="TextBox 13"/>
          <p:cNvSpPr txBox="1">
            <a:spLocks noChangeArrowheads="1"/>
          </p:cNvSpPr>
          <p:nvPr/>
        </p:nvSpPr>
        <p:spPr bwMode="auto">
          <a:xfrm>
            <a:off x="228600" y="3352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Jamestown, NY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73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139,750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1,914</a:t>
            </a:r>
          </a:p>
        </p:txBody>
      </p:sp>
      <p:sp>
        <p:nvSpPr>
          <p:cNvPr id="423947" name="TextBox 13"/>
          <p:cNvSpPr txBox="1">
            <a:spLocks noChangeArrowheads="1"/>
          </p:cNvSpPr>
          <p:nvPr/>
        </p:nvSpPr>
        <p:spPr bwMode="auto">
          <a:xfrm>
            <a:off x="609600" y="5029200"/>
            <a:ext cx="1981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Elmira, NY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5.6%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population:91,070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3,373</a:t>
            </a:r>
          </a:p>
        </p:txBody>
      </p:sp>
      <p:sp>
        <p:nvSpPr>
          <p:cNvPr id="423948" name="TextBox 13"/>
          <p:cNvSpPr txBox="1">
            <a:spLocks noChangeArrowheads="1"/>
          </p:cNvSpPr>
          <p:nvPr/>
        </p:nvSpPr>
        <p:spPr bwMode="auto">
          <a:xfrm>
            <a:off x="381000" y="1143000"/>
            <a:ext cx="2133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Buffalo-Niagara Falls, NY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5.4%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188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1,170,111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6,224</a:t>
            </a:r>
          </a:p>
        </p:txBody>
      </p:sp>
      <p:sp>
        <p:nvSpPr>
          <p:cNvPr id="423949" name="TextBox 13"/>
          <p:cNvSpPr txBox="1">
            <a:spLocks noChangeArrowheads="1"/>
          </p:cNvSpPr>
          <p:nvPr/>
        </p:nvSpPr>
        <p:spPr bwMode="auto">
          <a:xfrm>
            <a:off x="3124200" y="51816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Binghamton, NY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4.4%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75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252,320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3,364</a:t>
            </a:r>
          </a:p>
        </p:txBody>
      </p:sp>
      <p:sp>
        <p:nvSpPr>
          <p:cNvPr id="423950" name="TextBox 13"/>
          <p:cNvSpPr txBox="1">
            <a:spLocks noChangeArrowheads="1"/>
          </p:cNvSpPr>
          <p:nvPr/>
        </p:nvSpPr>
        <p:spPr bwMode="auto">
          <a:xfrm>
            <a:off x="3276600" y="9906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Rochester, NY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4.1%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216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1,098,201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5,084</a:t>
            </a:r>
          </a:p>
        </p:txBody>
      </p:sp>
      <p:sp>
        <p:nvSpPr>
          <p:cNvPr id="423951" name="TextBox 13"/>
          <p:cNvSpPr txBox="1">
            <a:spLocks noChangeArrowheads="1"/>
          </p:cNvSpPr>
          <p:nvPr/>
        </p:nvSpPr>
        <p:spPr bwMode="auto">
          <a:xfrm>
            <a:off x="5181600" y="3048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Syracuse, NY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3.7%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146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population732,117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5,015</a:t>
            </a:r>
          </a:p>
        </p:txBody>
      </p:sp>
      <p:sp>
        <p:nvSpPr>
          <p:cNvPr id="423952" name="TextBox 13"/>
          <p:cNvSpPr txBox="1">
            <a:spLocks noChangeArrowheads="1"/>
          </p:cNvSpPr>
          <p:nvPr/>
        </p:nvSpPr>
        <p:spPr bwMode="auto">
          <a:xfrm>
            <a:off x="7391400" y="914400"/>
            <a:ext cx="1752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Utica-Rome, NY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3.4%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60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population299,896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4,998</a:t>
            </a:r>
          </a:p>
        </p:txBody>
      </p:sp>
      <p:sp>
        <p:nvSpPr>
          <p:cNvPr id="423953" name="TextBox 13"/>
          <p:cNvSpPr txBox="1">
            <a:spLocks noChangeArrowheads="1"/>
          </p:cNvSpPr>
          <p:nvPr/>
        </p:nvSpPr>
        <p:spPr bwMode="auto">
          <a:xfrm>
            <a:off x="7239000" y="23622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Glens Falls, NY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3.1%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29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124,345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4,288</a:t>
            </a:r>
          </a:p>
        </p:txBody>
      </p:sp>
      <p:sp>
        <p:nvSpPr>
          <p:cNvPr id="41" name="Oval 40"/>
          <p:cNvSpPr/>
          <p:nvPr/>
        </p:nvSpPr>
        <p:spPr>
          <a:xfrm>
            <a:off x="2971800" y="4114800"/>
            <a:ext cx="4572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572000" y="4191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191000" y="33528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3276600" y="3429000"/>
            <a:ext cx="3048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105400" y="3352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5181600" y="42672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562600" y="32004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6629400" y="3124200"/>
            <a:ext cx="3048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9" name="Straight Arrow Connector 48"/>
          <p:cNvCxnSpPr>
            <a:stCxn id="423953" idx="1"/>
            <a:endCxn id="48" idx="7"/>
          </p:cNvCxnSpPr>
          <p:nvPr/>
        </p:nvCxnSpPr>
        <p:spPr>
          <a:xfrm rot="10800000" flipV="1">
            <a:off x="6889750" y="2870200"/>
            <a:ext cx="349250" cy="2873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3949" idx="0"/>
            <a:endCxn id="46" idx="4"/>
          </p:cNvCxnSpPr>
          <p:nvPr/>
        </p:nvCxnSpPr>
        <p:spPr>
          <a:xfrm rot="5400000" flipH="1" flipV="1">
            <a:off x="4419600" y="4229100"/>
            <a:ext cx="6096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23947" idx="0"/>
            <a:endCxn id="42" idx="3"/>
          </p:cNvCxnSpPr>
          <p:nvPr/>
        </p:nvCxnSpPr>
        <p:spPr>
          <a:xfrm rot="5400000" flipH="1" flipV="1">
            <a:off x="2857501" y="3259137"/>
            <a:ext cx="512762" cy="30273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23946" idx="3"/>
            <a:endCxn id="41" idx="2"/>
          </p:cNvCxnSpPr>
          <p:nvPr/>
        </p:nvCxnSpPr>
        <p:spPr>
          <a:xfrm>
            <a:off x="1981200" y="3952875"/>
            <a:ext cx="990600" cy="3524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23948" idx="2"/>
            <a:endCxn id="44" idx="1"/>
          </p:cNvCxnSpPr>
          <p:nvPr/>
        </p:nvCxnSpPr>
        <p:spPr>
          <a:xfrm rot="16200000" flipH="1">
            <a:off x="1813718" y="1977232"/>
            <a:ext cx="1141413" cy="18732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23950" idx="2"/>
            <a:endCxn id="43" idx="0"/>
          </p:cNvCxnSpPr>
          <p:nvPr/>
        </p:nvCxnSpPr>
        <p:spPr>
          <a:xfrm rot="16200000" flipH="1">
            <a:off x="3648075" y="2695575"/>
            <a:ext cx="116205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23951" idx="2"/>
            <a:endCxn id="45" idx="0"/>
          </p:cNvCxnSpPr>
          <p:nvPr/>
        </p:nvCxnSpPr>
        <p:spPr>
          <a:xfrm rot="5400000">
            <a:off x="4737100" y="1879600"/>
            <a:ext cx="20320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23952" idx="1"/>
            <a:endCxn id="47" idx="7"/>
          </p:cNvCxnSpPr>
          <p:nvPr/>
        </p:nvCxnSpPr>
        <p:spPr>
          <a:xfrm rot="10800000" flipV="1">
            <a:off x="5888038" y="1422400"/>
            <a:ext cx="1503362" cy="1822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North Dakota</a:t>
            </a:r>
          </a:p>
        </p:txBody>
      </p:sp>
      <p:pic>
        <p:nvPicPr>
          <p:cNvPr id="130051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84788"/>
          </a:xfrm>
        </p:spPr>
      </p:pic>
      <p:sp>
        <p:nvSpPr>
          <p:cNvPr id="424964" name="TextBox 13"/>
          <p:cNvSpPr txBox="1">
            <a:spLocks noChangeArrowheads="1"/>
          </p:cNvSpPr>
          <p:nvPr/>
        </p:nvSpPr>
        <p:spPr bwMode="auto">
          <a:xfrm>
            <a:off x="7315200" y="114300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Grand Forks, ND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53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population:97,478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1,839</a:t>
            </a:r>
          </a:p>
        </p:txBody>
      </p:sp>
      <p:sp>
        <p:nvSpPr>
          <p:cNvPr id="424965" name="TextBox 13"/>
          <p:cNvSpPr txBox="1">
            <a:spLocks noChangeArrowheads="1"/>
          </p:cNvSpPr>
          <p:nvPr/>
        </p:nvSpPr>
        <p:spPr bwMode="auto">
          <a:xfrm>
            <a:off x="6934200" y="5410200"/>
            <a:ext cx="2209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Fargo-Moorehead, ND-MN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6.6%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47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174,367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3,710</a:t>
            </a:r>
          </a:p>
        </p:txBody>
      </p:sp>
      <p:sp>
        <p:nvSpPr>
          <p:cNvPr id="43" name="Oval 42"/>
          <p:cNvSpPr/>
          <p:nvPr/>
        </p:nvSpPr>
        <p:spPr>
          <a:xfrm>
            <a:off x="7696200" y="4191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543800" y="31242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6" name="Straight Arrow Connector 65"/>
          <p:cNvCxnSpPr>
            <a:stCxn id="424964" idx="2"/>
            <a:endCxn id="44" idx="6"/>
          </p:cNvCxnSpPr>
          <p:nvPr/>
        </p:nvCxnSpPr>
        <p:spPr>
          <a:xfrm rot="5400000">
            <a:off x="7480300" y="2527300"/>
            <a:ext cx="11176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24965" idx="0"/>
            <a:endCxn id="43" idx="4"/>
          </p:cNvCxnSpPr>
          <p:nvPr/>
        </p:nvCxnSpPr>
        <p:spPr>
          <a:xfrm rot="16200000" flipV="1">
            <a:off x="7543800" y="4914900"/>
            <a:ext cx="8382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Ohio</a:t>
            </a:r>
          </a:p>
        </p:txBody>
      </p:sp>
      <p:pic>
        <p:nvPicPr>
          <p:cNvPr id="131075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84788"/>
          </a:xfrm>
        </p:spPr>
      </p:pic>
      <p:sp>
        <p:nvSpPr>
          <p:cNvPr id="5" name="Oval 4"/>
          <p:cNvSpPr/>
          <p:nvPr/>
        </p:nvSpPr>
        <p:spPr>
          <a:xfrm>
            <a:off x="4953000" y="40386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5989" name="TextBox 6"/>
          <p:cNvSpPr txBox="1">
            <a:spLocks noChangeArrowheads="1"/>
          </p:cNvSpPr>
          <p:nvPr/>
        </p:nvSpPr>
        <p:spPr bwMode="auto">
          <a:xfrm>
            <a:off x="228600" y="28956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Columbus, OH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478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1,540,157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3,222</a:t>
            </a:r>
          </a:p>
        </p:txBody>
      </p:sp>
      <p:cxnSp>
        <p:nvCxnSpPr>
          <p:cNvPr id="10" name="Straight Arrow Connector 9"/>
          <p:cNvCxnSpPr>
            <a:stCxn id="425989" idx="3"/>
            <a:endCxn id="5" idx="6"/>
          </p:cNvCxnSpPr>
          <p:nvPr/>
        </p:nvCxnSpPr>
        <p:spPr>
          <a:xfrm>
            <a:off x="2286000" y="3403600"/>
            <a:ext cx="3048000" cy="787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991" name="TextBox 6"/>
          <p:cNvSpPr txBox="1">
            <a:spLocks noChangeArrowheads="1"/>
          </p:cNvSpPr>
          <p:nvPr/>
        </p:nvSpPr>
        <p:spPr bwMode="auto">
          <a:xfrm>
            <a:off x="7086600" y="42672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Youngstown-Warren, OH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280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594,746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2,124</a:t>
            </a:r>
          </a:p>
        </p:txBody>
      </p:sp>
      <p:sp>
        <p:nvSpPr>
          <p:cNvPr id="425992" name="TextBox 6"/>
          <p:cNvSpPr txBox="1">
            <a:spLocks noChangeArrowheads="1"/>
          </p:cNvSpPr>
          <p:nvPr/>
        </p:nvSpPr>
        <p:spPr bwMode="auto">
          <a:xfrm>
            <a:off x="304800" y="13716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Toledo, OH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193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618,203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3,203</a:t>
            </a:r>
          </a:p>
        </p:txBody>
      </p:sp>
      <p:sp>
        <p:nvSpPr>
          <p:cNvPr id="425993" name="TextBox 6"/>
          <p:cNvSpPr txBox="1">
            <a:spLocks noChangeArrowheads="1"/>
          </p:cNvSpPr>
          <p:nvPr/>
        </p:nvSpPr>
        <p:spPr bwMode="auto">
          <a:xfrm>
            <a:off x="7010400" y="9144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Cleveland-Akron, OH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827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2,945,831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3,562</a:t>
            </a:r>
          </a:p>
        </p:txBody>
      </p:sp>
      <p:sp>
        <p:nvSpPr>
          <p:cNvPr id="16" name="Oval 15"/>
          <p:cNvSpPr/>
          <p:nvPr/>
        </p:nvSpPr>
        <p:spPr>
          <a:xfrm>
            <a:off x="4419600" y="19812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172200" y="22098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934200" y="259080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0" name="Straight Arrow Connector 19"/>
          <p:cNvCxnSpPr>
            <a:stCxn id="425991" idx="0"/>
            <a:endCxn id="19" idx="5"/>
          </p:cNvCxnSpPr>
          <p:nvPr/>
        </p:nvCxnSpPr>
        <p:spPr>
          <a:xfrm rot="16200000" flipV="1">
            <a:off x="7142163" y="3294063"/>
            <a:ext cx="1220787" cy="7254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25993" idx="1"/>
            <a:endCxn id="17" idx="6"/>
          </p:cNvCxnSpPr>
          <p:nvPr/>
        </p:nvCxnSpPr>
        <p:spPr>
          <a:xfrm rot="10800000" flipV="1">
            <a:off x="6553200" y="1422400"/>
            <a:ext cx="457200" cy="93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25992" idx="3"/>
            <a:endCxn id="16" idx="2"/>
          </p:cNvCxnSpPr>
          <p:nvPr/>
        </p:nvCxnSpPr>
        <p:spPr>
          <a:xfrm>
            <a:off x="2209800" y="1879600"/>
            <a:ext cx="2209800" cy="25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Oregon</a:t>
            </a:r>
          </a:p>
        </p:txBody>
      </p:sp>
      <p:pic>
        <p:nvPicPr>
          <p:cNvPr id="132099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84788"/>
          </a:xfrm>
        </p:spPr>
      </p:pic>
      <p:sp>
        <p:nvSpPr>
          <p:cNvPr id="5" name="Oval 4"/>
          <p:cNvSpPr/>
          <p:nvPr/>
        </p:nvSpPr>
        <p:spPr>
          <a:xfrm>
            <a:off x="3505200" y="32766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7013" name="TextBox 6"/>
          <p:cNvSpPr txBox="1">
            <a:spLocks noChangeArrowheads="1"/>
          </p:cNvSpPr>
          <p:nvPr/>
        </p:nvSpPr>
        <p:spPr bwMode="auto">
          <a:xfrm>
            <a:off x="304800" y="26670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Corvallis, OR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38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78,153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2,057</a:t>
            </a:r>
          </a:p>
        </p:txBody>
      </p:sp>
      <p:cxnSp>
        <p:nvCxnSpPr>
          <p:cNvPr id="10" name="Straight Arrow Connector 9"/>
          <p:cNvCxnSpPr>
            <a:stCxn id="427013" idx="3"/>
            <a:endCxn id="5" idx="2"/>
          </p:cNvCxnSpPr>
          <p:nvPr/>
        </p:nvCxnSpPr>
        <p:spPr>
          <a:xfrm>
            <a:off x="2209800" y="3175000"/>
            <a:ext cx="1295400" cy="25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015" name="TextBox 6"/>
          <p:cNvSpPr txBox="1">
            <a:spLocks noChangeArrowheads="1"/>
          </p:cNvSpPr>
          <p:nvPr/>
        </p:nvSpPr>
        <p:spPr bwMode="auto">
          <a:xfrm>
            <a:off x="0" y="49530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Medford-Ashland, OR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95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181,269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1,908</a:t>
            </a:r>
          </a:p>
        </p:txBody>
      </p:sp>
      <p:sp>
        <p:nvSpPr>
          <p:cNvPr id="16" name="Oval 15"/>
          <p:cNvSpPr/>
          <p:nvPr/>
        </p:nvSpPr>
        <p:spPr>
          <a:xfrm>
            <a:off x="3886200" y="5257800"/>
            <a:ext cx="3810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6" name="Straight Arrow Connector 25"/>
          <p:cNvCxnSpPr>
            <a:stCxn id="427015" idx="3"/>
            <a:endCxn id="16" idx="2"/>
          </p:cNvCxnSpPr>
          <p:nvPr/>
        </p:nvCxnSpPr>
        <p:spPr>
          <a:xfrm>
            <a:off x="2057400" y="5461000"/>
            <a:ext cx="1828800" cy="2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Pennsylvania</a:t>
            </a:r>
          </a:p>
        </p:txBody>
      </p:sp>
      <p:pic>
        <p:nvPicPr>
          <p:cNvPr id="133123" name="Content Placeholder 10" descr="pennsylvania-map.gif"/>
          <p:cNvPicPr>
            <a:picLocks noGrp="1" noChangeAspect="1"/>
          </p:cNvPicPr>
          <p:nvPr>
            <p:ph idx="1"/>
          </p:nvPr>
        </p:nvPicPr>
        <p:blipFill>
          <a:blip r:embed="rId2"/>
          <a:srcRect l="2856" t="10196" r="10001" b="9933"/>
          <a:stretch>
            <a:fillRect/>
          </a:stretch>
        </p:blipFill>
        <p:spPr>
          <a:xfrm>
            <a:off x="1371600" y="1143000"/>
            <a:ext cx="6781800" cy="5226050"/>
          </a:xfrm>
        </p:spPr>
      </p:pic>
      <p:sp>
        <p:nvSpPr>
          <p:cNvPr id="13" name="Oval 12"/>
          <p:cNvSpPr/>
          <p:nvPr/>
        </p:nvSpPr>
        <p:spPr>
          <a:xfrm>
            <a:off x="7239000" y="4114800"/>
            <a:ext cx="3048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8037" name="TextBox 13"/>
          <p:cNvSpPr txBox="1">
            <a:spLocks noChangeArrowheads="1"/>
          </p:cNvSpPr>
          <p:nvPr/>
        </p:nvSpPr>
        <p:spPr bwMode="auto">
          <a:xfrm>
            <a:off x="7848600" y="3124200"/>
            <a:ext cx="1295400" cy="1938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Allentown-Bethlehem-Easton, 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97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637,985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6,577</a:t>
            </a:r>
          </a:p>
        </p:txBody>
      </p:sp>
      <p:cxnSp>
        <p:nvCxnSpPr>
          <p:cNvPr id="15" name="Straight Arrow Connector 14"/>
          <p:cNvCxnSpPr>
            <a:stCxn id="428037" idx="1"/>
            <a:endCxn id="13" idx="6"/>
          </p:cNvCxnSpPr>
          <p:nvPr/>
        </p:nvCxnSpPr>
        <p:spPr>
          <a:xfrm rot="10800000" flipV="1">
            <a:off x="7543800" y="4094163"/>
            <a:ext cx="304800" cy="2111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039" name="TextBox 13"/>
          <p:cNvSpPr txBox="1">
            <a:spLocks noChangeArrowheads="1"/>
          </p:cNvSpPr>
          <p:nvPr/>
        </p:nvSpPr>
        <p:spPr bwMode="auto">
          <a:xfrm>
            <a:off x="2743200" y="5334000"/>
            <a:ext cx="2438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Harrisburg-Lebanon-Carlisle, 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312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629,401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2,017</a:t>
            </a:r>
          </a:p>
        </p:txBody>
      </p:sp>
      <p:sp>
        <p:nvSpPr>
          <p:cNvPr id="16" name="Oval 15"/>
          <p:cNvSpPr/>
          <p:nvPr/>
        </p:nvSpPr>
        <p:spPr>
          <a:xfrm>
            <a:off x="5867400" y="4419600"/>
            <a:ext cx="3048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Arrow Connector 16"/>
          <p:cNvCxnSpPr>
            <a:stCxn id="428039" idx="0"/>
            <a:endCxn id="16" idx="3"/>
          </p:cNvCxnSpPr>
          <p:nvPr/>
        </p:nvCxnSpPr>
        <p:spPr>
          <a:xfrm rot="5400000" flipH="1" flipV="1">
            <a:off x="4642644" y="4064794"/>
            <a:ext cx="588962" cy="1949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042" name="TextBox 19"/>
          <p:cNvSpPr txBox="1">
            <a:spLocks noChangeArrowheads="1"/>
          </p:cNvSpPr>
          <p:nvPr/>
        </p:nvSpPr>
        <p:spPr bwMode="auto">
          <a:xfrm>
            <a:off x="0" y="495300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Johnstown, 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137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232,621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1,698</a:t>
            </a:r>
          </a:p>
        </p:txBody>
      </p:sp>
      <p:sp>
        <p:nvSpPr>
          <p:cNvPr id="24" name="Oval 23"/>
          <p:cNvSpPr/>
          <p:nvPr/>
        </p:nvSpPr>
        <p:spPr>
          <a:xfrm>
            <a:off x="4038600" y="44196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7" name="Straight Arrow Connector 26"/>
          <p:cNvCxnSpPr>
            <a:stCxn id="428042" idx="3"/>
            <a:endCxn id="24" idx="4"/>
          </p:cNvCxnSpPr>
          <p:nvPr/>
        </p:nvCxnSpPr>
        <p:spPr>
          <a:xfrm flipV="1">
            <a:off x="1828800" y="4724400"/>
            <a:ext cx="2362200" cy="736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045" name="TextBox 34"/>
          <p:cNvSpPr txBox="1">
            <a:spLocks noChangeArrowheads="1"/>
          </p:cNvSpPr>
          <p:nvPr/>
        </p:nvSpPr>
        <p:spPr bwMode="auto">
          <a:xfrm>
            <a:off x="228600" y="25146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Sharon, 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66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120,293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1,823</a:t>
            </a:r>
          </a:p>
        </p:txBody>
      </p:sp>
      <p:sp>
        <p:nvSpPr>
          <p:cNvPr id="428046" name="TextBox 35"/>
          <p:cNvSpPr txBox="1">
            <a:spLocks noChangeArrowheads="1"/>
          </p:cNvSpPr>
          <p:nvPr/>
        </p:nvSpPr>
        <p:spPr bwMode="auto">
          <a:xfrm>
            <a:off x="5257800" y="533400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York, 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134evangelical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381,751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2,489</a:t>
            </a:r>
          </a:p>
        </p:txBody>
      </p:sp>
      <p:sp>
        <p:nvSpPr>
          <p:cNvPr id="37" name="Oval 36"/>
          <p:cNvSpPr/>
          <p:nvPr/>
        </p:nvSpPr>
        <p:spPr>
          <a:xfrm>
            <a:off x="6096000" y="487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8" name="Straight Arrow Connector 37"/>
          <p:cNvCxnSpPr>
            <a:stCxn id="428046" idx="0"/>
            <a:endCxn id="37" idx="4"/>
          </p:cNvCxnSpPr>
          <p:nvPr/>
        </p:nvCxnSpPr>
        <p:spPr>
          <a:xfrm rot="5400000" flipH="1" flipV="1">
            <a:off x="6191250" y="5238750"/>
            <a:ext cx="76200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743200" y="32766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4" name="Straight Arrow Connector 43"/>
          <p:cNvCxnSpPr>
            <a:stCxn id="428045" idx="3"/>
            <a:endCxn id="41" idx="2"/>
          </p:cNvCxnSpPr>
          <p:nvPr/>
        </p:nvCxnSpPr>
        <p:spPr>
          <a:xfrm>
            <a:off x="2133600" y="3022600"/>
            <a:ext cx="609600" cy="40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715000" y="3352800"/>
            <a:ext cx="3810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9" name="Straight Arrow Connector 48"/>
          <p:cNvCxnSpPr>
            <a:stCxn id="428053" idx="2"/>
            <a:endCxn id="48" idx="0"/>
          </p:cNvCxnSpPr>
          <p:nvPr/>
        </p:nvCxnSpPr>
        <p:spPr>
          <a:xfrm rot="5400000">
            <a:off x="5365750" y="2622550"/>
            <a:ext cx="1270000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053" name="TextBox 54"/>
          <p:cNvSpPr txBox="1">
            <a:spLocks noChangeArrowheads="1"/>
          </p:cNvSpPr>
          <p:nvPr/>
        </p:nvSpPr>
        <p:spPr bwMode="auto">
          <a:xfrm>
            <a:off x="5181600" y="106680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Williamsport, 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43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120,044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2,792</a:t>
            </a:r>
          </a:p>
        </p:txBody>
      </p:sp>
      <p:sp>
        <p:nvSpPr>
          <p:cNvPr id="72" name="Oval 71"/>
          <p:cNvSpPr/>
          <p:nvPr/>
        </p:nvSpPr>
        <p:spPr>
          <a:xfrm>
            <a:off x="3048000" y="2286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3" name="Straight Arrow Connector 72"/>
          <p:cNvCxnSpPr>
            <a:stCxn id="428056" idx="3"/>
            <a:endCxn id="72" idx="1"/>
          </p:cNvCxnSpPr>
          <p:nvPr/>
        </p:nvCxnSpPr>
        <p:spPr>
          <a:xfrm>
            <a:off x="2133600" y="1803400"/>
            <a:ext cx="969963" cy="5381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056" name="TextBox 73"/>
          <p:cNvSpPr txBox="1">
            <a:spLocks noChangeArrowheads="1"/>
          </p:cNvSpPr>
          <p:nvPr/>
        </p:nvSpPr>
        <p:spPr bwMode="auto">
          <a:xfrm>
            <a:off x="228600" y="12954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Erie, 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6.9%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88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280,843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3,191</a:t>
            </a:r>
          </a:p>
        </p:txBody>
      </p:sp>
      <p:sp>
        <p:nvSpPr>
          <p:cNvPr id="428057" name="TextBox 87"/>
          <p:cNvSpPr txBox="1">
            <a:spLocks noChangeArrowheads="1"/>
          </p:cNvSpPr>
          <p:nvPr/>
        </p:nvSpPr>
        <p:spPr bwMode="auto">
          <a:xfrm>
            <a:off x="3276600" y="1066800"/>
            <a:ext cx="1752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State College, 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6.8%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58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135,758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2,341</a:t>
            </a:r>
          </a:p>
        </p:txBody>
      </p:sp>
      <p:sp>
        <p:nvSpPr>
          <p:cNvPr id="428058" name="TextBox 88"/>
          <p:cNvSpPr txBox="1">
            <a:spLocks noChangeArrowheads="1"/>
          </p:cNvSpPr>
          <p:nvPr/>
        </p:nvSpPr>
        <p:spPr bwMode="auto">
          <a:xfrm>
            <a:off x="0" y="36576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Pittsburgh, 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593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2,358,695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3,978</a:t>
            </a:r>
          </a:p>
        </p:txBody>
      </p:sp>
      <p:sp>
        <p:nvSpPr>
          <p:cNvPr id="428059" name="TextBox 89"/>
          <p:cNvSpPr txBox="1">
            <a:spLocks noChangeArrowheads="1"/>
          </p:cNvSpPr>
          <p:nvPr/>
        </p:nvSpPr>
        <p:spPr bwMode="auto">
          <a:xfrm>
            <a:off x="7315200" y="556260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Reading, 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92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373,638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4,061</a:t>
            </a:r>
          </a:p>
        </p:txBody>
      </p:sp>
      <p:sp>
        <p:nvSpPr>
          <p:cNvPr id="428060" name="TextBox 90"/>
          <p:cNvSpPr txBox="1">
            <a:spLocks noChangeArrowheads="1"/>
          </p:cNvSpPr>
          <p:nvPr/>
        </p:nvSpPr>
        <p:spPr bwMode="auto">
          <a:xfrm>
            <a:off x="7086600" y="1066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Scranton--Wilkes-Barre—Hazelton, 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3.1%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177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624,776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3,530</a:t>
            </a:r>
          </a:p>
        </p:txBody>
      </p:sp>
      <p:sp>
        <p:nvSpPr>
          <p:cNvPr id="106" name="Oval 105"/>
          <p:cNvSpPr/>
          <p:nvPr/>
        </p:nvSpPr>
        <p:spPr>
          <a:xfrm>
            <a:off x="3048000" y="41910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6781800" y="44196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6858000" y="3048000"/>
            <a:ext cx="4572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6" name="Straight Arrow Connector 115"/>
          <p:cNvCxnSpPr>
            <a:stCxn id="428058" idx="3"/>
            <a:endCxn id="106" idx="2"/>
          </p:cNvCxnSpPr>
          <p:nvPr/>
        </p:nvCxnSpPr>
        <p:spPr>
          <a:xfrm>
            <a:off x="2133600" y="4165600"/>
            <a:ext cx="914400" cy="17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428059" idx="0"/>
            <a:endCxn id="107" idx="5"/>
          </p:cNvCxnSpPr>
          <p:nvPr/>
        </p:nvCxnSpPr>
        <p:spPr>
          <a:xfrm rot="16200000" flipV="1">
            <a:off x="7194550" y="4527550"/>
            <a:ext cx="882650" cy="1187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28060" idx="2"/>
            <a:endCxn id="108" idx="7"/>
          </p:cNvCxnSpPr>
          <p:nvPr/>
        </p:nvCxnSpPr>
        <p:spPr>
          <a:xfrm rot="5400000">
            <a:off x="7187406" y="2328069"/>
            <a:ext cx="836613" cy="714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5029200" y="38862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0" name="Straight Arrow Connector 149"/>
          <p:cNvCxnSpPr>
            <a:stCxn id="428057" idx="2"/>
            <a:endCxn id="148" idx="1"/>
          </p:cNvCxnSpPr>
          <p:nvPr/>
        </p:nvCxnSpPr>
        <p:spPr>
          <a:xfrm rot="16200000" flipH="1">
            <a:off x="3689350" y="2546350"/>
            <a:ext cx="1836738" cy="9096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Rhode Island</a:t>
            </a:r>
          </a:p>
        </p:txBody>
      </p:sp>
      <p:pic>
        <p:nvPicPr>
          <p:cNvPr id="134147" name="Content Placeholder 16" descr="ri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934200" cy="5343525"/>
          </a:xfrm>
        </p:spPr>
      </p:pic>
      <p:sp>
        <p:nvSpPr>
          <p:cNvPr id="4" name="Oval 3"/>
          <p:cNvSpPr/>
          <p:nvPr/>
        </p:nvSpPr>
        <p:spPr>
          <a:xfrm>
            <a:off x="5638800" y="2362200"/>
            <a:ext cx="6858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429062" idx="1"/>
            <a:endCxn id="4" idx="6"/>
          </p:cNvCxnSpPr>
          <p:nvPr/>
        </p:nvCxnSpPr>
        <p:spPr>
          <a:xfrm rot="10800000" flipV="1">
            <a:off x="6324600" y="2581275"/>
            <a:ext cx="685800" cy="2381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062" name="TextBox 6"/>
          <p:cNvSpPr txBox="1">
            <a:spLocks noChangeArrowheads="1"/>
          </p:cNvSpPr>
          <p:nvPr/>
        </p:nvSpPr>
        <p:spPr bwMode="auto">
          <a:xfrm>
            <a:off x="7010400" y="1981200"/>
            <a:ext cx="2133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Providence-Warwick-Pawtucket, RI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1.7%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117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962,886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8,230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Texas</a:t>
            </a:r>
          </a:p>
        </p:txBody>
      </p:sp>
      <p:pic>
        <p:nvPicPr>
          <p:cNvPr id="135171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23075" cy="5257800"/>
          </a:xfrm>
        </p:spPr>
      </p:pic>
      <p:sp>
        <p:nvSpPr>
          <p:cNvPr id="5" name="Oval 4"/>
          <p:cNvSpPr/>
          <p:nvPr/>
        </p:nvSpPr>
        <p:spPr>
          <a:xfrm>
            <a:off x="6248400" y="57912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0" y="3352800"/>
            <a:ext cx="3810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0086" name="TextBox 6"/>
          <p:cNvSpPr txBox="1">
            <a:spLocks noChangeArrowheads="1"/>
          </p:cNvSpPr>
          <p:nvPr/>
        </p:nvSpPr>
        <p:spPr bwMode="auto">
          <a:xfrm>
            <a:off x="7010400" y="5181600"/>
            <a:ext cx="2133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Brownsville-Harlingen-San Benito, TX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9.2%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141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335,227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2,377</a:t>
            </a:r>
          </a:p>
        </p:txBody>
      </p:sp>
      <p:sp>
        <p:nvSpPr>
          <p:cNvPr id="430087" name="TextBox 7"/>
          <p:cNvSpPr txBox="1">
            <a:spLocks noChangeArrowheads="1"/>
          </p:cNvSpPr>
          <p:nvPr/>
        </p:nvSpPr>
        <p:spPr bwMode="auto">
          <a:xfrm>
            <a:off x="609600" y="17526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El Paso, TX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183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679,622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3,714</a:t>
            </a:r>
          </a:p>
        </p:txBody>
      </p:sp>
      <p:cxnSp>
        <p:nvCxnSpPr>
          <p:cNvPr id="10" name="Straight Arrow Connector 9"/>
          <p:cNvCxnSpPr>
            <a:stCxn id="430086" idx="1"/>
            <a:endCxn id="5" idx="6"/>
          </p:cNvCxnSpPr>
          <p:nvPr/>
        </p:nvCxnSpPr>
        <p:spPr>
          <a:xfrm rot="10800000" flipV="1">
            <a:off x="6629400" y="5781675"/>
            <a:ext cx="381000" cy="1619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30087" idx="2"/>
            <a:endCxn id="6" idx="0"/>
          </p:cNvCxnSpPr>
          <p:nvPr/>
        </p:nvCxnSpPr>
        <p:spPr>
          <a:xfrm rot="16200000" flipH="1">
            <a:off x="2108200" y="2222500"/>
            <a:ext cx="58420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090" name="TextBox 6"/>
          <p:cNvSpPr txBox="1">
            <a:spLocks noChangeArrowheads="1"/>
          </p:cNvSpPr>
          <p:nvPr/>
        </p:nvSpPr>
        <p:spPr bwMode="auto">
          <a:xfrm>
            <a:off x="6858000" y="1447800"/>
            <a:ext cx="2286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McAllen-Edenburg-Mission, TX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199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569,463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2,862</a:t>
            </a:r>
          </a:p>
        </p:txBody>
      </p:sp>
      <p:sp>
        <p:nvSpPr>
          <p:cNvPr id="40" name="Oval 39"/>
          <p:cNvSpPr/>
          <p:nvPr/>
        </p:nvSpPr>
        <p:spPr>
          <a:xfrm>
            <a:off x="5791200" y="56388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1" name="Straight Arrow Connector 40"/>
          <p:cNvCxnSpPr>
            <a:stCxn id="430090" idx="2"/>
            <a:endCxn id="40" idx="7"/>
          </p:cNvCxnSpPr>
          <p:nvPr/>
        </p:nvCxnSpPr>
        <p:spPr>
          <a:xfrm rot="5400000">
            <a:off x="5541169" y="3223419"/>
            <a:ext cx="3035300" cy="1884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093" name="TextBox 6"/>
          <p:cNvSpPr txBox="1">
            <a:spLocks noChangeArrowheads="1"/>
          </p:cNvSpPr>
          <p:nvPr/>
        </p:nvSpPr>
        <p:spPr bwMode="auto">
          <a:xfrm>
            <a:off x="1752600" y="518160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Laredo, TX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3.9%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42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193,117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4,598</a:t>
            </a:r>
          </a:p>
        </p:txBody>
      </p:sp>
      <p:sp>
        <p:nvSpPr>
          <p:cNvPr id="28" name="Oval 27"/>
          <p:cNvSpPr/>
          <p:nvPr/>
        </p:nvSpPr>
        <p:spPr>
          <a:xfrm>
            <a:off x="5486400" y="5181600"/>
            <a:ext cx="4572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9" name="Straight Arrow Connector 28"/>
          <p:cNvCxnSpPr>
            <a:stCxn id="430093" idx="3"/>
            <a:endCxn id="28" idx="2"/>
          </p:cNvCxnSpPr>
          <p:nvPr/>
        </p:nvCxnSpPr>
        <p:spPr>
          <a:xfrm flipV="1">
            <a:off x="3581400" y="5334000"/>
            <a:ext cx="1905000" cy="355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Utah</a:t>
            </a:r>
          </a:p>
        </p:txBody>
      </p:sp>
      <p:pic>
        <p:nvPicPr>
          <p:cNvPr id="136195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23075" cy="5257800"/>
          </a:xfrm>
        </p:spPr>
      </p:pic>
      <p:sp>
        <p:nvSpPr>
          <p:cNvPr id="5" name="Oval 4"/>
          <p:cNvSpPr/>
          <p:nvPr/>
        </p:nvSpPr>
        <p:spPr>
          <a:xfrm>
            <a:off x="5105400" y="2819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29200" y="2133600"/>
            <a:ext cx="3810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1110" name="TextBox 6"/>
          <p:cNvSpPr txBox="1">
            <a:spLocks noChangeArrowheads="1"/>
          </p:cNvSpPr>
          <p:nvPr/>
        </p:nvSpPr>
        <p:spPr bwMode="auto">
          <a:xfrm>
            <a:off x="7162800" y="3886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Provo-Orem, Utah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0.6%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368,536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18,427</a:t>
            </a:r>
          </a:p>
        </p:txBody>
      </p:sp>
      <p:sp>
        <p:nvSpPr>
          <p:cNvPr id="431111" name="TextBox 7"/>
          <p:cNvSpPr txBox="1">
            <a:spLocks noChangeArrowheads="1"/>
          </p:cNvSpPr>
          <p:nvPr/>
        </p:nvSpPr>
        <p:spPr bwMode="auto">
          <a:xfrm>
            <a:off x="6934200" y="18288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Salt Lake City-Ogden, Utah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2.3%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136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1,333,914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9,808</a:t>
            </a:r>
          </a:p>
        </p:txBody>
      </p:sp>
      <p:cxnSp>
        <p:nvCxnSpPr>
          <p:cNvPr id="10" name="Straight Arrow Connector 9"/>
          <p:cNvCxnSpPr>
            <a:stCxn id="431110" idx="1"/>
            <a:endCxn id="5" idx="5"/>
          </p:cNvCxnSpPr>
          <p:nvPr/>
        </p:nvCxnSpPr>
        <p:spPr>
          <a:xfrm rot="10800000">
            <a:off x="5495925" y="3209925"/>
            <a:ext cx="1666875" cy="127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31111" idx="1"/>
            <a:endCxn id="6" idx="6"/>
          </p:cNvCxnSpPr>
          <p:nvPr/>
        </p:nvCxnSpPr>
        <p:spPr>
          <a:xfrm rot="10800000">
            <a:off x="5410200" y="2362200"/>
            <a:ext cx="1524000" cy="666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Vermont</a:t>
            </a:r>
          </a:p>
        </p:txBody>
      </p:sp>
      <p:pic>
        <p:nvPicPr>
          <p:cNvPr id="137219" name="Content Placeholder 7" descr="ver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23075" cy="5257800"/>
          </a:xfrm>
        </p:spPr>
      </p:pic>
      <p:sp>
        <p:nvSpPr>
          <p:cNvPr id="13" name="Oval 12"/>
          <p:cNvSpPr/>
          <p:nvPr/>
        </p:nvSpPr>
        <p:spPr>
          <a:xfrm>
            <a:off x="4267200" y="2438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2133" name="TextBox 13"/>
          <p:cNvSpPr txBox="1">
            <a:spLocks noChangeArrowheads="1"/>
          </p:cNvSpPr>
          <p:nvPr/>
        </p:nvSpPr>
        <p:spPr bwMode="auto">
          <a:xfrm>
            <a:off x="6477000" y="3505200"/>
            <a:ext cx="1981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Burlington, VT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30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198,889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6,630</a:t>
            </a:r>
          </a:p>
        </p:txBody>
      </p:sp>
      <p:cxnSp>
        <p:nvCxnSpPr>
          <p:cNvPr id="15" name="Straight Arrow Connector 14"/>
          <p:cNvCxnSpPr>
            <a:stCxn id="432133" idx="1"/>
            <a:endCxn id="13" idx="6"/>
          </p:cNvCxnSpPr>
          <p:nvPr/>
        </p:nvCxnSpPr>
        <p:spPr>
          <a:xfrm rot="10800000">
            <a:off x="4724400" y="2667000"/>
            <a:ext cx="1752600" cy="134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Washington</a:t>
            </a:r>
          </a:p>
        </p:txBody>
      </p:sp>
      <p:pic>
        <p:nvPicPr>
          <p:cNvPr id="138243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23075" cy="5257800"/>
          </a:xfrm>
        </p:spPr>
      </p:pic>
      <p:sp>
        <p:nvSpPr>
          <p:cNvPr id="5" name="Oval 4"/>
          <p:cNvSpPr/>
          <p:nvPr/>
        </p:nvSpPr>
        <p:spPr>
          <a:xfrm>
            <a:off x="4191000" y="3124200"/>
            <a:ext cx="3810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3157" name="TextBox 6"/>
          <p:cNvSpPr txBox="1">
            <a:spLocks noChangeArrowheads="1"/>
          </p:cNvSpPr>
          <p:nvPr/>
        </p:nvSpPr>
        <p:spPr bwMode="auto">
          <a:xfrm>
            <a:off x="7086600" y="4953000"/>
            <a:ext cx="18288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Seattle-Tacoma-Bremerton, WA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1138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3,554,760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3,124</a:t>
            </a:r>
          </a:p>
        </p:txBody>
      </p:sp>
      <p:cxnSp>
        <p:nvCxnSpPr>
          <p:cNvPr id="10" name="Straight Arrow Connector 9"/>
          <p:cNvCxnSpPr>
            <a:stCxn id="433157" idx="1"/>
            <a:endCxn id="5" idx="6"/>
          </p:cNvCxnSpPr>
          <p:nvPr/>
        </p:nvCxnSpPr>
        <p:spPr>
          <a:xfrm rot="10800000">
            <a:off x="4572000" y="3390900"/>
            <a:ext cx="2514600" cy="22542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0" dirty="0" smtClean="0">
                <a:solidFill>
                  <a:schemeClr val="accent3"/>
                </a:solidFill>
              </a:rPr>
              <a:t>Evangelicals per State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3" descr="usa_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870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West Virginia</a:t>
            </a:r>
          </a:p>
        </p:txBody>
      </p:sp>
      <p:pic>
        <p:nvPicPr>
          <p:cNvPr id="139267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58000" cy="5284788"/>
          </a:xfrm>
        </p:spPr>
      </p:pic>
      <p:sp>
        <p:nvSpPr>
          <p:cNvPr id="4" name="Oval 3"/>
          <p:cNvSpPr/>
          <p:nvPr/>
        </p:nvSpPr>
        <p:spPr>
          <a:xfrm>
            <a:off x="3886200" y="43434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8198" idx="1"/>
            <a:endCxn id="4" idx="6"/>
          </p:cNvCxnSpPr>
          <p:nvPr/>
        </p:nvCxnSpPr>
        <p:spPr>
          <a:xfrm rot="10800000">
            <a:off x="4191000" y="4495800"/>
            <a:ext cx="1752600" cy="1117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5943600" y="5105400"/>
            <a:ext cx="2209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Charleston, WV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199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population:251,662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church:1,265</a:t>
            </a:r>
          </a:p>
        </p:txBody>
      </p:sp>
      <p:sp>
        <p:nvSpPr>
          <p:cNvPr id="13" name="Oval 12"/>
          <p:cNvSpPr/>
          <p:nvPr/>
        </p:nvSpPr>
        <p:spPr>
          <a:xfrm>
            <a:off x="4876800" y="2133600"/>
            <a:ext cx="1524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6248400" y="14478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Wheeling, WV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7.7%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89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population:153,172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1,721</a:t>
            </a:r>
          </a:p>
        </p:txBody>
      </p:sp>
      <p:cxnSp>
        <p:nvCxnSpPr>
          <p:cNvPr id="15" name="Straight Arrow Connector 14"/>
          <p:cNvCxnSpPr>
            <a:stCxn id="8200" idx="1"/>
            <a:endCxn id="13" idx="6"/>
          </p:cNvCxnSpPr>
          <p:nvPr/>
        </p:nvCxnSpPr>
        <p:spPr>
          <a:xfrm rot="10800000" flipV="1">
            <a:off x="5029200" y="1955800"/>
            <a:ext cx="1219200" cy="33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Wisconsin</a:t>
            </a:r>
          </a:p>
        </p:txBody>
      </p:sp>
      <p:pic>
        <p:nvPicPr>
          <p:cNvPr id="140291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823075" cy="5257800"/>
          </a:xfrm>
        </p:spPr>
      </p:pic>
      <p:sp>
        <p:nvSpPr>
          <p:cNvPr id="5" name="Oval 4"/>
          <p:cNvSpPr/>
          <p:nvPr/>
        </p:nvSpPr>
        <p:spPr>
          <a:xfrm>
            <a:off x="6324600" y="39624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5205" name="TextBox 6"/>
          <p:cNvSpPr txBox="1">
            <a:spLocks noChangeArrowheads="1"/>
          </p:cNvSpPr>
          <p:nvPr/>
        </p:nvSpPr>
        <p:spPr bwMode="auto">
          <a:xfrm>
            <a:off x="7162800" y="2743200"/>
            <a:ext cx="1981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Green Bay, WI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9.2%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52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226,778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4,361</a:t>
            </a:r>
          </a:p>
        </p:txBody>
      </p:sp>
      <p:cxnSp>
        <p:nvCxnSpPr>
          <p:cNvPr id="10" name="Straight Arrow Connector 9"/>
          <p:cNvCxnSpPr>
            <a:stCxn id="435205" idx="1"/>
            <a:endCxn id="5" idx="6"/>
          </p:cNvCxnSpPr>
          <p:nvPr/>
        </p:nvCxnSpPr>
        <p:spPr>
          <a:xfrm rot="10800000" flipV="1">
            <a:off x="6553200" y="3251200"/>
            <a:ext cx="609600" cy="825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07" name="TextBox 6"/>
          <p:cNvSpPr txBox="1">
            <a:spLocks noChangeArrowheads="1"/>
          </p:cNvSpPr>
          <p:nvPr/>
        </p:nvSpPr>
        <p:spPr bwMode="auto">
          <a:xfrm>
            <a:off x="6934200" y="5029200"/>
            <a:ext cx="2209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Madison, WI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5.2%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83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426,526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5,139</a:t>
            </a:r>
          </a:p>
        </p:txBody>
      </p:sp>
      <p:sp>
        <p:nvSpPr>
          <p:cNvPr id="40" name="Oval 39"/>
          <p:cNvSpPr/>
          <p:nvPr/>
        </p:nvSpPr>
        <p:spPr>
          <a:xfrm>
            <a:off x="5410200" y="52578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1" name="Straight Arrow Connector 40"/>
          <p:cNvCxnSpPr>
            <a:stCxn id="435207" idx="1"/>
            <a:endCxn id="40" idx="6"/>
          </p:cNvCxnSpPr>
          <p:nvPr/>
        </p:nvCxnSpPr>
        <p:spPr>
          <a:xfrm rot="10800000">
            <a:off x="5638800" y="5372100"/>
            <a:ext cx="1295400" cy="165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i="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United States Metro Areas</a:t>
            </a:r>
            <a:br>
              <a:rPr lang="en-US" sz="3600" i="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sz="3600" i="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less than 3% evangelical</a:t>
            </a:r>
          </a:p>
        </p:txBody>
      </p:sp>
      <p:sp>
        <p:nvSpPr>
          <p:cNvPr id="141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1316" name="Picture 3" descr="usa_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7706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90800" y="3581400"/>
            <a:ext cx="685800" cy="76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00800" y="2514600"/>
            <a:ext cx="1371600" cy="1447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Utah</a:t>
            </a:r>
          </a:p>
        </p:txBody>
      </p:sp>
      <p:pic>
        <p:nvPicPr>
          <p:cNvPr id="142339" name="Content Placeholder 3" descr="fairfield-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Oval 4"/>
          <p:cNvSpPr/>
          <p:nvPr/>
        </p:nvSpPr>
        <p:spPr>
          <a:xfrm>
            <a:off x="5257800" y="2819400"/>
            <a:ext cx="5334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05400" y="1905000"/>
            <a:ext cx="4572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7254" name="TextBox 6"/>
          <p:cNvSpPr txBox="1">
            <a:spLocks noChangeArrowheads="1"/>
          </p:cNvSpPr>
          <p:nvPr/>
        </p:nvSpPr>
        <p:spPr bwMode="auto">
          <a:xfrm>
            <a:off x="7162800" y="2743200"/>
            <a:ext cx="1981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Provo-Orem, Utah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0.6%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368,536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18,427</a:t>
            </a:r>
          </a:p>
        </p:txBody>
      </p:sp>
      <p:sp>
        <p:nvSpPr>
          <p:cNvPr id="437255" name="TextBox 7"/>
          <p:cNvSpPr txBox="1">
            <a:spLocks noChangeArrowheads="1"/>
          </p:cNvSpPr>
          <p:nvPr/>
        </p:nvSpPr>
        <p:spPr bwMode="auto">
          <a:xfrm>
            <a:off x="7010400" y="11430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Salt Lake City-Ogden, Utah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2.3%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136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1,333,914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9,808</a:t>
            </a:r>
          </a:p>
        </p:txBody>
      </p:sp>
      <p:cxnSp>
        <p:nvCxnSpPr>
          <p:cNvPr id="10" name="Straight Arrow Connector 9"/>
          <p:cNvCxnSpPr>
            <a:stCxn id="437254" idx="1"/>
            <a:endCxn id="5" idx="5"/>
          </p:cNvCxnSpPr>
          <p:nvPr/>
        </p:nvCxnSpPr>
        <p:spPr>
          <a:xfrm rot="10800000">
            <a:off x="5713413" y="3144838"/>
            <a:ext cx="1449387" cy="106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37255" idx="1"/>
            <a:endCxn id="6" idx="6"/>
          </p:cNvCxnSpPr>
          <p:nvPr/>
        </p:nvCxnSpPr>
        <p:spPr>
          <a:xfrm rot="10800000" flipV="1">
            <a:off x="5562600" y="1651000"/>
            <a:ext cx="1447800" cy="596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Massachusetts</a:t>
            </a:r>
          </a:p>
        </p:txBody>
      </p:sp>
      <p:pic>
        <p:nvPicPr>
          <p:cNvPr id="143363" name="Content Placeholder 10" descr="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231063" cy="5572125"/>
          </a:xfrm>
        </p:spPr>
      </p:pic>
      <p:sp>
        <p:nvSpPr>
          <p:cNvPr id="4" name="Oval 3"/>
          <p:cNvSpPr/>
          <p:nvPr/>
        </p:nvSpPr>
        <p:spPr>
          <a:xfrm>
            <a:off x="3048000" y="26670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543800" y="4267200"/>
            <a:ext cx="4572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Arrow Connector 7"/>
          <p:cNvCxnSpPr>
            <a:stCxn id="143369" idx="0"/>
            <a:endCxn id="4" idx="2"/>
          </p:cNvCxnSpPr>
          <p:nvPr/>
        </p:nvCxnSpPr>
        <p:spPr>
          <a:xfrm rot="5400000" flipH="1" flipV="1">
            <a:off x="1562100" y="2324100"/>
            <a:ext cx="990600" cy="1981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43368" idx="0"/>
            <a:endCxn id="5" idx="5"/>
          </p:cNvCxnSpPr>
          <p:nvPr/>
        </p:nvCxnSpPr>
        <p:spPr>
          <a:xfrm rot="16200000" flipV="1">
            <a:off x="7958932" y="4568031"/>
            <a:ext cx="207962" cy="257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8" name="TextBox 6"/>
          <p:cNvSpPr txBox="1">
            <a:spLocks noChangeArrowheads="1"/>
          </p:cNvSpPr>
          <p:nvPr/>
        </p:nvSpPr>
        <p:spPr bwMode="auto">
          <a:xfrm>
            <a:off x="7239000" y="48006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Barnstable-Yarmouth, MA</a:t>
            </a:r>
          </a:p>
          <a:p>
            <a:pPr algn="ctr"/>
            <a:r>
              <a:rPr lang="en-US" sz="1200">
                <a:latin typeface="Calibri" pitchFamily="34" charset="0"/>
              </a:rPr>
              <a:t>1.5%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25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222,230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8,889</a:t>
            </a:r>
          </a:p>
        </p:txBody>
      </p:sp>
      <p:sp>
        <p:nvSpPr>
          <p:cNvPr id="143369" name="TextBox 5"/>
          <p:cNvSpPr txBox="1">
            <a:spLocks noChangeArrowheads="1"/>
          </p:cNvSpPr>
          <p:nvPr/>
        </p:nvSpPr>
        <p:spPr bwMode="auto">
          <a:xfrm>
            <a:off x="0" y="38100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Pittsfield, MA</a:t>
            </a:r>
          </a:p>
          <a:p>
            <a:pPr algn="ctr"/>
            <a:r>
              <a:rPr lang="en-US" sz="1200">
                <a:latin typeface="Calibri" pitchFamily="34" charset="0"/>
              </a:rPr>
              <a:t>1.5%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14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134,953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9,640</a:t>
            </a:r>
          </a:p>
        </p:txBody>
      </p:sp>
      <p:cxnSp>
        <p:nvCxnSpPr>
          <p:cNvPr id="32" name="Straight Arrow Connector 31"/>
          <p:cNvCxnSpPr>
            <a:stCxn id="143371" idx="0"/>
            <a:endCxn id="34" idx="4"/>
          </p:cNvCxnSpPr>
          <p:nvPr/>
        </p:nvCxnSpPr>
        <p:spPr>
          <a:xfrm rot="5400000" flipH="1" flipV="1">
            <a:off x="3314700" y="4152900"/>
            <a:ext cx="14478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71" name="TextBox 32"/>
          <p:cNvSpPr txBox="1">
            <a:spLocks noChangeArrowheads="1"/>
          </p:cNvSpPr>
          <p:nvPr/>
        </p:nvSpPr>
        <p:spPr bwMode="auto">
          <a:xfrm>
            <a:off x="2743200" y="51054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Springfield, MA</a:t>
            </a:r>
          </a:p>
          <a:p>
            <a:pPr algn="ctr"/>
            <a:r>
              <a:rPr lang="en-US" sz="1200">
                <a:latin typeface="Calibri" pitchFamily="34" charset="0"/>
              </a:rPr>
              <a:t>1.9%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62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608,479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9,814</a:t>
            </a:r>
          </a:p>
        </p:txBody>
      </p:sp>
      <p:sp>
        <p:nvSpPr>
          <p:cNvPr id="34" name="Oval 33"/>
          <p:cNvSpPr/>
          <p:nvPr/>
        </p:nvSpPr>
        <p:spPr>
          <a:xfrm>
            <a:off x="4114800" y="3429000"/>
            <a:ext cx="3048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 flipV="1">
            <a:off x="5562600" y="2971800"/>
            <a:ext cx="12954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374" name="TextBox 39"/>
          <p:cNvSpPr txBox="1">
            <a:spLocks noChangeArrowheads="1"/>
          </p:cNvSpPr>
          <p:nvPr/>
        </p:nvSpPr>
        <p:spPr bwMode="auto">
          <a:xfrm>
            <a:off x="7010400" y="1143000"/>
            <a:ext cx="2133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Boston-Worcester-Lawrence-Lowell-Brockton, MA</a:t>
            </a:r>
          </a:p>
          <a:p>
            <a:pPr algn="ctr"/>
            <a:r>
              <a:rPr lang="en-US" sz="1200">
                <a:latin typeface="Calibri" pitchFamily="34" charset="0"/>
              </a:rPr>
              <a:t>2.5%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778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6,057,826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church:7,786</a:t>
            </a:r>
          </a:p>
        </p:txBody>
      </p:sp>
      <p:cxnSp>
        <p:nvCxnSpPr>
          <p:cNvPr id="41" name="Straight Arrow Connector 40"/>
          <p:cNvCxnSpPr>
            <a:stCxn id="143374" idx="1"/>
            <a:endCxn id="39" idx="6"/>
          </p:cNvCxnSpPr>
          <p:nvPr/>
        </p:nvCxnSpPr>
        <p:spPr>
          <a:xfrm rot="10800000" flipV="1">
            <a:off x="6858000" y="1743075"/>
            <a:ext cx="152400" cy="13811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9"/>
          <p:cNvSpPr txBox="1"/>
          <p:nvPr/>
        </p:nvSpPr>
        <p:spPr>
          <a:xfrm>
            <a:off x="0" y="6604000"/>
            <a:ext cx="3200400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>
                <a:solidFill>
                  <a:schemeClr val="tx2"/>
                </a:solidFill>
              </a:rPr>
              <a:t>Source: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Rhode Island</a:t>
            </a:r>
          </a:p>
        </p:txBody>
      </p:sp>
      <p:pic>
        <p:nvPicPr>
          <p:cNvPr id="144387" name="Content Placeholder 16" descr="ri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231063" cy="5572125"/>
          </a:xfrm>
        </p:spPr>
      </p:pic>
      <p:sp>
        <p:nvSpPr>
          <p:cNvPr id="4" name="Oval 3"/>
          <p:cNvSpPr/>
          <p:nvPr/>
        </p:nvSpPr>
        <p:spPr>
          <a:xfrm>
            <a:off x="5943600" y="2286000"/>
            <a:ext cx="304800" cy="838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144390" idx="0"/>
            <a:endCxn id="4" idx="6"/>
          </p:cNvCxnSpPr>
          <p:nvPr/>
        </p:nvCxnSpPr>
        <p:spPr>
          <a:xfrm rot="16200000" flipV="1">
            <a:off x="6038850" y="2914650"/>
            <a:ext cx="209550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390" name="TextBox 6"/>
          <p:cNvSpPr txBox="1">
            <a:spLocks noChangeArrowheads="1"/>
          </p:cNvSpPr>
          <p:nvPr/>
        </p:nvSpPr>
        <p:spPr bwMode="auto">
          <a:xfrm>
            <a:off x="6705600" y="4800600"/>
            <a:ext cx="2438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Providence-Warwick-Pawtucket, RI</a:t>
            </a:r>
          </a:p>
          <a:p>
            <a:pPr algn="ctr"/>
            <a:r>
              <a:rPr lang="en-US" sz="1200">
                <a:latin typeface="Calibri" pitchFamily="34" charset="0"/>
              </a:rPr>
              <a:t>1.7%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117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962,886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8,230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0" y="6604000"/>
            <a:ext cx="3200400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>
                <a:solidFill>
                  <a:schemeClr val="tx2"/>
                </a:solidFill>
              </a:rPr>
              <a:t>Source: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Connecticut</a:t>
            </a:r>
          </a:p>
        </p:txBody>
      </p:sp>
      <p:pic>
        <p:nvPicPr>
          <p:cNvPr id="145411" name="Content Placeholder 9" descr="ct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08050"/>
            <a:ext cx="7162800" cy="5519738"/>
          </a:xfrm>
        </p:spPr>
      </p:pic>
      <p:sp>
        <p:nvSpPr>
          <p:cNvPr id="4" name="Oval 3"/>
          <p:cNvSpPr/>
          <p:nvPr/>
        </p:nvSpPr>
        <p:spPr>
          <a:xfrm>
            <a:off x="7315200" y="41910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145414" idx="0"/>
            <a:endCxn id="4" idx="4"/>
          </p:cNvCxnSpPr>
          <p:nvPr/>
        </p:nvCxnSpPr>
        <p:spPr>
          <a:xfrm rot="5400000" flipH="1" flipV="1">
            <a:off x="7162800" y="4572000"/>
            <a:ext cx="3810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14" name="TextBox 6"/>
          <p:cNvSpPr txBox="1">
            <a:spLocks noChangeArrowheads="1"/>
          </p:cNvSpPr>
          <p:nvPr/>
        </p:nvSpPr>
        <p:spPr bwMode="auto">
          <a:xfrm>
            <a:off x="6172200" y="48768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New London-Norwich, CT</a:t>
            </a:r>
          </a:p>
          <a:p>
            <a:pPr algn="ctr"/>
            <a:r>
              <a:rPr lang="en-US" sz="1200">
                <a:latin typeface="Calibri" pitchFamily="34" charset="0"/>
              </a:rPr>
              <a:t>2.5%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40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259,088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6,477</a:t>
            </a:r>
          </a:p>
        </p:txBody>
      </p:sp>
      <p:sp>
        <p:nvSpPr>
          <p:cNvPr id="13" name="Oval 12"/>
          <p:cNvSpPr/>
          <p:nvPr/>
        </p:nvSpPr>
        <p:spPr>
          <a:xfrm>
            <a:off x="5715000" y="25908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5416" name="TextBox 13"/>
          <p:cNvSpPr txBox="1">
            <a:spLocks noChangeArrowheads="1"/>
          </p:cNvSpPr>
          <p:nvPr/>
        </p:nvSpPr>
        <p:spPr bwMode="auto">
          <a:xfrm>
            <a:off x="7086600" y="11430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Hartford, CT</a:t>
            </a:r>
          </a:p>
          <a:p>
            <a:pPr algn="ctr"/>
            <a:r>
              <a:rPr lang="en-US" sz="1200">
                <a:latin typeface="Calibri" pitchFamily="34" charset="0"/>
              </a:rPr>
              <a:t>2.7%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152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1,148,618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7,557</a:t>
            </a:r>
          </a:p>
        </p:txBody>
      </p:sp>
      <p:cxnSp>
        <p:nvCxnSpPr>
          <p:cNvPr id="15" name="Straight Arrow Connector 14"/>
          <p:cNvCxnSpPr>
            <a:stCxn id="145416" idx="1"/>
            <a:endCxn id="13" idx="6"/>
          </p:cNvCxnSpPr>
          <p:nvPr/>
        </p:nvCxnSpPr>
        <p:spPr>
          <a:xfrm rot="10800000" flipV="1">
            <a:off x="6096000" y="1651000"/>
            <a:ext cx="990600" cy="1092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604000"/>
            <a:ext cx="3200400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>
                <a:solidFill>
                  <a:schemeClr val="tx2"/>
                </a:solidFill>
              </a:rPr>
              <a:t>Source: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New York</a:t>
            </a:r>
          </a:p>
        </p:txBody>
      </p:sp>
      <p:pic>
        <p:nvPicPr>
          <p:cNvPr id="146435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849313"/>
            <a:ext cx="7239000" cy="5578475"/>
          </a:xfrm>
        </p:spPr>
      </p:pic>
      <p:sp>
        <p:nvSpPr>
          <p:cNvPr id="4" name="Oval 3"/>
          <p:cNvSpPr/>
          <p:nvPr/>
        </p:nvSpPr>
        <p:spPr>
          <a:xfrm>
            <a:off x="6477000" y="5105400"/>
            <a:ext cx="12192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146438" idx="3"/>
            <a:endCxn id="4" idx="2"/>
          </p:cNvCxnSpPr>
          <p:nvPr/>
        </p:nvCxnSpPr>
        <p:spPr>
          <a:xfrm flipV="1">
            <a:off x="3429000" y="5448300"/>
            <a:ext cx="3048000" cy="1047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38" name="TextBox 6"/>
          <p:cNvSpPr txBox="1">
            <a:spLocks noChangeArrowheads="1"/>
          </p:cNvSpPr>
          <p:nvPr/>
        </p:nvSpPr>
        <p:spPr bwMode="auto">
          <a:xfrm>
            <a:off x="990600" y="4953000"/>
            <a:ext cx="2438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New York – Northern New Jersey – Long Island, NY-NJ-CT-PA</a:t>
            </a:r>
          </a:p>
          <a:p>
            <a:pPr algn="ctr"/>
            <a:r>
              <a:rPr lang="en-US" sz="1200">
                <a:latin typeface="Calibri" pitchFamily="34" charset="0"/>
              </a:rPr>
              <a:t>2.3%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2478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21,104,292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8,517</a:t>
            </a:r>
          </a:p>
        </p:txBody>
      </p:sp>
      <p:sp>
        <p:nvSpPr>
          <p:cNvPr id="13" name="Oval 12"/>
          <p:cNvSpPr/>
          <p:nvPr/>
        </p:nvSpPr>
        <p:spPr>
          <a:xfrm>
            <a:off x="6781800" y="3352800"/>
            <a:ext cx="5334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6440" name="TextBox 13"/>
          <p:cNvSpPr txBox="1">
            <a:spLocks noChangeArrowheads="1"/>
          </p:cNvSpPr>
          <p:nvPr/>
        </p:nvSpPr>
        <p:spPr bwMode="auto">
          <a:xfrm>
            <a:off x="6629400" y="1219200"/>
            <a:ext cx="2514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Albany-Schenectady-Troy, NY</a:t>
            </a:r>
          </a:p>
          <a:p>
            <a:pPr algn="ctr"/>
            <a:r>
              <a:rPr lang="en-US" sz="1200">
                <a:latin typeface="Calibri" pitchFamily="34" charset="0"/>
              </a:rPr>
              <a:t>2.7%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150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6,557,826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7,786</a:t>
            </a:r>
          </a:p>
        </p:txBody>
      </p:sp>
      <p:cxnSp>
        <p:nvCxnSpPr>
          <p:cNvPr id="15" name="Straight Arrow Connector 14"/>
          <p:cNvCxnSpPr>
            <a:stCxn id="146440" idx="2"/>
            <a:endCxn id="13" idx="6"/>
          </p:cNvCxnSpPr>
          <p:nvPr/>
        </p:nvCxnSpPr>
        <p:spPr>
          <a:xfrm rot="5400000">
            <a:off x="6946900" y="2603500"/>
            <a:ext cx="1308100" cy="571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604000"/>
            <a:ext cx="3200400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>
                <a:solidFill>
                  <a:schemeClr val="tx2"/>
                </a:solidFill>
              </a:rPr>
              <a:t>Source: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Pennsylvania</a:t>
            </a:r>
          </a:p>
        </p:txBody>
      </p:sp>
      <p:pic>
        <p:nvPicPr>
          <p:cNvPr id="147459" name="Content Placeholder 10" descr="pennsylvania-map.gif"/>
          <p:cNvPicPr>
            <a:picLocks noGrp="1" noChangeAspect="1"/>
          </p:cNvPicPr>
          <p:nvPr>
            <p:ph idx="1"/>
          </p:nvPr>
        </p:nvPicPr>
        <p:blipFill>
          <a:blip r:embed="rId2"/>
          <a:srcRect l="2721" t="10309" r="10229" b="10410"/>
          <a:stretch>
            <a:fillRect/>
          </a:stretch>
        </p:blipFill>
        <p:spPr>
          <a:xfrm>
            <a:off x="1371600" y="909638"/>
            <a:ext cx="7162800" cy="5483225"/>
          </a:xfrm>
        </p:spPr>
      </p:pic>
      <p:sp>
        <p:nvSpPr>
          <p:cNvPr id="13" name="Oval 12"/>
          <p:cNvSpPr/>
          <p:nvPr/>
        </p:nvSpPr>
        <p:spPr>
          <a:xfrm>
            <a:off x="7467600" y="3962400"/>
            <a:ext cx="6858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3397" name="TextBox 13"/>
          <p:cNvSpPr txBox="1">
            <a:spLocks noChangeArrowheads="1"/>
          </p:cNvSpPr>
          <p:nvPr/>
        </p:nvSpPr>
        <p:spPr bwMode="auto">
          <a:xfrm>
            <a:off x="6858000" y="1143000"/>
            <a:ext cx="2057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Allentown-Bethlehem-Easton, 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97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637,985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6,577</a:t>
            </a:r>
          </a:p>
        </p:txBody>
      </p:sp>
      <p:cxnSp>
        <p:nvCxnSpPr>
          <p:cNvPr id="15" name="Straight Arrow Connector 14"/>
          <p:cNvCxnSpPr>
            <a:stCxn id="443397" idx="2"/>
            <a:endCxn id="13" idx="6"/>
          </p:cNvCxnSpPr>
          <p:nvPr/>
        </p:nvCxnSpPr>
        <p:spPr>
          <a:xfrm rot="16200000" flipH="1">
            <a:off x="7077075" y="3152775"/>
            <a:ext cx="1885950" cy="266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Vermont</a:t>
            </a:r>
          </a:p>
        </p:txBody>
      </p:sp>
      <p:pic>
        <p:nvPicPr>
          <p:cNvPr id="148483" name="Content Placeholder 7" descr="ver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08050"/>
            <a:ext cx="7162800" cy="5519738"/>
          </a:xfrm>
        </p:spPr>
      </p:pic>
      <p:sp>
        <p:nvSpPr>
          <p:cNvPr id="13" name="Oval 12"/>
          <p:cNvSpPr/>
          <p:nvPr/>
        </p:nvSpPr>
        <p:spPr>
          <a:xfrm>
            <a:off x="4495800" y="2209800"/>
            <a:ext cx="3810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4421" name="TextBox 13"/>
          <p:cNvSpPr txBox="1">
            <a:spLocks noChangeArrowheads="1"/>
          </p:cNvSpPr>
          <p:nvPr/>
        </p:nvSpPr>
        <p:spPr bwMode="auto">
          <a:xfrm>
            <a:off x="6629400" y="3657600"/>
            <a:ext cx="1981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Burlington, VT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30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198,889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6,630</a:t>
            </a:r>
          </a:p>
        </p:txBody>
      </p:sp>
      <p:cxnSp>
        <p:nvCxnSpPr>
          <p:cNvPr id="15" name="Straight Arrow Connector 14"/>
          <p:cNvCxnSpPr>
            <a:stCxn id="444421" idx="1"/>
            <a:endCxn id="13" idx="6"/>
          </p:cNvCxnSpPr>
          <p:nvPr/>
        </p:nvCxnSpPr>
        <p:spPr>
          <a:xfrm rot="10800000">
            <a:off x="4876800" y="2438400"/>
            <a:ext cx="1752600" cy="172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Alabama: </a:t>
            </a:r>
            <a:r>
              <a:rPr lang="en-US" sz="2400" smtClean="0"/>
              <a:t>41% evangelical, 717 people per church</a:t>
            </a:r>
          </a:p>
        </p:txBody>
      </p:sp>
      <p:pic>
        <p:nvPicPr>
          <p:cNvPr id="4099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4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 eaLnBrk="1" hangingPunct="1"/>
            <a:r>
              <a:rPr lang="en-US" smtClean="0"/>
              <a:t>Evangelicals in selected Canadian </a:t>
            </a:r>
            <a:br>
              <a:rPr lang="en-US" smtClean="0"/>
            </a:br>
            <a:r>
              <a:rPr lang="en-US" smtClean="0"/>
              <a:t> metropolitan areas</a:t>
            </a:r>
          </a:p>
        </p:txBody>
      </p:sp>
      <p:sp>
        <p:nvSpPr>
          <p:cNvPr id="14950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9508" name="Picture 3" descr="canad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58007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9"/>
          <p:cNvSpPr txBox="1"/>
          <p:nvPr/>
        </p:nvSpPr>
        <p:spPr>
          <a:xfrm>
            <a:off x="0" y="6280150"/>
            <a:ext cx="5943600" cy="5778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Lorne Hunter, Outreach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Map: Natural Resources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4" descr="Ontario_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53340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Ontario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162800" y="4648200"/>
            <a:ext cx="19812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Toronto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5,406,324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1,034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5,229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5410200" y="49530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0534" name="Straight Arrow Connector 7"/>
          <p:cNvCxnSpPr>
            <a:cxnSpLocks noChangeShapeType="1"/>
            <a:stCxn id="4" idx="1"/>
            <a:endCxn id="150533" idx="6"/>
          </p:cNvCxnSpPr>
          <p:nvPr/>
        </p:nvCxnSpPr>
        <p:spPr bwMode="auto">
          <a:xfrm rot="10800000">
            <a:off x="5562600" y="5029200"/>
            <a:ext cx="16002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0535" name="Oval 12"/>
          <p:cNvSpPr>
            <a:spLocks noChangeArrowheads="1"/>
          </p:cNvSpPr>
          <p:nvPr/>
        </p:nvSpPr>
        <p:spPr bwMode="auto">
          <a:xfrm>
            <a:off x="2667000" y="3657600"/>
            <a:ext cx="3048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1143000"/>
            <a:ext cx="18288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Thunder Bay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125,359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39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3,214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cxnSp>
        <p:nvCxnSpPr>
          <p:cNvPr id="150537" name="Straight Arrow Connector 15"/>
          <p:cNvCxnSpPr>
            <a:cxnSpLocks noChangeShapeType="1"/>
            <a:stCxn id="15" idx="3"/>
            <a:endCxn id="150535" idx="1"/>
          </p:cNvCxnSpPr>
          <p:nvPr/>
        </p:nvCxnSpPr>
        <p:spPr bwMode="auto">
          <a:xfrm>
            <a:off x="1828800" y="1524000"/>
            <a:ext cx="882650" cy="21669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itle 1"/>
          <p:cNvSpPr txBox="1">
            <a:spLocks/>
          </p:cNvSpPr>
          <p:nvPr/>
        </p:nvSpPr>
        <p:spPr bwMode="auto">
          <a:xfrm>
            <a:off x="5715000" y="1447800"/>
            <a:ext cx="19812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Ottawa-Gatineau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1,158,314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189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6,129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0539" name="Oval 20"/>
          <p:cNvSpPr>
            <a:spLocks noChangeArrowheads="1"/>
          </p:cNvSpPr>
          <p:nvPr/>
        </p:nvSpPr>
        <p:spPr bwMode="auto">
          <a:xfrm>
            <a:off x="6096000" y="4191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0540" name="Straight Arrow Connector 21"/>
          <p:cNvCxnSpPr>
            <a:cxnSpLocks noChangeShapeType="1"/>
            <a:stCxn id="20" idx="2"/>
            <a:endCxn id="150539" idx="0"/>
          </p:cNvCxnSpPr>
          <p:nvPr/>
        </p:nvCxnSpPr>
        <p:spPr bwMode="auto">
          <a:xfrm rot="5400000">
            <a:off x="5467350" y="2952750"/>
            <a:ext cx="1981200" cy="4953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Title 1"/>
          <p:cNvSpPr txBox="1">
            <a:spLocks/>
          </p:cNvSpPr>
          <p:nvPr/>
        </p:nvSpPr>
        <p:spPr bwMode="auto">
          <a:xfrm>
            <a:off x="0" y="3276600"/>
            <a:ext cx="19050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Hamilton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716, 230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196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3,654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0542" name="Oval 26"/>
          <p:cNvSpPr>
            <a:spLocks noChangeArrowheads="1"/>
          </p:cNvSpPr>
          <p:nvPr/>
        </p:nvSpPr>
        <p:spPr bwMode="auto">
          <a:xfrm>
            <a:off x="5181600" y="51816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150543" name="Oval 32"/>
          <p:cNvSpPr>
            <a:spLocks noChangeArrowheads="1"/>
          </p:cNvSpPr>
          <p:nvPr/>
        </p:nvSpPr>
        <p:spPr bwMode="auto">
          <a:xfrm>
            <a:off x="4953000" y="5334000"/>
            <a:ext cx="2286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150544" name="Oval 33"/>
          <p:cNvSpPr>
            <a:spLocks noChangeArrowheads="1"/>
          </p:cNvSpPr>
          <p:nvPr/>
        </p:nvSpPr>
        <p:spPr bwMode="auto">
          <a:xfrm>
            <a:off x="5486400" y="4876800"/>
            <a:ext cx="3048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150545" name="Oval 34"/>
          <p:cNvSpPr>
            <a:spLocks noChangeArrowheads="1"/>
          </p:cNvSpPr>
          <p:nvPr/>
        </p:nvSpPr>
        <p:spPr bwMode="auto">
          <a:xfrm>
            <a:off x="5334000" y="51816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150546" name="Oval 35"/>
          <p:cNvSpPr>
            <a:spLocks noChangeArrowheads="1"/>
          </p:cNvSpPr>
          <p:nvPr/>
        </p:nvSpPr>
        <p:spPr bwMode="auto">
          <a:xfrm>
            <a:off x="4572000" y="5638800"/>
            <a:ext cx="2286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0547" name="Straight Arrow Connector 39"/>
          <p:cNvCxnSpPr>
            <a:cxnSpLocks noChangeShapeType="1"/>
            <a:stCxn id="26" idx="3"/>
            <a:endCxn id="150542" idx="1"/>
          </p:cNvCxnSpPr>
          <p:nvPr/>
        </p:nvCxnSpPr>
        <p:spPr bwMode="auto">
          <a:xfrm>
            <a:off x="1905000" y="3695700"/>
            <a:ext cx="3298825" cy="15081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" name="Title 1"/>
          <p:cNvSpPr txBox="1">
            <a:spLocks/>
          </p:cNvSpPr>
          <p:nvPr/>
        </p:nvSpPr>
        <p:spPr bwMode="auto">
          <a:xfrm>
            <a:off x="3657600" y="1371600"/>
            <a:ext cx="19050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Greater Sudbury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Total Population: 161,983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evangelical churches: 34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People per Church: 4,764</a:t>
            </a:r>
          </a:p>
        </p:txBody>
      </p:sp>
      <p:sp>
        <p:nvSpPr>
          <p:cNvPr id="150549" name="Oval 61"/>
          <p:cNvSpPr>
            <a:spLocks noChangeArrowheads="1"/>
          </p:cNvSpPr>
          <p:nvPr/>
        </p:nvSpPr>
        <p:spPr bwMode="auto">
          <a:xfrm>
            <a:off x="4724400" y="4114800"/>
            <a:ext cx="3048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0550" name="Straight Arrow Connector 63"/>
          <p:cNvCxnSpPr>
            <a:cxnSpLocks noChangeShapeType="1"/>
            <a:stCxn id="49" idx="2"/>
            <a:endCxn id="150549" idx="0"/>
          </p:cNvCxnSpPr>
          <p:nvPr/>
        </p:nvCxnSpPr>
        <p:spPr bwMode="auto">
          <a:xfrm rot="16200000" flipH="1">
            <a:off x="3752850" y="2990850"/>
            <a:ext cx="1981200" cy="266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Title 1"/>
          <p:cNvSpPr txBox="1">
            <a:spLocks/>
          </p:cNvSpPr>
          <p:nvPr/>
        </p:nvSpPr>
        <p:spPr bwMode="auto">
          <a:xfrm>
            <a:off x="7239000" y="5486400"/>
            <a:ext cx="19050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St. Catherine’s-Niagara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396,754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166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2,390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7239000" y="3581400"/>
            <a:ext cx="19050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Oshawa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344,374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64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5,381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7010400" y="2514600"/>
            <a:ext cx="19050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Kingston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154,971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43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3,604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838200" y="5410200"/>
            <a:ext cx="19050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Windsor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332,066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88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3,773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228600" y="4419600"/>
            <a:ext cx="19050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London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465,720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139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3,351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cxnSp>
        <p:nvCxnSpPr>
          <p:cNvPr id="150556" name="Straight Arrow Connector 7"/>
          <p:cNvCxnSpPr>
            <a:cxnSpLocks noChangeShapeType="1"/>
            <a:stCxn id="30" idx="0"/>
            <a:endCxn id="150545" idx="4"/>
          </p:cNvCxnSpPr>
          <p:nvPr/>
        </p:nvCxnSpPr>
        <p:spPr bwMode="auto">
          <a:xfrm rot="16200000" flipV="1">
            <a:off x="5467350" y="5200650"/>
            <a:ext cx="457200" cy="5715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0557" name="Straight Arrow Connector 7"/>
          <p:cNvCxnSpPr>
            <a:cxnSpLocks noChangeShapeType="1"/>
            <a:stCxn id="32" idx="3"/>
            <a:endCxn id="150543" idx="4"/>
          </p:cNvCxnSpPr>
          <p:nvPr/>
        </p:nvCxnSpPr>
        <p:spPr bwMode="auto">
          <a:xfrm>
            <a:off x="2133600" y="4838700"/>
            <a:ext cx="2933700" cy="5715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0558" name="Straight Arrow Connector 7"/>
          <p:cNvCxnSpPr>
            <a:cxnSpLocks noChangeShapeType="1"/>
            <a:stCxn id="31" idx="3"/>
            <a:endCxn id="150546" idx="3"/>
          </p:cNvCxnSpPr>
          <p:nvPr/>
        </p:nvCxnSpPr>
        <p:spPr bwMode="auto">
          <a:xfrm>
            <a:off x="2743200" y="5829300"/>
            <a:ext cx="1862138" cy="47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0559" name="Straight Arrow Connector 7"/>
          <p:cNvCxnSpPr>
            <a:cxnSpLocks noChangeShapeType="1"/>
            <a:stCxn id="27" idx="1"/>
            <a:endCxn id="150544" idx="5"/>
          </p:cNvCxnSpPr>
          <p:nvPr/>
        </p:nvCxnSpPr>
        <p:spPr bwMode="auto">
          <a:xfrm rot="10800000" flipV="1">
            <a:off x="5746750" y="3962400"/>
            <a:ext cx="1492250" cy="10445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0560" name="Oval 33"/>
          <p:cNvSpPr>
            <a:spLocks noChangeArrowheads="1"/>
          </p:cNvSpPr>
          <p:nvPr/>
        </p:nvSpPr>
        <p:spPr bwMode="auto">
          <a:xfrm>
            <a:off x="5943600" y="4572000"/>
            <a:ext cx="3048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0561" name="Straight Arrow Connector 7"/>
          <p:cNvCxnSpPr>
            <a:cxnSpLocks noChangeShapeType="1"/>
            <a:stCxn id="29" idx="1"/>
            <a:endCxn id="150560" idx="7"/>
          </p:cNvCxnSpPr>
          <p:nvPr/>
        </p:nvCxnSpPr>
        <p:spPr bwMode="auto">
          <a:xfrm rot="10800000" flipV="1">
            <a:off x="6203950" y="2895600"/>
            <a:ext cx="806450" cy="16986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0562" name="Oval 5"/>
          <p:cNvSpPr>
            <a:spLocks noChangeArrowheads="1"/>
          </p:cNvSpPr>
          <p:nvPr/>
        </p:nvSpPr>
        <p:spPr bwMode="auto">
          <a:xfrm>
            <a:off x="5486400" y="51054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0563" name="Straight Arrow Connector 7"/>
          <p:cNvCxnSpPr>
            <a:cxnSpLocks noChangeShapeType="1"/>
            <a:stCxn id="25" idx="1"/>
            <a:endCxn id="150562" idx="5"/>
          </p:cNvCxnSpPr>
          <p:nvPr/>
        </p:nvCxnSpPr>
        <p:spPr bwMode="auto">
          <a:xfrm rot="10800000">
            <a:off x="5616575" y="5235575"/>
            <a:ext cx="1622425" cy="669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" name="TextBox 9"/>
          <p:cNvSpPr txBox="1"/>
          <p:nvPr/>
        </p:nvSpPr>
        <p:spPr>
          <a:xfrm>
            <a:off x="0" y="6280150"/>
            <a:ext cx="5943600" cy="5778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Lorne Hunter, Outreach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Map: Natural Resources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5029200" y="5715000"/>
            <a:ext cx="19050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Kitchener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463,644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166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1,793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Quebec</a:t>
            </a:r>
          </a:p>
        </p:txBody>
      </p:sp>
      <p:pic>
        <p:nvPicPr>
          <p:cNvPr id="151555" name="Picture 3" descr="Quebec_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45720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3733800"/>
            <a:ext cx="18288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Trois-Rivieres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142,614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9,508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5181600"/>
            <a:ext cx="19812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Montreal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3,666,280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422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8,688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67400" y="3581400"/>
            <a:ext cx="18288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Quebec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723,263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31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23,331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715000" y="5334000"/>
            <a:ext cx="19812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Sherbrooke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164,685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8,668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1560" name="Oval 12"/>
          <p:cNvSpPr>
            <a:spLocks noChangeArrowheads="1"/>
          </p:cNvSpPr>
          <p:nvPr/>
        </p:nvSpPr>
        <p:spPr bwMode="auto">
          <a:xfrm>
            <a:off x="3962400" y="55626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1561" name="Straight Arrow Connector 15"/>
          <p:cNvCxnSpPr>
            <a:cxnSpLocks noChangeShapeType="1"/>
            <a:stCxn id="8" idx="1"/>
            <a:endCxn id="151560" idx="5"/>
          </p:cNvCxnSpPr>
          <p:nvPr/>
        </p:nvCxnSpPr>
        <p:spPr bwMode="auto">
          <a:xfrm rot="10800000">
            <a:off x="4092575" y="5692775"/>
            <a:ext cx="1622425" cy="603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1562" name="Oval 12"/>
          <p:cNvSpPr>
            <a:spLocks noChangeArrowheads="1"/>
          </p:cNvSpPr>
          <p:nvPr/>
        </p:nvSpPr>
        <p:spPr bwMode="auto">
          <a:xfrm>
            <a:off x="3581400" y="56388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1563" name="Straight Arrow Connector 15"/>
          <p:cNvCxnSpPr>
            <a:cxnSpLocks noChangeShapeType="1"/>
            <a:stCxn id="6" idx="3"/>
            <a:endCxn id="151562" idx="3"/>
          </p:cNvCxnSpPr>
          <p:nvPr/>
        </p:nvCxnSpPr>
        <p:spPr bwMode="auto">
          <a:xfrm>
            <a:off x="2286000" y="5676900"/>
            <a:ext cx="1317625" cy="920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1564" name="Oval 12"/>
          <p:cNvSpPr>
            <a:spLocks noChangeArrowheads="1"/>
          </p:cNvSpPr>
          <p:nvPr/>
        </p:nvSpPr>
        <p:spPr bwMode="auto">
          <a:xfrm>
            <a:off x="3733800" y="53340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151565" name="Oval 12"/>
          <p:cNvSpPr>
            <a:spLocks noChangeArrowheads="1"/>
          </p:cNvSpPr>
          <p:nvPr/>
        </p:nvSpPr>
        <p:spPr bwMode="auto">
          <a:xfrm>
            <a:off x="3581400" y="50292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1566" name="Straight Arrow Connector 15"/>
          <p:cNvCxnSpPr>
            <a:cxnSpLocks noChangeShapeType="1"/>
            <a:stCxn id="7" idx="1"/>
            <a:endCxn id="151565" idx="7"/>
          </p:cNvCxnSpPr>
          <p:nvPr/>
        </p:nvCxnSpPr>
        <p:spPr bwMode="auto">
          <a:xfrm rot="10800000" flipV="1">
            <a:off x="3711575" y="4076700"/>
            <a:ext cx="2155825" cy="9747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1567" name="Straight Arrow Connector 15"/>
          <p:cNvCxnSpPr>
            <a:cxnSpLocks noChangeShapeType="1"/>
            <a:stCxn id="5" idx="3"/>
            <a:endCxn id="151564" idx="1"/>
          </p:cNvCxnSpPr>
          <p:nvPr/>
        </p:nvCxnSpPr>
        <p:spPr bwMode="auto">
          <a:xfrm>
            <a:off x="1828800" y="4229100"/>
            <a:ext cx="1927225" cy="11271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2" name="Title 1"/>
          <p:cNvSpPr txBox="1">
            <a:spLocks/>
          </p:cNvSpPr>
          <p:nvPr/>
        </p:nvSpPr>
        <p:spPr bwMode="auto">
          <a:xfrm>
            <a:off x="5029200" y="1371600"/>
            <a:ext cx="19812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Saguenay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152,132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21,733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1569" name="Oval 12"/>
          <p:cNvSpPr>
            <a:spLocks noChangeArrowheads="1"/>
          </p:cNvSpPr>
          <p:nvPr/>
        </p:nvSpPr>
        <p:spPr bwMode="auto">
          <a:xfrm>
            <a:off x="3810000" y="46482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1570" name="Straight Arrow Connector 15"/>
          <p:cNvCxnSpPr>
            <a:cxnSpLocks noChangeShapeType="1"/>
            <a:stCxn id="42" idx="2"/>
            <a:endCxn id="151569" idx="7"/>
          </p:cNvCxnSpPr>
          <p:nvPr/>
        </p:nvCxnSpPr>
        <p:spPr bwMode="auto">
          <a:xfrm rot="5400000">
            <a:off x="3825875" y="2476500"/>
            <a:ext cx="2308225" cy="20796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9"/>
          <p:cNvSpPr txBox="1"/>
          <p:nvPr/>
        </p:nvSpPr>
        <p:spPr>
          <a:xfrm>
            <a:off x="0" y="6280150"/>
            <a:ext cx="5943600" cy="5778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Lorne Hunter, Outreach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Map: Natural Resources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Alberta</a:t>
            </a:r>
          </a:p>
        </p:txBody>
      </p:sp>
      <p:pic>
        <p:nvPicPr>
          <p:cNvPr id="152579" name="Picture 3" descr="Alberta_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40386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943600" y="4267200"/>
            <a:ext cx="19812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Calgary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1,107,242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290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3,818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867400" y="2819400"/>
            <a:ext cx="19812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Edmonton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1,050,046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307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3,420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2582" name="Oval 35"/>
          <p:cNvSpPr>
            <a:spLocks noChangeArrowheads="1"/>
          </p:cNvSpPr>
          <p:nvPr/>
        </p:nvSpPr>
        <p:spPr bwMode="auto">
          <a:xfrm>
            <a:off x="3962400" y="4953000"/>
            <a:ext cx="2286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152583" name="Oval 35"/>
          <p:cNvSpPr>
            <a:spLocks noChangeArrowheads="1"/>
          </p:cNvSpPr>
          <p:nvPr/>
        </p:nvSpPr>
        <p:spPr bwMode="auto">
          <a:xfrm>
            <a:off x="4114800" y="3886200"/>
            <a:ext cx="2286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2584" name="Straight Arrow Connector 15"/>
          <p:cNvCxnSpPr>
            <a:cxnSpLocks noChangeShapeType="1"/>
            <a:stCxn id="6" idx="1"/>
            <a:endCxn id="152583" idx="6"/>
          </p:cNvCxnSpPr>
          <p:nvPr/>
        </p:nvCxnSpPr>
        <p:spPr bwMode="auto">
          <a:xfrm rot="10800000" flipV="1">
            <a:off x="4343400" y="3314700"/>
            <a:ext cx="1524000" cy="685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2585" name="Straight Arrow Connector 15"/>
          <p:cNvCxnSpPr>
            <a:cxnSpLocks noChangeShapeType="1"/>
            <a:stCxn id="5" idx="1"/>
            <a:endCxn id="152582" idx="6"/>
          </p:cNvCxnSpPr>
          <p:nvPr/>
        </p:nvCxnSpPr>
        <p:spPr bwMode="auto">
          <a:xfrm rot="10800000" flipV="1">
            <a:off x="4191000" y="4762500"/>
            <a:ext cx="1752600" cy="304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9"/>
          <p:cNvSpPr txBox="1"/>
          <p:nvPr/>
        </p:nvSpPr>
        <p:spPr>
          <a:xfrm>
            <a:off x="0" y="6280150"/>
            <a:ext cx="5943600" cy="5778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Lorne Hunter, Outreach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Map: Natural Resources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Manitoba</a:t>
            </a:r>
          </a:p>
        </p:txBody>
      </p:sp>
      <p:pic>
        <p:nvPicPr>
          <p:cNvPr id="153603" name="Picture 4" descr="Manitoba_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41148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962400" y="4648200"/>
            <a:ext cx="19812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Winnipeg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706,749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223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3,169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05" name="Oval 35"/>
          <p:cNvSpPr>
            <a:spLocks noChangeArrowheads="1"/>
          </p:cNvSpPr>
          <p:nvPr/>
        </p:nvSpPr>
        <p:spPr bwMode="auto">
          <a:xfrm>
            <a:off x="2743200" y="5562600"/>
            <a:ext cx="2286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3606" name="Straight Arrow Connector 15"/>
          <p:cNvCxnSpPr>
            <a:cxnSpLocks noChangeShapeType="1"/>
            <a:stCxn id="6" idx="1"/>
            <a:endCxn id="153605" idx="6"/>
          </p:cNvCxnSpPr>
          <p:nvPr/>
        </p:nvCxnSpPr>
        <p:spPr bwMode="auto">
          <a:xfrm rot="10800000" flipV="1">
            <a:off x="2971800" y="5143500"/>
            <a:ext cx="990600" cy="533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9"/>
          <p:cNvSpPr txBox="1"/>
          <p:nvPr/>
        </p:nvSpPr>
        <p:spPr>
          <a:xfrm>
            <a:off x="0" y="6280150"/>
            <a:ext cx="5943600" cy="5778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Lorne Hunter, Outreach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Map: Natural Resources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5" descr="Nova_Scotia_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47244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Nova Scotia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267200" y="4114800"/>
            <a:ext cx="19812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Halifax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382,203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108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3,539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4629" name="Oval 35"/>
          <p:cNvSpPr>
            <a:spLocks noChangeArrowheads="1"/>
          </p:cNvSpPr>
          <p:nvPr/>
        </p:nvSpPr>
        <p:spPr bwMode="auto">
          <a:xfrm>
            <a:off x="3200400" y="4267200"/>
            <a:ext cx="2286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4630" name="Straight Arrow Connector 15"/>
          <p:cNvCxnSpPr>
            <a:cxnSpLocks noChangeShapeType="1"/>
            <a:stCxn id="5" idx="1"/>
            <a:endCxn id="154629" idx="6"/>
          </p:cNvCxnSpPr>
          <p:nvPr/>
        </p:nvCxnSpPr>
        <p:spPr bwMode="auto">
          <a:xfrm rot="10800000">
            <a:off x="3429000" y="4381500"/>
            <a:ext cx="838200" cy="228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9"/>
          <p:cNvSpPr txBox="1"/>
          <p:nvPr/>
        </p:nvSpPr>
        <p:spPr>
          <a:xfrm>
            <a:off x="0" y="6280150"/>
            <a:ext cx="5943600" cy="5778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Lorne Hunter, Outreach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Map: Natural Resources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Saskatchewan</a:t>
            </a:r>
          </a:p>
        </p:txBody>
      </p:sp>
      <p:pic>
        <p:nvPicPr>
          <p:cNvPr id="155651" name="Picture 3" descr="Saskatchewan_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42116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2" name="Oval 4"/>
          <p:cNvSpPr>
            <a:spLocks noChangeArrowheads="1"/>
          </p:cNvSpPr>
          <p:nvPr/>
        </p:nvSpPr>
        <p:spPr bwMode="auto">
          <a:xfrm>
            <a:off x="4495800" y="5257800"/>
            <a:ext cx="3048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155653" name="TextBox 5"/>
          <p:cNvSpPr txBox="1">
            <a:spLocks noChangeArrowheads="1"/>
          </p:cNvSpPr>
          <p:nvPr/>
        </p:nvSpPr>
        <p:spPr bwMode="auto">
          <a:xfrm>
            <a:off x="5867400" y="5029200"/>
            <a:ext cx="1981200" cy="830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Regina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198,316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evangelical churches: 63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People per Church: 3,148</a:t>
            </a:r>
          </a:p>
        </p:txBody>
      </p:sp>
      <p:sp>
        <p:nvSpPr>
          <p:cNvPr id="155654" name="TextBox 5"/>
          <p:cNvSpPr txBox="1">
            <a:spLocks noChangeArrowheads="1"/>
          </p:cNvSpPr>
          <p:nvPr/>
        </p:nvSpPr>
        <p:spPr bwMode="auto">
          <a:xfrm>
            <a:off x="5715000" y="3429000"/>
            <a:ext cx="2057400" cy="830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Saskatoon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235,464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evangelical churches: 101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People per Church: 2,331</a:t>
            </a:r>
          </a:p>
        </p:txBody>
      </p:sp>
      <p:sp>
        <p:nvSpPr>
          <p:cNvPr id="155655" name="Oval 4"/>
          <p:cNvSpPr>
            <a:spLocks noChangeArrowheads="1"/>
          </p:cNvSpPr>
          <p:nvPr/>
        </p:nvSpPr>
        <p:spPr bwMode="auto">
          <a:xfrm>
            <a:off x="3733800" y="4572000"/>
            <a:ext cx="2286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5656" name="Straight Arrow Connector 15"/>
          <p:cNvCxnSpPr>
            <a:cxnSpLocks noChangeShapeType="1"/>
            <a:stCxn id="155653" idx="1"/>
            <a:endCxn id="155652" idx="6"/>
          </p:cNvCxnSpPr>
          <p:nvPr/>
        </p:nvCxnSpPr>
        <p:spPr bwMode="auto">
          <a:xfrm rot="10800000">
            <a:off x="4800600" y="5372100"/>
            <a:ext cx="1066800" cy="730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5657" name="Straight Arrow Connector 15"/>
          <p:cNvCxnSpPr>
            <a:cxnSpLocks noChangeShapeType="1"/>
            <a:stCxn id="155654" idx="1"/>
            <a:endCxn id="155655" idx="7"/>
          </p:cNvCxnSpPr>
          <p:nvPr/>
        </p:nvCxnSpPr>
        <p:spPr bwMode="auto">
          <a:xfrm rot="10800000" flipV="1">
            <a:off x="3929063" y="3844925"/>
            <a:ext cx="1785937" cy="7604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9"/>
          <p:cNvSpPr txBox="1"/>
          <p:nvPr/>
        </p:nvSpPr>
        <p:spPr>
          <a:xfrm>
            <a:off x="0" y="6280150"/>
            <a:ext cx="5943600" cy="5778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Lorne Hunter, Outreach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Map: Natural Resources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Brunswick</a:t>
            </a:r>
          </a:p>
        </p:txBody>
      </p:sp>
      <p:pic>
        <p:nvPicPr>
          <p:cNvPr id="156675" name="Picture 3" descr="New_Brunswick_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5864225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6" name="Oval 4"/>
          <p:cNvSpPr>
            <a:spLocks noChangeArrowheads="1"/>
          </p:cNvSpPr>
          <p:nvPr/>
        </p:nvSpPr>
        <p:spPr bwMode="auto">
          <a:xfrm>
            <a:off x="3733800" y="4495800"/>
            <a:ext cx="304800" cy="304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6677" name="Straight Arrow Connector 15"/>
          <p:cNvCxnSpPr>
            <a:cxnSpLocks noChangeShapeType="1"/>
            <a:stCxn id="156678" idx="1"/>
            <a:endCxn id="156676" idx="6"/>
          </p:cNvCxnSpPr>
          <p:nvPr/>
        </p:nvCxnSpPr>
        <p:spPr bwMode="auto">
          <a:xfrm rot="10800000">
            <a:off x="4038600" y="4648200"/>
            <a:ext cx="1600200" cy="34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6678" name="TextBox 5"/>
          <p:cNvSpPr txBox="1">
            <a:spLocks noChangeArrowheads="1"/>
          </p:cNvSpPr>
          <p:nvPr/>
        </p:nvSpPr>
        <p:spPr bwMode="auto">
          <a:xfrm>
            <a:off x="5638800" y="4267200"/>
            <a:ext cx="1981200" cy="830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Saint John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125,944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evangelical churches: 60</a:t>
            </a:r>
          </a:p>
          <a:p>
            <a:pPr algn="ctr"/>
            <a:r>
              <a:rPr lang="en-US" sz="1200">
                <a:latin typeface="Times New Roman" pitchFamily="18" charset="0"/>
              </a:rPr>
              <a:t>People per Church: 2,099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0" y="6280150"/>
            <a:ext cx="5943600" cy="5778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Lorne Hunter, Outreach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Map: Natural Resources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Newfoundland</a:t>
            </a:r>
          </a:p>
        </p:txBody>
      </p:sp>
      <p:pic>
        <p:nvPicPr>
          <p:cNvPr id="157699" name="Picture 3" descr="New_Brunswick_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4578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Oval 4"/>
          <p:cNvSpPr>
            <a:spLocks noChangeArrowheads="1"/>
          </p:cNvSpPr>
          <p:nvPr/>
        </p:nvSpPr>
        <p:spPr bwMode="auto">
          <a:xfrm>
            <a:off x="4724400" y="5105400"/>
            <a:ext cx="304800" cy="304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7701" name="Straight Arrow Connector 15"/>
          <p:cNvCxnSpPr>
            <a:cxnSpLocks noChangeShapeType="1"/>
            <a:stCxn id="157702" idx="1"/>
            <a:endCxn id="157700" idx="7"/>
          </p:cNvCxnSpPr>
          <p:nvPr/>
        </p:nvCxnSpPr>
        <p:spPr bwMode="auto">
          <a:xfrm rot="10800000" flipV="1">
            <a:off x="4984750" y="4911725"/>
            <a:ext cx="806450" cy="2381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7702" name="TextBox 5"/>
          <p:cNvSpPr txBox="1">
            <a:spLocks noChangeArrowheads="1"/>
          </p:cNvSpPr>
          <p:nvPr/>
        </p:nvSpPr>
        <p:spPr bwMode="auto">
          <a:xfrm>
            <a:off x="5791200" y="4495800"/>
            <a:ext cx="1981200" cy="830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St. John’s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181, 394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evangelical churches: 27</a:t>
            </a:r>
          </a:p>
          <a:p>
            <a:pPr algn="ctr"/>
            <a:r>
              <a:rPr lang="en-US" sz="1200">
                <a:latin typeface="Times New Roman" pitchFamily="18" charset="0"/>
              </a:rPr>
              <a:t>People per Church: 6,718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0" y="6280150"/>
            <a:ext cx="5943600" cy="5778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Lorne Hunter, Outreach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Map: Natural Resources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Columbia</a:t>
            </a:r>
          </a:p>
        </p:txBody>
      </p:sp>
      <p:pic>
        <p:nvPicPr>
          <p:cNvPr id="158723" name="Picture 3" descr="AbbotsfordBC_Map_s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9163"/>
            <a:ext cx="55721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4267200" y="5638800"/>
            <a:ext cx="3810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158725" name="TextBox 5"/>
          <p:cNvSpPr txBox="1">
            <a:spLocks noChangeArrowheads="1"/>
          </p:cNvSpPr>
          <p:nvPr/>
        </p:nvSpPr>
        <p:spPr bwMode="auto">
          <a:xfrm>
            <a:off x="6477000" y="4800600"/>
            <a:ext cx="2286000" cy="830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Abbotsford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161, 911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evangelical churches: 105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People per Church: 1,542</a:t>
            </a:r>
          </a:p>
        </p:txBody>
      </p:sp>
      <p:sp>
        <p:nvSpPr>
          <p:cNvPr id="158726" name="TextBox 5"/>
          <p:cNvSpPr txBox="1">
            <a:spLocks noChangeArrowheads="1"/>
          </p:cNvSpPr>
          <p:nvPr/>
        </p:nvSpPr>
        <p:spPr bwMode="auto">
          <a:xfrm>
            <a:off x="5486400" y="3429000"/>
            <a:ext cx="1981200" cy="830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Vancouver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2,236,068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evangelical churches: 684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People per Church: 3,269</a:t>
            </a:r>
          </a:p>
        </p:txBody>
      </p:sp>
      <p:sp>
        <p:nvSpPr>
          <p:cNvPr id="158727" name="TextBox 5"/>
          <p:cNvSpPr txBox="1">
            <a:spLocks noChangeArrowheads="1"/>
          </p:cNvSpPr>
          <p:nvPr/>
        </p:nvSpPr>
        <p:spPr bwMode="auto">
          <a:xfrm>
            <a:off x="685800" y="4648200"/>
            <a:ext cx="1981200" cy="830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Victoria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334,332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evangelical churches: 91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People per Church: 3,674</a:t>
            </a:r>
          </a:p>
        </p:txBody>
      </p:sp>
      <p:sp>
        <p:nvSpPr>
          <p:cNvPr id="158728" name="Oval 4"/>
          <p:cNvSpPr>
            <a:spLocks noChangeArrowheads="1"/>
          </p:cNvSpPr>
          <p:nvPr/>
        </p:nvSpPr>
        <p:spPr bwMode="auto">
          <a:xfrm>
            <a:off x="3962400" y="5867400"/>
            <a:ext cx="3810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158729" name="Oval 4"/>
          <p:cNvSpPr>
            <a:spLocks noChangeArrowheads="1"/>
          </p:cNvSpPr>
          <p:nvPr/>
        </p:nvSpPr>
        <p:spPr bwMode="auto">
          <a:xfrm>
            <a:off x="3962400" y="5486400"/>
            <a:ext cx="3810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cxnSp>
        <p:nvCxnSpPr>
          <p:cNvPr id="158730" name="Straight Arrow Connector 15"/>
          <p:cNvCxnSpPr>
            <a:cxnSpLocks noChangeShapeType="1"/>
            <a:stCxn id="158726" idx="1"/>
            <a:endCxn id="158729" idx="7"/>
          </p:cNvCxnSpPr>
          <p:nvPr/>
        </p:nvCxnSpPr>
        <p:spPr bwMode="auto">
          <a:xfrm rot="10800000" flipV="1">
            <a:off x="4287838" y="3844925"/>
            <a:ext cx="1198562" cy="16748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8731" name="Straight Arrow Connector 15"/>
          <p:cNvCxnSpPr>
            <a:cxnSpLocks noChangeShapeType="1"/>
            <a:stCxn id="158725" idx="1"/>
            <a:endCxn id="158724" idx="6"/>
          </p:cNvCxnSpPr>
          <p:nvPr/>
        </p:nvCxnSpPr>
        <p:spPr bwMode="auto">
          <a:xfrm rot="10800000" flipV="1">
            <a:off x="4648200" y="5216525"/>
            <a:ext cx="1828800" cy="5365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8732" name="Straight Arrow Connector 15"/>
          <p:cNvCxnSpPr>
            <a:cxnSpLocks noChangeShapeType="1"/>
            <a:stCxn id="158727" idx="3"/>
            <a:endCxn id="158728" idx="2"/>
          </p:cNvCxnSpPr>
          <p:nvPr/>
        </p:nvCxnSpPr>
        <p:spPr bwMode="auto">
          <a:xfrm>
            <a:off x="2667000" y="5064125"/>
            <a:ext cx="1295400" cy="9175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9"/>
          <p:cNvSpPr txBox="1"/>
          <p:nvPr/>
        </p:nvSpPr>
        <p:spPr>
          <a:xfrm>
            <a:off x="0" y="6280150"/>
            <a:ext cx="5943600" cy="5778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Lorne Hunter, Outreach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Map: Natural Resources Canada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Alaska: </a:t>
            </a:r>
            <a:r>
              <a:rPr lang="en-US" sz="2400" smtClean="0"/>
              <a:t>13% evangelical, 1,511 people per church</a:t>
            </a:r>
          </a:p>
        </p:txBody>
      </p:sp>
      <p:pic>
        <p:nvPicPr>
          <p:cNvPr id="5123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Arizona: </a:t>
            </a:r>
            <a:r>
              <a:rPr lang="en-US" sz="2400" smtClean="0"/>
              <a:t>10% evangelical, 2,959 people per church</a:t>
            </a:r>
          </a:p>
        </p:txBody>
      </p:sp>
      <p:pic>
        <p:nvPicPr>
          <p:cNvPr id="6147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19938" cy="548640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Arkansas: </a:t>
            </a:r>
            <a:r>
              <a:rPr lang="en-US" sz="2400" smtClean="0"/>
              <a:t>43% evangelical, 586 people per church</a:t>
            </a:r>
          </a:p>
        </p:txBody>
      </p:sp>
      <p:pic>
        <p:nvPicPr>
          <p:cNvPr id="7171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 r="1053" b="1907"/>
          <a:stretch>
            <a:fillRect/>
          </a:stretch>
        </p:blipFill>
        <p:spPr>
          <a:xfrm>
            <a:off x="1371600" y="914400"/>
            <a:ext cx="7239000" cy="546735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11" descr="new-york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7086600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California</a:t>
            </a:r>
            <a:r>
              <a:rPr lang="en-US" b="0" smtClean="0"/>
              <a:t>:</a:t>
            </a:r>
            <a:r>
              <a:rPr lang="en-US" b="0" smtClean="0">
                <a:latin typeface="Calibri" pitchFamily="34" charset="0"/>
              </a:rPr>
              <a:t> </a:t>
            </a:r>
            <a:r>
              <a:rPr lang="en-US" sz="2400" smtClean="0"/>
              <a:t>7% evangelical; 3,760 people per church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Prepared by J. D. Payne and Renee Emerson, Church Planting Center, The Southern Baptist Theological Seminary</a:t>
            </a:r>
          </a:p>
          <a:p>
            <a:r>
              <a:rPr lang="en-US" dirty="0" smtClean="0"/>
              <a:t>In order to understand this presentation better, you are urged to download and read the free corresponding report by clicking HERE</a:t>
            </a:r>
          </a:p>
          <a:p>
            <a:r>
              <a:rPr lang="en-US" dirty="0" smtClean="0"/>
              <a:t>For more information, contact:  J. D. Payne at </a:t>
            </a:r>
            <a:r>
              <a:rPr lang="en-US" dirty="0" smtClean="0">
                <a:hlinkClick r:id="rId2"/>
              </a:rPr>
              <a:t>jpayne@sbts.edu</a:t>
            </a:r>
            <a:r>
              <a:rPr lang="en-US" dirty="0" smtClean="0"/>
              <a:t> or the Church Planting Center at </a:t>
            </a:r>
            <a:r>
              <a:rPr lang="en-US" dirty="0" smtClean="0">
                <a:hlinkClick r:id="rId3"/>
              </a:rPr>
              <a:t>churchplanting@sbts.edu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Colorado: </a:t>
            </a:r>
            <a:r>
              <a:rPr lang="en-US" sz="2400" smtClean="0"/>
              <a:t>11% evangelical, 2,573 people per church</a:t>
            </a:r>
            <a:endParaRPr lang="en-US" smtClean="0"/>
          </a:p>
        </p:txBody>
      </p:sp>
      <p:pic>
        <p:nvPicPr>
          <p:cNvPr id="9219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Connecticut: </a:t>
            </a:r>
            <a:r>
              <a:rPr lang="en-US" sz="2400" smtClean="0"/>
              <a:t>2% evangelical, 7,403 people per church</a:t>
            </a:r>
            <a:endParaRPr lang="en-US" smtClean="0"/>
          </a:p>
        </p:txBody>
      </p:sp>
      <p:pic>
        <p:nvPicPr>
          <p:cNvPr id="10243" name="Content Placeholder 9" descr="ct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19938" cy="548640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Delaware: </a:t>
            </a:r>
            <a:r>
              <a:rPr lang="en-US" sz="2400" smtClean="0"/>
              <a:t>5% evangelical, 3,628 people per church</a:t>
            </a:r>
          </a:p>
        </p:txBody>
      </p:sp>
      <p:pic>
        <p:nvPicPr>
          <p:cNvPr id="11267" name="Content Placeholder 9" descr="ct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8382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Florida: </a:t>
            </a:r>
            <a:r>
              <a:rPr lang="en-US" sz="2400" smtClean="0"/>
              <a:t>14% evangelical, 2,401 people per church</a:t>
            </a:r>
          </a:p>
        </p:txBody>
      </p:sp>
      <p:pic>
        <p:nvPicPr>
          <p:cNvPr id="12291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54863" cy="551338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Georgia: </a:t>
            </a:r>
            <a:r>
              <a:rPr lang="en-US" sz="2400" smtClean="0"/>
              <a:t>28% evangelical, 1,272 people per church</a:t>
            </a:r>
          </a:p>
        </p:txBody>
      </p:sp>
      <p:pic>
        <p:nvPicPr>
          <p:cNvPr id="13315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0805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Hawaii: </a:t>
            </a:r>
            <a:r>
              <a:rPr lang="en-US" sz="2400" smtClean="0"/>
              <a:t>8% evangelical, 2,898 people per church</a:t>
            </a:r>
          </a:p>
        </p:txBody>
      </p:sp>
      <p:pic>
        <p:nvPicPr>
          <p:cNvPr id="14339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09638"/>
            <a:ext cx="7239000" cy="553085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Idaho: </a:t>
            </a:r>
            <a:r>
              <a:rPr lang="en-US" sz="2400" smtClean="0"/>
              <a:t>9% evangelical, 2,193 people per church</a:t>
            </a:r>
          </a:p>
        </p:txBody>
      </p:sp>
      <p:pic>
        <p:nvPicPr>
          <p:cNvPr id="15363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219950" cy="556260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Illinois: </a:t>
            </a:r>
            <a:r>
              <a:rPr lang="en-US" sz="2400" smtClean="0"/>
              <a:t>10% evangelical, 2,597 people per church</a:t>
            </a:r>
          </a:p>
        </p:txBody>
      </p:sp>
      <p:pic>
        <p:nvPicPr>
          <p:cNvPr id="16387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841375"/>
            <a:ext cx="7315200" cy="5635625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Indiana: </a:t>
            </a:r>
            <a:r>
              <a:rPr lang="en-US" sz="2400" smtClean="0"/>
              <a:t>16% evangelical, 1,481 people per church</a:t>
            </a:r>
          </a:p>
        </p:txBody>
      </p:sp>
      <p:pic>
        <p:nvPicPr>
          <p:cNvPr id="17411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54863" cy="551338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Iowa: </a:t>
            </a:r>
            <a:r>
              <a:rPr lang="en-US" sz="2400" smtClean="0"/>
              <a:t>12% evangelical, 1,859 people per church</a:t>
            </a:r>
          </a:p>
        </p:txBody>
      </p:sp>
      <p:pic>
        <p:nvPicPr>
          <p:cNvPr id="18435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09638"/>
            <a:ext cx="7239000" cy="5540375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important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Evangelical used in the research report of 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Religious Congregations and Membership in the United States: 2000</a:t>
            </a:r>
          </a:p>
          <a:p>
            <a:r>
              <a:rPr lang="en-US" dirty="0" smtClean="0"/>
              <a:t>Because of this broad definition used, from a </a:t>
            </a:r>
            <a:r>
              <a:rPr lang="en-US" dirty="0" err="1" smtClean="0"/>
              <a:t>missiological</a:t>
            </a:r>
            <a:r>
              <a:rPr lang="en-US" dirty="0" smtClean="0"/>
              <a:t> perspective, I (Payne) firmly believe the number of Kingdom Citizens living </a:t>
            </a:r>
            <a:r>
              <a:rPr lang="en-US" dirty="0" err="1" smtClean="0"/>
              <a:t>missional</a:t>
            </a:r>
            <a:r>
              <a:rPr lang="en-US" dirty="0" smtClean="0"/>
              <a:t> lives in these locations of the U. S. and Canada </a:t>
            </a:r>
            <a:r>
              <a:rPr lang="en-US" i="1" dirty="0" smtClean="0"/>
              <a:t>are, in reality, much lower than they appear in this presentation.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Kansas: </a:t>
            </a:r>
            <a:r>
              <a:rPr lang="en-US" sz="2400" smtClean="0"/>
              <a:t>16% evangelical, 1,489 people per church</a:t>
            </a:r>
          </a:p>
        </p:txBody>
      </p:sp>
      <p:pic>
        <p:nvPicPr>
          <p:cNvPr id="19459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92963" cy="548640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Kentucky: </a:t>
            </a:r>
            <a:r>
              <a:rPr lang="en-US" sz="2400" smtClean="0"/>
              <a:t>34% evangelical, 788 people per church</a:t>
            </a:r>
          </a:p>
        </p:txBody>
      </p:sp>
      <p:pic>
        <p:nvPicPr>
          <p:cNvPr id="20483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08050"/>
            <a:ext cx="7239000" cy="5578475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Louisiana: </a:t>
            </a:r>
            <a:r>
              <a:rPr lang="en-US" sz="2400" smtClean="0"/>
              <a:t>22% evangelical, 1,755 people per church</a:t>
            </a:r>
          </a:p>
        </p:txBody>
      </p:sp>
      <p:pic>
        <p:nvPicPr>
          <p:cNvPr id="21507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838200"/>
            <a:ext cx="7253288" cy="558958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Maine: </a:t>
            </a:r>
            <a:r>
              <a:rPr lang="en-US" sz="2400" smtClean="0"/>
              <a:t>3% evangelical, 3,783 people per church</a:t>
            </a:r>
          </a:p>
        </p:txBody>
      </p:sp>
      <p:pic>
        <p:nvPicPr>
          <p:cNvPr id="22531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08050"/>
            <a:ext cx="7239000" cy="5578475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Maryland: </a:t>
            </a:r>
            <a:r>
              <a:rPr lang="en-US" sz="2400" smtClean="0"/>
              <a:t>8% evangelical, 3,655 people per church</a:t>
            </a:r>
          </a:p>
        </p:txBody>
      </p:sp>
      <p:pic>
        <p:nvPicPr>
          <p:cNvPr id="23555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54863" cy="551338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Massachusetts: </a:t>
            </a:r>
            <a:r>
              <a:rPr lang="en-US" sz="2400" smtClean="0"/>
              <a:t>2% evangelical, 8,078 people per church</a:t>
            </a:r>
          </a:p>
        </p:txBody>
      </p:sp>
      <p:pic>
        <p:nvPicPr>
          <p:cNvPr id="24579" name="Content Placeholder 10" descr="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54863" cy="5513388"/>
          </a:xfrm>
        </p:spPr>
      </p:pic>
      <p:sp>
        <p:nvSpPr>
          <p:cNvPr id="24580" name="TextBox 46"/>
          <p:cNvSpPr txBox="1">
            <a:spLocks noChangeArrowheads="1"/>
          </p:cNvSpPr>
          <p:nvPr/>
        </p:nvSpPr>
        <p:spPr bwMode="auto">
          <a:xfrm>
            <a:off x="5867400" y="44196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Barnstable and Yarmouth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Michigan: </a:t>
            </a:r>
            <a:r>
              <a:rPr lang="en-US" sz="2400" smtClean="0"/>
              <a:t>11% evangelical, 2,615 people per church</a:t>
            </a:r>
          </a:p>
        </p:txBody>
      </p:sp>
      <p:pic>
        <p:nvPicPr>
          <p:cNvPr id="25603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0805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Minnesota: </a:t>
            </a:r>
            <a:r>
              <a:rPr lang="en-US" sz="2400" smtClean="0"/>
              <a:t>11% evangelical, 2,431 people per church</a:t>
            </a:r>
          </a:p>
        </p:txBody>
      </p:sp>
      <p:pic>
        <p:nvPicPr>
          <p:cNvPr id="26627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Mississippi: </a:t>
            </a:r>
            <a:r>
              <a:rPr lang="en-US" sz="2400" smtClean="0"/>
              <a:t>40% evangelical, 754 people per church</a:t>
            </a:r>
          </a:p>
        </p:txBody>
      </p:sp>
      <p:pic>
        <p:nvPicPr>
          <p:cNvPr id="27651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Missouri: </a:t>
            </a:r>
            <a:r>
              <a:rPr lang="en-US" sz="2400" smtClean="0"/>
              <a:t>25% evangelical, 1,111 people per church</a:t>
            </a:r>
          </a:p>
        </p:txBody>
      </p:sp>
      <p:pic>
        <p:nvPicPr>
          <p:cNvPr id="28675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838200"/>
            <a:ext cx="7239000" cy="5578475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is </a:t>
            </a:r>
            <a:r>
              <a:rPr lang="en-US" u="sng" dirty="0" smtClean="0"/>
              <a:t>not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15,000 feet perspective is still a big picture perspective; so you </a:t>
            </a:r>
            <a:r>
              <a:rPr lang="en-US" i="1" dirty="0" smtClean="0"/>
              <a:t>will not find:</a:t>
            </a:r>
          </a:p>
          <a:p>
            <a:pPr lvl="1"/>
            <a:r>
              <a:rPr lang="en-US" i="1" dirty="0" smtClean="0"/>
              <a:t>Pockets of </a:t>
            </a:r>
            <a:r>
              <a:rPr lang="en-US" i="1" dirty="0" err="1" smtClean="0"/>
              <a:t>lostness</a:t>
            </a:r>
            <a:r>
              <a:rPr lang="en-US" i="1" dirty="0" smtClean="0"/>
              <a:t> </a:t>
            </a:r>
          </a:p>
          <a:p>
            <a:pPr lvl="1"/>
            <a:r>
              <a:rPr lang="en-US" i="1" dirty="0" smtClean="0"/>
              <a:t>Substantial numbers of Unreached People Groups who have migrated to the U. S. or Canada</a:t>
            </a:r>
          </a:p>
          <a:p>
            <a:pPr lvl="1"/>
            <a:r>
              <a:rPr lang="en-US" i="1" dirty="0" smtClean="0"/>
              <a:t>Receptivity levels to the gospel </a:t>
            </a:r>
          </a:p>
          <a:p>
            <a:pPr lvl="2">
              <a:buNone/>
            </a:pPr>
            <a:endParaRPr lang="en-US" i="1" dirty="0" smtClean="0"/>
          </a:p>
          <a:p>
            <a:pPr lvl="2">
              <a:buNone/>
            </a:pPr>
            <a:r>
              <a:rPr lang="en-US" i="1" dirty="0" smtClean="0"/>
              <a:t>(For important information related to these three matters, see the corresponding report linked to Slide #2.)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Montana: </a:t>
            </a:r>
            <a:r>
              <a:rPr lang="en-US" sz="2400" smtClean="0"/>
              <a:t>11% evangelical, 1,251 people per church</a:t>
            </a:r>
          </a:p>
        </p:txBody>
      </p:sp>
      <p:pic>
        <p:nvPicPr>
          <p:cNvPr id="29699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08825" cy="548640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Nevada: </a:t>
            </a:r>
            <a:r>
              <a:rPr lang="en-US" sz="2400" smtClean="0"/>
              <a:t>5% evangelical, 5,124 people per church</a:t>
            </a:r>
          </a:p>
        </p:txBody>
      </p:sp>
      <p:pic>
        <p:nvPicPr>
          <p:cNvPr id="30723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New Hampshire: </a:t>
            </a:r>
            <a:r>
              <a:rPr lang="en-US" sz="2400" smtClean="0"/>
              <a:t>2% evangelical, 6,088 people per church</a:t>
            </a:r>
          </a:p>
        </p:txBody>
      </p:sp>
      <p:pic>
        <p:nvPicPr>
          <p:cNvPr id="31747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27675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New Jersey: </a:t>
            </a:r>
            <a:r>
              <a:rPr lang="en-US" sz="2400" smtClean="0"/>
              <a:t>2% evangelical, 7,540 people per church</a:t>
            </a:r>
          </a:p>
        </p:txBody>
      </p:sp>
      <p:pic>
        <p:nvPicPr>
          <p:cNvPr id="32771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New Mexico: </a:t>
            </a:r>
            <a:r>
              <a:rPr lang="en-US" sz="2400" smtClean="0"/>
              <a:t>13% evangelical, 1,718 people per church</a:t>
            </a:r>
          </a:p>
        </p:txBody>
      </p:sp>
      <p:pic>
        <p:nvPicPr>
          <p:cNvPr id="33795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838200"/>
            <a:ext cx="7316788" cy="563880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New York: </a:t>
            </a:r>
            <a:r>
              <a:rPr lang="en-US" sz="2400" smtClean="0"/>
              <a:t>3% evangelical, 6,607 people per church</a:t>
            </a:r>
          </a:p>
        </p:txBody>
      </p:sp>
      <p:pic>
        <p:nvPicPr>
          <p:cNvPr id="34819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815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North Carolina: </a:t>
            </a:r>
            <a:r>
              <a:rPr lang="en-US" sz="2400" smtClean="0"/>
              <a:t>27% evangelical, 1,172 people per church</a:t>
            </a:r>
          </a:p>
        </p:txBody>
      </p:sp>
      <p:pic>
        <p:nvPicPr>
          <p:cNvPr id="35843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North Dakota: </a:t>
            </a:r>
            <a:r>
              <a:rPr lang="en-US" sz="2400" smtClean="0"/>
              <a:t>11% evangelical, 1,504 people per church</a:t>
            </a:r>
          </a:p>
        </p:txBody>
      </p:sp>
      <p:pic>
        <p:nvPicPr>
          <p:cNvPr id="36867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838200"/>
            <a:ext cx="7239000" cy="557688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Nebraska: </a:t>
            </a:r>
            <a:r>
              <a:rPr lang="en-US" sz="2400" smtClean="0"/>
              <a:t>15% evangelical, 1,693 people per church</a:t>
            </a:r>
          </a:p>
        </p:txBody>
      </p:sp>
      <p:pic>
        <p:nvPicPr>
          <p:cNvPr id="37891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086600" cy="546100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Ohio: </a:t>
            </a:r>
            <a:r>
              <a:rPr lang="en-US" sz="2400" smtClean="0"/>
              <a:t>10% evangelical, 2,254 people per church</a:t>
            </a:r>
          </a:p>
        </p:txBody>
      </p:sp>
      <p:pic>
        <p:nvPicPr>
          <p:cNvPr id="38915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why these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missiologists</a:t>
            </a:r>
            <a:r>
              <a:rPr lang="en-US" dirty="0" smtClean="0"/>
              <a:t> have labeled unreached peoples of the world numbering approximately 2% or less evangelical, with 5% or less Christian adherents</a:t>
            </a:r>
          </a:p>
          <a:p>
            <a:r>
              <a:rPr lang="en-US" dirty="0" smtClean="0"/>
              <a:t>Desire to show how the statistics look in the U.S. and Canada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missiologists</a:t>
            </a:r>
            <a:r>
              <a:rPr lang="en-US" dirty="0" smtClean="0"/>
              <a:t> have encouraged setting goals of evangelical church to population ratios of 1:1500 in urban contexts and 1:500 in rural contexts. 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Oklahoma: </a:t>
            </a:r>
            <a:r>
              <a:rPr lang="en-US" sz="2400" smtClean="0"/>
              <a:t>42% evangelical, 787 people per church</a:t>
            </a:r>
          </a:p>
        </p:txBody>
      </p:sp>
      <p:pic>
        <p:nvPicPr>
          <p:cNvPr id="39939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239000" cy="553085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Oregon: </a:t>
            </a:r>
            <a:r>
              <a:rPr lang="en-US" sz="2400" smtClean="0"/>
              <a:t>11% evangelical, 1,909 people per church</a:t>
            </a:r>
          </a:p>
        </p:txBody>
      </p:sp>
      <p:pic>
        <p:nvPicPr>
          <p:cNvPr id="40963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Pennsylvania: </a:t>
            </a:r>
            <a:r>
              <a:rPr lang="en-US" sz="2400" smtClean="0"/>
              <a:t>6% evangelical, 3,014 people per church</a:t>
            </a:r>
          </a:p>
        </p:txBody>
      </p:sp>
      <p:pic>
        <p:nvPicPr>
          <p:cNvPr id="41987" name="Content Placeholder 10" descr="pennsylvania-map.gif"/>
          <p:cNvPicPr>
            <a:picLocks noGrp="1" noChangeAspect="1"/>
          </p:cNvPicPr>
          <p:nvPr>
            <p:ph idx="1"/>
          </p:nvPr>
        </p:nvPicPr>
        <p:blipFill>
          <a:blip r:embed="rId2"/>
          <a:srcRect l="2856" t="9676" r="10001" b="10454"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Rhode Island: </a:t>
            </a:r>
            <a:r>
              <a:rPr lang="en-US" sz="2400" smtClean="0"/>
              <a:t>2% evangelical, 8,454 people per church</a:t>
            </a:r>
          </a:p>
        </p:txBody>
      </p:sp>
      <p:pic>
        <p:nvPicPr>
          <p:cNvPr id="43011" name="Content Placeholder 16" descr="ri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South Carolina: </a:t>
            </a:r>
            <a:r>
              <a:rPr lang="en-US" sz="2400" smtClean="0"/>
              <a:t>29% evangelical, 1,138 people per church</a:t>
            </a:r>
          </a:p>
        </p:txBody>
      </p:sp>
      <p:pic>
        <p:nvPicPr>
          <p:cNvPr id="44035" name="Content Placeholder 16" descr="ri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19938" cy="548640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South Dakota: </a:t>
            </a:r>
            <a:r>
              <a:rPr lang="en-US" sz="2400" smtClean="0"/>
              <a:t>14% evangelical, 1,189 people per church</a:t>
            </a:r>
          </a:p>
        </p:txBody>
      </p:sp>
      <p:pic>
        <p:nvPicPr>
          <p:cNvPr id="45059" name="Content Placeholder 16" descr="ri.gif"/>
          <p:cNvPicPr>
            <a:picLocks noGrp="1" noChangeAspect="1"/>
          </p:cNvPicPr>
          <p:nvPr>
            <p:ph idx="1"/>
          </p:nvPr>
        </p:nvPicPr>
        <p:blipFill>
          <a:blip r:embed="rId2"/>
          <a:srcRect r="1099"/>
          <a:stretch>
            <a:fillRect/>
          </a:stretch>
        </p:blipFill>
        <p:spPr>
          <a:xfrm>
            <a:off x="1371600" y="914400"/>
            <a:ext cx="7162800" cy="548640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Tennessee: </a:t>
            </a:r>
            <a:r>
              <a:rPr lang="en-US" sz="2400" smtClean="0"/>
              <a:t>37% evangelical, 795 people per church</a:t>
            </a:r>
          </a:p>
        </p:txBody>
      </p:sp>
      <p:pic>
        <p:nvPicPr>
          <p:cNvPr id="46083" name="Content Placeholder 16" descr="ri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Texas: </a:t>
            </a:r>
            <a:r>
              <a:rPr lang="en-US" sz="2400" smtClean="0"/>
              <a:t>24% evangelical, 1,712 people per church</a:t>
            </a:r>
          </a:p>
        </p:txBody>
      </p:sp>
      <p:pic>
        <p:nvPicPr>
          <p:cNvPr id="47107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Utah: </a:t>
            </a:r>
            <a:r>
              <a:rPr lang="en-US" sz="2400" smtClean="0"/>
              <a:t>2% evangelical, 8,589 people per church</a:t>
            </a:r>
          </a:p>
        </p:txBody>
      </p:sp>
      <p:pic>
        <p:nvPicPr>
          <p:cNvPr id="48131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Vermont: </a:t>
            </a:r>
            <a:r>
              <a:rPr lang="en-US" sz="2400" smtClean="0"/>
              <a:t>2% evangelical, 4,349 people per church</a:t>
            </a:r>
          </a:p>
        </p:txBody>
      </p:sp>
      <p:pic>
        <p:nvPicPr>
          <p:cNvPr id="49155" name="Content Placeholder 7" descr="ver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from 35,000 to 15,000 feet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35,000 feet perspective—maps revealing the total estimated percentage of evangelicals in a country</a:t>
            </a:r>
          </a:p>
          <a:p>
            <a:r>
              <a:rPr lang="en-US" dirty="0" smtClean="0"/>
              <a:t>15,000 feet perspective—maps in this presentation showing the total estimated percent of evangelicals in a state/province, metro, and country</a:t>
            </a:r>
          </a:p>
          <a:p>
            <a:r>
              <a:rPr lang="en-US" dirty="0" smtClean="0"/>
              <a:t>This change in perspective provides us with a more accurate </a:t>
            </a:r>
            <a:r>
              <a:rPr lang="en-US" i="1" dirty="0" smtClean="0"/>
              <a:t>and surprising </a:t>
            </a:r>
            <a:r>
              <a:rPr lang="en-US" dirty="0" smtClean="0"/>
              <a:t>picture of reality  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Virginia: </a:t>
            </a:r>
            <a:r>
              <a:rPr lang="en-US" sz="2400" smtClean="0"/>
              <a:t>17% evangelical, 1,754 people per church</a:t>
            </a:r>
          </a:p>
        </p:txBody>
      </p:sp>
      <p:pic>
        <p:nvPicPr>
          <p:cNvPr id="50179" name="Content Placeholder 7" descr="ver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838200"/>
            <a:ext cx="7239000" cy="5578475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Washington: </a:t>
            </a:r>
            <a:r>
              <a:rPr lang="en-US" sz="2400" smtClean="0"/>
              <a:t>10% evangelical, 2,550 people per church</a:t>
            </a:r>
          </a:p>
        </p:txBody>
      </p:sp>
      <p:pic>
        <p:nvPicPr>
          <p:cNvPr id="51203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West Virginia:</a:t>
            </a:r>
            <a:r>
              <a:rPr lang="en-US" sz="2400" smtClean="0"/>
              <a:t>11% evangelical, 1,051 people per church</a:t>
            </a:r>
          </a:p>
        </p:txBody>
      </p:sp>
      <p:pic>
        <p:nvPicPr>
          <p:cNvPr id="52227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838200"/>
            <a:ext cx="7239000" cy="5578475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Wisconsin: </a:t>
            </a:r>
            <a:r>
              <a:rPr lang="en-US" sz="2400" smtClean="0"/>
              <a:t>13% evangelical, 1,550 people per church</a:t>
            </a:r>
          </a:p>
        </p:txBody>
      </p:sp>
      <p:pic>
        <p:nvPicPr>
          <p:cNvPr id="53251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838200"/>
            <a:ext cx="7218363" cy="556260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Wyoming: </a:t>
            </a:r>
            <a:r>
              <a:rPr lang="en-US" sz="2400" smtClean="0"/>
              <a:t>11% evangelical, 1,310 people per church</a:t>
            </a:r>
          </a:p>
        </p:txBody>
      </p:sp>
      <p:pic>
        <p:nvPicPr>
          <p:cNvPr id="54275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838200"/>
            <a:ext cx="7239000" cy="5578475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5300" name="Picture 3" descr="US_8_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6363"/>
            <a:ext cx="71628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0" y="5334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Evangelicals in Selected Counties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928688"/>
            <a:ext cx="71326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Nebraska</a:t>
            </a:r>
            <a:endParaRPr lang="en-US" sz="1800" smtClean="0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990600" y="2743200"/>
            <a:ext cx="17526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Arthur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444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evangelical </a:t>
            </a:r>
            <a:r>
              <a:rPr lang="en-US" sz="1200" dirty="0" smtClean="0">
                <a:latin typeface="Times New Roman" pitchFamily="18" charset="0"/>
              </a:rPr>
              <a:t>churches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8" name="Straight Arrow Connector 7"/>
          <p:cNvCxnSpPr>
            <a:stCxn id="56324" idx="3"/>
            <a:endCxn id="6" idx="2"/>
          </p:cNvCxnSpPr>
          <p:nvPr/>
        </p:nvCxnSpPr>
        <p:spPr>
          <a:xfrm>
            <a:off x="2743200" y="3251032"/>
            <a:ext cx="1447800" cy="36846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53000" y="35052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2" name="Straight Arrow Connector 11"/>
          <p:cNvCxnSpPr>
            <a:stCxn id="56329" idx="2"/>
            <a:endCxn id="11" idx="6"/>
          </p:cNvCxnSpPr>
          <p:nvPr/>
        </p:nvCxnSpPr>
        <p:spPr>
          <a:xfrm rot="16200000" flipH="1">
            <a:off x="4451182" y="2774781"/>
            <a:ext cx="1575137" cy="1905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9" name="TextBox 13"/>
          <p:cNvSpPr txBox="1">
            <a:spLocks noChangeArrowheads="1"/>
          </p:cNvSpPr>
          <p:nvPr/>
        </p:nvSpPr>
        <p:spPr bwMode="auto">
          <a:xfrm>
            <a:off x="4267200" y="1066800"/>
            <a:ext cx="17526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Logan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population:774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evangelical </a:t>
            </a:r>
            <a:r>
              <a:rPr lang="en-US" sz="1200" dirty="0" smtClean="0">
                <a:latin typeface="Times New Roman" pitchFamily="18" charset="0"/>
              </a:rPr>
              <a:t>churches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7140575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Nevada</a:t>
            </a:r>
            <a:endParaRPr lang="en-US" sz="1800" smtClean="0"/>
          </a:p>
        </p:txBody>
      </p:sp>
      <p:sp>
        <p:nvSpPr>
          <p:cNvPr id="9" name="Oval 8"/>
          <p:cNvSpPr/>
          <p:nvPr/>
        </p:nvSpPr>
        <p:spPr>
          <a:xfrm>
            <a:off x="4114800" y="28194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57350" idx="3"/>
            <a:endCxn id="9" idx="2"/>
          </p:cNvCxnSpPr>
          <p:nvPr/>
        </p:nvCxnSpPr>
        <p:spPr>
          <a:xfrm flipV="1">
            <a:off x="2895600" y="2971800"/>
            <a:ext cx="1219200" cy="584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0" name="TextBox 10"/>
          <p:cNvSpPr txBox="1">
            <a:spLocks noChangeArrowheads="1"/>
          </p:cNvSpPr>
          <p:nvPr/>
        </p:nvSpPr>
        <p:spPr bwMode="auto">
          <a:xfrm>
            <a:off x="1143000" y="3048000"/>
            <a:ext cx="17526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Storey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population:3,399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evangelical </a:t>
            </a:r>
            <a:r>
              <a:rPr lang="en-US" sz="1200" dirty="0" smtClean="0">
                <a:latin typeface="Times New Roman" pitchFamily="18" charset="0"/>
              </a:rPr>
              <a:t>churches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2200" y="4648200"/>
            <a:ext cx="9906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7" name="Straight Arrow Connector 16"/>
          <p:cNvCxnSpPr>
            <a:stCxn id="57353" idx="3"/>
            <a:endCxn id="15" idx="2"/>
          </p:cNvCxnSpPr>
          <p:nvPr/>
        </p:nvCxnSpPr>
        <p:spPr>
          <a:xfrm flipV="1">
            <a:off x="4648200" y="5143500"/>
            <a:ext cx="1524000" cy="2571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3" name="TextBox 17"/>
          <p:cNvSpPr txBox="1">
            <a:spLocks noChangeArrowheads="1"/>
          </p:cNvSpPr>
          <p:nvPr/>
        </p:nvSpPr>
        <p:spPr bwMode="auto">
          <a:xfrm>
            <a:off x="2667000" y="4800600"/>
            <a:ext cx="1981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Clark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5.2 %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70,938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</a:t>
            </a:r>
            <a:r>
              <a:rPr lang="en-US" sz="1200" dirty="0" smtClean="0">
                <a:latin typeface="Times New Roman" pitchFamily="18" charset="0"/>
              </a:rPr>
              <a:t>population:1,375,765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172 evangelical churches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7,999 people per church</a:t>
            </a:r>
          </a:p>
        </p:txBody>
      </p:sp>
      <p:sp>
        <p:nvSpPr>
          <p:cNvPr id="27" name="Oval 26"/>
          <p:cNvSpPr/>
          <p:nvPr/>
        </p:nvSpPr>
        <p:spPr>
          <a:xfrm>
            <a:off x="4114800" y="1371600"/>
            <a:ext cx="3810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8" name="Straight Arrow Connector 27"/>
          <p:cNvCxnSpPr>
            <a:stCxn id="57356" idx="3"/>
            <a:endCxn id="27" idx="2"/>
          </p:cNvCxnSpPr>
          <p:nvPr/>
        </p:nvCxnSpPr>
        <p:spPr>
          <a:xfrm>
            <a:off x="2667000" y="1819275"/>
            <a:ext cx="1447800" cy="2381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6" name="TextBox 28"/>
          <p:cNvSpPr txBox="1">
            <a:spLocks noChangeArrowheads="1"/>
          </p:cNvSpPr>
          <p:nvPr/>
        </p:nvSpPr>
        <p:spPr bwMode="auto">
          <a:xfrm>
            <a:off x="762000" y="12192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Washoe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4.6 %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15,504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339,486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72 evangelical churches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4,715 people per church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933450"/>
            <a:ext cx="71882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South Dakota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6248400" y="37338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58374" idx="3"/>
            <a:endCxn id="5" idx="2"/>
          </p:cNvCxnSpPr>
          <p:nvPr/>
        </p:nvCxnSpPr>
        <p:spPr>
          <a:xfrm>
            <a:off x="2286000" y="2412832"/>
            <a:ext cx="3962400" cy="147336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4" name="TextBox 7"/>
          <p:cNvSpPr txBox="1">
            <a:spLocks noChangeArrowheads="1"/>
          </p:cNvSpPr>
          <p:nvPr/>
        </p:nvSpPr>
        <p:spPr bwMode="auto">
          <a:xfrm>
            <a:off x="533400" y="1905000"/>
            <a:ext cx="17526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Buffalo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population:2,032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evangelical </a:t>
            </a:r>
            <a:r>
              <a:rPr lang="en-US" sz="1200" dirty="0" smtClean="0">
                <a:latin typeface="Times New Roman" pitchFamily="18" charset="0"/>
              </a:rPr>
              <a:t>churches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alaska-county-ma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14400"/>
            <a:ext cx="71818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California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5181600" y="28956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59398" idx="1"/>
            <a:endCxn id="5" idx="7"/>
          </p:cNvCxnSpPr>
          <p:nvPr/>
        </p:nvCxnSpPr>
        <p:spPr>
          <a:xfrm rot="10800000" flipV="1">
            <a:off x="5506804" y="1269831"/>
            <a:ext cx="1884596" cy="167040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7391400" y="762000"/>
            <a:ext cx="17526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Alpine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1,208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evangelical </a:t>
            </a:r>
            <a:r>
              <a:rPr lang="en-US" sz="1200" dirty="0" smtClean="0">
                <a:latin typeface="Times New Roman" pitchFamily="18" charset="0"/>
              </a:rPr>
              <a:t>churches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35052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1" name="Straight Arrow Connector 10"/>
          <p:cNvCxnSpPr>
            <a:stCxn id="59401" idx="3"/>
            <a:endCxn id="10" idx="2"/>
          </p:cNvCxnSpPr>
          <p:nvPr/>
        </p:nvCxnSpPr>
        <p:spPr>
          <a:xfrm>
            <a:off x="2057400" y="2809875"/>
            <a:ext cx="2209800" cy="8096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1" name="TextBox 11"/>
          <p:cNvSpPr txBox="1">
            <a:spLocks noChangeArrowheads="1"/>
          </p:cNvSpPr>
          <p:nvPr/>
        </p:nvSpPr>
        <p:spPr bwMode="auto">
          <a:xfrm>
            <a:off x="0" y="2209800"/>
            <a:ext cx="2057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San Mateo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2.7 %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19,291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707,161 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131 evangelical churches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 5,398 people per church</a:t>
            </a:r>
          </a:p>
        </p:txBody>
      </p:sp>
      <p:sp>
        <p:nvSpPr>
          <p:cNvPr id="19" name="Oval 18"/>
          <p:cNvSpPr/>
          <p:nvPr/>
        </p:nvSpPr>
        <p:spPr>
          <a:xfrm>
            <a:off x="4191000" y="3429000"/>
            <a:ext cx="3048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0" name="Straight Arrow Connector 19"/>
          <p:cNvCxnSpPr>
            <a:stCxn id="59407" idx="3"/>
            <a:endCxn id="19" idx="2"/>
          </p:cNvCxnSpPr>
          <p:nvPr/>
        </p:nvCxnSpPr>
        <p:spPr>
          <a:xfrm>
            <a:off x="2057400" y="1590675"/>
            <a:ext cx="2133600" cy="18764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7" name="TextBox 20"/>
          <p:cNvSpPr txBox="1">
            <a:spLocks noChangeArrowheads="1"/>
          </p:cNvSpPr>
          <p:nvPr/>
        </p:nvSpPr>
        <p:spPr bwMode="auto">
          <a:xfrm>
            <a:off x="0" y="990600"/>
            <a:ext cx="2057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San Francisco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3.4 %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26,248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776,733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134 evangelical churches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5,797 people per church</a:t>
            </a:r>
          </a:p>
        </p:txBody>
      </p:sp>
      <p:sp>
        <p:nvSpPr>
          <p:cNvPr id="28" name="Oval 27"/>
          <p:cNvSpPr/>
          <p:nvPr/>
        </p:nvSpPr>
        <p:spPr>
          <a:xfrm>
            <a:off x="4495800" y="3352800"/>
            <a:ext cx="3810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9" name="Straight Arrow Connector 28"/>
          <p:cNvCxnSpPr>
            <a:stCxn id="59410" idx="3"/>
            <a:endCxn id="28" idx="6"/>
          </p:cNvCxnSpPr>
          <p:nvPr/>
        </p:nvCxnSpPr>
        <p:spPr>
          <a:xfrm flipH="1">
            <a:off x="4876800" y="2886075"/>
            <a:ext cx="4267200" cy="5429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10" name="TextBox 29"/>
          <p:cNvSpPr txBox="1">
            <a:spLocks noChangeArrowheads="1"/>
          </p:cNvSpPr>
          <p:nvPr/>
        </p:nvSpPr>
        <p:spPr bwMode="auto">
          <a:xfrm>
            <a:off x="7086600" y="2286000"/>
            <a:ext cx="2057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Alameda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4.9 %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71,279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1,443,741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</a:rPr>
              <a:t>332 evangelical </a:t>
            </a:r>
            <a:r>
              <a:rPr lang="en-US" sz="1200" dirty="0">
                <a:latin typeface="Times New Roman" pitchFamily="18" charset="0"/>
              </a:rPr>
              <a:t>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4349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34" name="Oval 33"/>
          <p:cNvSpPr/>
          <p:nvPr/>
        </p:nvSpPr>
        <p:spPr>
          <a:xfrm>
            <a:off x="3962400" y="28956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5" name="Straight Arrow Connector 34"/>
          <p:cNvCxnSpPr>
            <a:stCxn id="59416" idx="2"/>
            <a:endCxn id="34" idx="1"/>
          </p:cNvCxnSpPr>
          <p:nvPr/>
        </p:nvCxnSpPr>
        <p:spPr>
          <a:xfrm rot="16200000" flipH="1">
            <a:off x="3405982" y="2328068"/>
            <a:ext cx="1054100" cy="1698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16" name="TextBox 35"/>
          <p:cNvSpPr txBox="1">
            <a:spLocks noChangeArrowheads="1"/>
          </p:cNvSpPr>
          <p:nvPr/>
        </p:nvSpPr>
        <p:spPr bwMode="auto">
          <a:xfrm>
            <a:off x="2819400" y="685800"/>
            <a:ext cx="2057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Sonoma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5.4%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24,632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458,614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119 </a:t>
            </a:r>
            <a:r>
              <a:rPr lang="en-US" sz="1200" dirty="0">
                <a:latin typeface="Times New Roman" pitchFamily="18" charset="0"/>
              </a:rPr>
              <a:t>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3,854</a:t>
            </a:r>
            <a:r>
              <a:rPr lang="en-US" sz="1200" dirty="0" smtClean="0">
                <a:latin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37" name="Oval 36"/>
          <p:cNvSpPr/>
          <p:nvPr/>
        </p:nvSpPr>
        <p:spPr>
          <a:xfrm>
            <a:off x="4191000" y="31242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8" name="Straight Arrow Connector 37"/>
          <p:cNvCxnSpPr>
            <a:stCxn id="59419" idx="2"/>
            <a:endCxn id="37" idx="7"/>
          </p:cNvCxnSpPr>
          <p:nvPr/>
        </p:nvCxnSpPr>
        <p:spPr>
          <a:xfrm rot="5400000">
            <a:off x="4395788" y="1419225"/>
            <a:ext cx="1728788" cy="17478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19" name="TextBox 38"/>
          <p:cNvSpPr txBox="1">
            <a:spLocks noChangeArrowheads="1"/>
          </p:cNvSpPr>
          <p:nvPr/>
        </p:nvSpPr>
        <p:spPr bwMode="auto">
          <a:xfrm>
            <a:off x="5105400" y="228600"/>
            <a:ext cx="2057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Marin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2.2 %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5,518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247,289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</a:rPr>
              <a:t>36 </a:t>
            </a:r>
            <a:r>
              <a:rPr lang="en-US" sz="1200" dirty="0">
                <a:latin typeface="Times New Roman" pitchFamily="18" charset="0"/>
              </a:rPr>
              <a:t>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6,869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40" name="Oval 39"/>
          <p:cNvSpPr/>
          <p:nvPr/>
        </p:nvSpPr>
        <p:spPr>
          <a:xfrm>
            <a:off x="4572000" y="39624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41" name="Straight Arrow Connector 40"/>
          <p:cNvCxnSpPr>
            <a:stCxn id="59422" idx="1"/>
            <a:endCxn id="40" idx="6"/>
          </p:cNvCxnSpPr>
          <p:nvPr/>
        </p:nvCxnSpPr>
        <p:spPr>
          <a:xfrm rot="10800000">
            <a:off x="5029200" y="4191000"/>
            <a:ext cx="2057400" cy="666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2" name="TextBox 41"/>
          <p:cNvSpPr txBox="1">
            <a:spLocks noChangeArrowheads="1"/>
          </p:cNvSpPr>
          <p:nvPr/>
        </p:nvSpPr>
        <p:spPr bwMode="auto">
          <a:xfrm>
            <a:off x="7086600" y="3657600"/>
            <a:ext cx="2057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Monterey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4.7 %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18,844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401,762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109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3,686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43" name="Oval 42"/>
          <p:cNvSpPr/>
          <p:nvPr/>
        </p:nvSpPr>
        <p:spPr>
          <a:xfrm>
            <a:off x="4495800" y="35814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44" name="Straight Arrow Connector 43"/>
          <p:cNvCxnSpPr>
            <a:stCxn id="59425" idx="3"/>
            <a:endCxn id="43" idx="3"/>
          </p:cNvCxnSpPr>
          <p:nvPr/>
        </p:nvCxnSpPr>
        <p:spPr>
          <a:xfrm flipV="1">
            <a:off x="2057400" y="3841750"/>
            <a:ext cx="2493963" cy="2635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5" name="TextBox 44"/>
          <p:cNvSpPr txBox="1">
            <a:spLocks noChangeArrowheads="1"/>
          </p:cNvSpPr>
          <p:nvPr/>
        </p:nvSpPr>
        <p:spPr bwMode="auto">
          <a:xfrm>
            <a:off x="0" y="3505200"/>
            <a:ext cx="2057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Santa Clara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5.4 %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90,851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1,682,585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324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5,193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42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71818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California (continued)</a:t>
            </a:r>
            <a:endParaRPr lang="en-US" sz="1800" smtClean="0"/>
          </a:p>
        </p:txBody>
      </p:sp>
      <p:sp>
        <p:nvSpPr>
          <p:cNvPr id="37" name="Oval 36"/>
          <p:cNvSpPr/>
          <p:nvPr/>
        </p:nvSpPr>
        <p:spPr>
          <a:xfrm>
            <a:off x="4724400" y="38862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8" name="Straight Arrow Connector 37"/>
          <p:cNvCxnSpPr>
            <a:stCxn id="60439" idx="3"/>
            <a:endCxn id="37" idx="3"/>
          </p:cNvCxnSpPr>
          <p:nvPr/>
        </p:nvCxnSpPr>
        <p:spPr>
          <a:xfrm flipV="1">
            <a:off x="2209800" y="4146363"/>
            <a:ext cx="2570396" cy="7209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9" name="TextBox 38"/>
          <p:cNvSpPr txBox="1">
            <a:spLocks noChangeArrowheads="1"/>
          </p:cNvSpPr>
          <p:nvPr/>
        </p:nvSpPr>
        <p:spPr bwMode="auto">
          <a:xfrm>
            <a:off x="457200" y="4267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San Benito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2.9 %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1,548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53,234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14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3,802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50" name="Oval 49"/>
          <p:cNvSpPr/>
          <p:nvPr/>
        </p:nvSpPr>
        <p:spPr>
          <a:xfrm>
            <a:off x="4419600" y="3657600"/>
            <a:ext cx="152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51" name="Straight Arrow Connector 50"/>
          <p:cNvCxnSpPr>
            <a:stCxn id="60448" idx="3"/>
            <a:endCxn id="50" idx="2"/>
          </p:cNvCxnSpPr>
          <p:nvPr/>
        </p:nvCxnSpPr>
        <p:spPr>
          <a:xfrm>
            <a:off x="1981200" y="3054698"/>
            <a:ext cx="2438400" cy="7172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8" name="TextBox 51"/>
          <p:cNvSpPr txBox="1">
            <a:spLocks noChangeArrowheads="1"/>
          </p:cNvSpPr>
          <p:nvPr/>
        </p:nvSpPr>
        <p:spPr bwMode="auto">
          <a:xfrm>
            <a:off x="228600" y="2362200"/>
            <a:ext cx="17526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Santa Cruz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5.4 %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13,927evangelicals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255,602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65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3,932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cxnSp>
        <p:nvCxnSpPr>
          <p:cNvPr id="88" name="Straight Arrow Connector 87"/>
          <p:cNvCxnSpPr>
            <a:stCxn id="60455" idx="2"/>
            <a:endCxn id="92" idx="4"/>
          </p:cNvCxnSpPr>
          <p:nvPr/>
        </p:nvCxnSpPr>
        <p:spPr>
          <a:xfrm rot="5400000">
            <a:off x="4311998" y="2445097"/>
            <a:ext cx="748605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55" name="TextBox 35"/>
          <p:cNvSpPr txBox="1">
            <a:spLocks noChangeArrowheads="1"/>
          </p:cNvSpPr>
          <p:nvPr/>
        </p:nvSpPr>
        <p:spPr bwMode="auto">
          <a:xfrm>
            <a:off x="3886200" y="762000"/>
            <a:ext cx="17526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Yolo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4.7%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7,985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168,660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47 evangelical churches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3589 people per church</a:t>
            </a:r>
          </a:p>
        </p:txBody>
      </p:sp>
      <p:sp>
        <p:nvSpPr>
          <p:cNvPr id="92" name="Oval 91"/>
          <p:cNvSpPr/>
          <p:nvPr/>
        </p:nvSpPr>
        <p:spPr>
          <a:xfrm flipH="1" flipV="1">
            <a:off x="4495800" y="2895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4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71818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Colorado</a:t>
            </a:r>
            <a:endParaRPr lang="en-US" sz="1800" smtClean="0"/>
          </a:p>
        </p:txBody>
      </p:sp>
      <p:sp>
        <p:nvSpPr>
          <p:cNvPr id="9" name="Oval 8"/>
          <p:cNvSpPr/>
          <p:nvPr/>
        </p:nvSpPr>
        <p:spPr>
          <a:xfrm>
            <a:off x="5486400" y="2895600"/>
            <a:ext cx="3048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61449" idx="3"/>
            <a:endCxn id="9" idx="1"/>
          </p:cNvCxnSpPr>
          <p:nvPr/>
        </p:nvCxnSpPr>
        <p:spPr>
          <a:xfrm flipH="1">
            <a:off x="5531037" y="1133475"/>
            <a:ext cx="1555563" cy="179560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9" name="TextBox 11"/>
          <p:cNvSpPr txBox="1">
            <a:spLocks noChangeArrowheads="1"/>
          </p:cNvSpPr>
          <p:nvPr/>
        </p:nvSpPr>
        <p:spPr bwMode="auto">
          <a:xfrm>
            <a:off x="5257800" y="5334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Clear Creek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0.7 %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61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9,322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9,322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cxnSp>
        <p:nvCxnSpPr>
          <p:cNvPr id="24" name="Straight Arrow Connector 23"/>
          <p:cNvCxnSpPr>
            <a:stCxn id="61457" idx="3"/>
            <a:endCxn id="26" idx="2"/>
          </p:cNvCxnSpPr>
          <p:nvPr/>
        </p:nvCxnSpPr>
        <p:spPr>
          <a:xfrm>
            <a:off x="2743200" y="1514475"/>
            <a:ext cx="2362200" cy="16097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7" name="TextBox 11"/>
          <p:cNvSpPr txBox="1">
            <a:spLocks noChangeArrowheads="1"/>
          </p:cNvSpPr>
          <p:nvPr/>
        </p:nvSpPr>
        <p:spPr bwMode="auto">
          <a:xfrm>
            <a:off x="914400" y="9144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Summit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1.4 %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332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23,548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8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2,944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26" name="Oval 25"/>
          <p:cNvSpPr/>
          <p:nvPr/>
        </p:nvSpPr>
        <p:spPr>
          <a:xfrm>
            <a:off x="5105400" y="29718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9" name="Straight Arrow Connector 28"/>
          <p:cNvCxnSpPr>
            <a:stCxn id="61460" idx="3"/>
            <a:endCxn id="31" idx="2"/>
          </p:cNvCxnSpPr>
          <p:nvPr/>
        </p:nvCxnSpPr>
        <p:spPr>
          <a:xfrm>
            <a:off x="2514600" y="3571875"/>
            <a:ext cx="2743200" cy="95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0" name="TextBox 11"/>
          <p:cNvSpPr txBox="1">
            <a:spLocks noChangeArrowheads="1"/>
          </p:cNvSpPr>
          <p:nvPr/>
        </p:nvSpPr>
        <p:spPr bwMode="auto">
          <a:xfrm>
            <a:off x="685800" y="29718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Park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2.3 %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335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14,523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8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1,815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31" name="Oval 30"/>
          <p:cNvSpPr/>
          <p:nvPr/>
        </p:nvSpPr>
        <p:spPr>
          <a:xfrm>
            <a:off x="5257800" y="3200400"/>
            <a:ext cx="5334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3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70707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Alaska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4038600" y="4572000"/>
            <a:ext cx="990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62470" idx="1"/>
            <a:endCxn id="5" idx="4"/>
          </p:cNvCxnSpPr>
          <p:nvPr/>
        </p:nvCxnSpPr>
        <p:spPr>
          <a:xfrm rot="10800000">
            <a:off x="4533900" y="5105400"/>
            <a:ext cx="1257300" cy="4316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0" name="TextBox 11"/>
          <p:cNvSpPr txBox="1">
            <a:spLocks noChangeArrowheads="1"/>
          </p:cNvSpPr>
          <p:nvPr/>
        </p:nvSpPr>
        <p:spPr bwMode="auto">
          <a:xfrm>
            <a:off x="5791200" y="5029200"/>
            <a:ext cx="18288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Aleutians West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5,465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0 evangelical </a:t>
            </a:r>
            <a:r>
              <a:rPr lang="en-US" sz="1200" dirty="0" smtClean="0">
                <a:latin typeface="Times New Roman" pitchFamily="18" charset="0"/>
              </a:rPr>
              <a:t>churches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81600" y="3505200"/>
            <a:ext cx="9906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62473" idx="3"/>
            <a:endCxn id="12" idx="1"/>
          </p:cNvCxnSpPr>
          <p:nvPr/>
        </p:nvCxnSpPr>
        <p:spPr>
          <a:xfrm>
            <a:off x="4114800" y="3343275"/>
            <a:ext cx="1211263" cy="2063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3" name="TextBox 11"/>
          <p:cNvSpPr txBox="1">
            <a:spLocks noChangeArrowheads="1"/>
          </p:cNvSpPr>
          <p:nvPr/>
        </p:nvSpPr>
        <p:spPr bwMode="auto">
          <a:xfrm>
            <a:off x="2286000" y="27432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Bethel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2.1%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331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16,006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7 evangelical churches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2287 people per church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938213"/>
            <a:ext cx="71882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Utah</a:t>
            </a:r>
            <a:endParaRPr lang="en-US" sz="1800" dirty="0" smtClean="0"/>
          </a:p>
        </p:txBody>
      </p:sp>
      <p:sp>
        <p:nvSpPr>
          <p:cNvPr id="5" name="Oval 4"/>
          <p:cNvSpPr/>
          <p:nvPr/>
        </p:nvSpPr>
        <p:spPr>
          <a:xfrm>
            <a:off x="5257800" y="2514600"/>
            <a:ext cx="5334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63494" idx="3"/>
            <a:endCxn id="5" idx="3"/>
          </p:cNvCxnSpPr>
          <p:nvPr/>
        </p:nvCxnSpPr>
        <p:spPr>
          <a:xfrm flipV="1">
            <a:off x="1828800" y="2774950"/>
            <a:ext cx="3506788" cy="1873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4" name="TextBox 11"/>
          <p:cNvSpPr txBox="1">
            <a:spLocks noChangeArrowheads="1"/>
          </p:cNvSpPr>
          <p:nvPr/>
        </p:nvSpPr>
        <p:spPr bwMode="auto">
          <a:xfrm>
            <a:off x="0" y="23622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Salt Lake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2.1 %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18,477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898,387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</a:rPr>
              <a:t>81 evangelical </a:t>
            </a:r>
            <a:r>
              <a:rPr lang="en-US" sz="1200" dirty="0">
                <a:latin typeface="Times New Roman" pitchFamily="18" charset="0"/>
              </a:rPr>
              <a:t>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11,091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5334000" y="1295400"/>
            <a:ext cx="457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63497" idx="1"/>
            <a:endCxn id="9" idx="6"/>
          </p:cNvCxnSpPr>
          <p:nvPr/>
        </p:nvCxnSpPr>
        <p:spPr>
          <a:xfrm rot="10800000" flipV="1">
            <a:off x="5791200" y="981075"/>
            <a:ext cx="1524000" cy="5810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7315200" y="3810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Cache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870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91,391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8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11,424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12" name="Oval 11"/>
          <p:cNvSpPr/>
          <p:nvPr/>
        </p:nvSpPr>
        <p:spPr>
          <a:xfrm>
            <a:off x="5029200" y="2209800"/>
            <a:ext cx="6858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63500" idx="1"/>
            <a:endCxn id="12" idx="6"/>
          </p:cNvCxnSpPr>
          <p:nvPr/>
        </p:nvCxnSpPr>
        <p:spPr>
          <a:xfrm rot="10800000">
            <a:off x="5715000" y="2324100"/>
            <a:ext cx="1600200" cy="13239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0" name="TextBox 11"/>
          <p:cNvSpPr txBox="1">
            <a:spLocks noChangeArrowheads="1"/>
          </p:cNvSpPr>
          <p:nvPr/>
        </p:nvSpPr>
        <p:spPr bwMode="auto">
          <a:xfrm>
            <a:off x="7315200" y="30480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Davis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2.4%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5,703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238,994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24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9,958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15" name="Oval 14"/>
          <p:cNvSpPr/>
          <p:nvPr/>
        </p:nvSpPr>
        <p:spPr>
          <a:xfrm>
            <a:off x="5105400" y="1905000"/>
            <a:ext cx="6096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6" name="Straight Arrow Connector 15"/>
          <p:cNvCxnSpPr>
            <a:stCxn id="63503" idx="1"/>
            <a:endCxn id="15" idx="6"/>
          </p:cNvCxnSpPr>
          <p:nvPr/>
        </p:nvCxnSpPr>
        <p:spPr>
          <a:xfrm rot="10800000">
            <a:off x="5715000" y="2057400"/>
            <a:ext cx="1600200" cy="2190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3" name="TextBox 11"/>
          <p:cNvSpPr txBox="1">
            <a:spLocks noChangeArrowheads="1"/>
          </p:cNvSpPr>
          <p:nvPr/>
        </p:nvSpPr>
        <p:spPr bwMode="auto">
          <a:xfrm>
            <a:off x="7315200" y="16764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Weber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3.2%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6,348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196,533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31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6,340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20" name="Oval 19"/>
          <p:cNvSpPr/>
          <p:nvPr/>
        </p:nvSpPr>
        <p:spPr>
          <a:xfrm>
            <a:off x="5334000" y="2895600"/>
            <a:ext cx="609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1" name="Straight Arrow Connector 20"/>
          <p:cNvCxnSpPr>
            <a:stCxn id="63506" idx="0"/>
            <a:endCxn id="20" idx="4"/>
          </p:cNvCxnSpPr>
          <p:nvPr/>
        </p:nvCxnSpPr>
        <p:spPr>
          <a:xfrm rot="16200000" flipV="1">
            <a:off x="5410200" y="3581400"/>
            <a:ext cx="2133600" cy="1676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6" name="TextBox 11"/>
          <p:cNvSpPr txBox="1">
            <a:spLocks noChangeArrowheads="1"/>
          </p:cNvSpPr>
          <p:nvPr/>
        </p:nvSpPr>
        <p:spPr bwMode="auto">
          <a:xfrm>
            <a:off x="6400800" y="54864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Utah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0.6%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2,356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368,536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20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18,427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23" name="Oval 22"/>
          <p:cNvSpPr/>
          <p:nvPr/>
        </p:nvSpPr>
        <p:spPr>
          <a:xfrm>
            <a:off x="5105400" y="44958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4" name="Straight Arrow Connector 23"/>
          <p:cNvCxnSpPr>
            <a:stCxn id="63509" idx="3"/>
            <a:endCxn id="23" idx="2"/>
          </p:cNvCxnSpPr>
          <p:nvPr/>
        </p:nvCxnSpPr>
        <p:spPr>
          <a:xfrm>
            <a:off x="1828800" y="4241632"/>
            <a:ext cx="3276600" cy="48276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9" name="TextBox 11"/>
          <p:cNvSpPr txBox="1">
            <a:spLocks noChangeArrowheads="1"/>
          </p:cNvSpPr>
          <p:nvPr/>
        </p:nvSpPr>
        <p:spPr bwMode="auto">
          <a:xfrm>
            <a:off x="0" y="3733800"/>
            <a:ext cx="18288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Piute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1,435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0 evangelical </a:t>
            </a:r>
            <a:r>
              <a:rPr lang="en-US" sz="1200" dirty="0" smtClean="0">
                <a:latin typeface="Times New Roman" pitchFamily="18" charset="0"/>
              </a:rPr>
              <a:t>churches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14800" y="1524000"/>
            <a:ext cx="990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3" name="Straight Arrow Connector 32"/>
          <p:cNvCxnSpPr>
            <a:stCxn id="63512" idx="3"/>
            <a:endCxn id="32" idx="2"/>
          </p:cNvCxnSpPr>
          <p:nvPr/>
        </p:nvCxnSpPr>
        <p:spPr>
          <a:xfrm>
            <a:off x="1828800" y="1666875"/>
            <a:ext cx="2286000" cy="1238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2" name="TextBox 11"/>
          <p:cNvSpPr txBox="1">
            <a:spLocks noChangeArrowheads="1"/>
          </p:cNvSpPr>
          <p:nvPr/>
        </p:nvSpPr>
        <p:spPr bwMode="auto">
          <a:xfrm>
            <a:off x="0" y="10668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Box Elder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1.2%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524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42,745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6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7,124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35" name="Oval 34"/>
          <p:cNvSpPr/>
          <p:nvPr/>
        </p:nvSpPr>
        <p:spPr>
          <a:xfrm>
            <a:off x="3810000" y="5410200"/>
            <a:ext cx="990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6" name="Straight Arrow Connector 35"/>
          <p:cNvCxnSpPr>
            <a:stCxn id="63515" idx="3"/>
            <a:endCxn id="35" idx="2"/>
          </p:cNvCxnSpPr>
          <p:nvPr/>
        </p:nvCxnSpPr>
        <p:spPr>
          <a:xfrm flipV="1">
            <a:off x="1828800" y="5676900"/>
            <a:ext cx="1981200" cy="285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5" name="TextBox 11"/>
          <p:cNvSpPr txBox="1">
            <a:spLocks noChangeArrowheads="1"/>
          </p:cNvSpPr>
          <p:nvPr/>
        </p:nvSpPr>
        <p:spPr bwMode="auto">
          <a:xfrm>
            <a:off x="0" y="51054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Washington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1.3%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1,203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90,354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11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8,214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29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938213"/>
            <a:ext cx="71882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Utah (continued)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4038600" y="4572000"/>
            <a:ext cx="9906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64518" idx="3"/>
            <a:endCxn id="5" idx="2"/>
          </p:cNvCxnSpPr>
          <p:nvPr/>
        </p:nvCxnSpPr>
        <p:spPr>
          <a:xfrm>
            <a:off x="1828800" y="4410075"/>
            <a:ext cx="2209800" cy="3524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8" name="TextBox 11"/>
          <p:cNvSpPr txBox="1">
            <a:spLocks noChangeArrowheads="1"/>
          </p:cNvSpPr>
          <p:nvPr/>
        </p:nvSpPr>
        <p:spPr bwMode="auto">
          <a:xfrm>
            <a:off x="0" y="38100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Beaver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0.8 %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50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6,005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3 evangelical churches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2002 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6553200" y="4724400"/>
            <a:ext cx="9906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64521" idx="2"/>
            <a:endCxn id="9" idx="7"/>
          </p:cNvCxnSpPr>
          <p:nvPr/>
        </p:nvCxnSpPr>
        <p:spPr>
          <a:xfrm rot="5400000">
            <a:off x="7639844" y="4312444"/>
            <a:ext cx="349250" cy="83026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1" name="TextBox 11"/>
          <p:cNvSpPr txBox="1">
            <a:spLocks noChangeArrowheads="1"/>
          </p:cNvSpPr>
          <p:nvPr/>
        </p:nvSpPr>
        <p:spPr bwMode="auto">
          <a:xfrm>
            <a:off x="7315200" y="33528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San Juan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2.1%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305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14,413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7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2,059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20" name="Oval 19"/>
          <p:cNvSpPr/>
          <p:nvPr/>
        </p:nvSpPr>
        <p:spPr>
          <a:xfrm>
            <a:off x="4267200" y="2362200"/>
            <a:ext cx="9906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1" name="Straight Arrow Connector 20"/>
          <p:cNvCxnSpPr>
            <a:stCxn id="64524" idx="3"/>
            <a:endCxn id="20" idx="2"/>
          </p:cNvCxnSpPr>
          <p:nvPr/>
        </p:nvCxnSpPr>
        <p:spPr>
          <a:xfrm>
            <a:off x="1828800" y="2733675"/>
            <a:ext cx="2438400" cy="476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4" name="TextBox 11"/>
          <p:cNvSpPr txBox="1">
            <a:spLocks noChangeArrowheads="1"/>
          </p:cNvSpPr>
          <p:nvPr/>
        </p:nvSpPr>
        <p:spPr bwMode="auto">
          <a:xfrm>
            <a:off x="0" y="21336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Tooele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1.3%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531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40,735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6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6,789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40" name="Oval 39"/>
          <p:cNvSpPr/>
          <p:nvPr/>
        </p:nvSpPr>
        <p:spPr>
          <a:xfrm>
            <a:off x="4038600" y="4953000"/>
            <a:ext cx="990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41" name="Straight Arrow Connector 40"/>
          <p:cNvCxnSpPr>
            <a:stCxn id="64527" idx="3"/>
            <a:endCxn id="40" idx="2"/>
          </p:cNvCxnSpPr>
          <p:nvPr/>
        </p:nvCxnSpPr>
        <p:spPr>
          <a:xfrm flipV="1">
            <a:off x="1828800" y="5219700"/>
            <a:ext cx="2209800" cy="4857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7" name="TextBox 11"/>
          <p:cNvSpPr txBox="1">
            <a:spLocks noChangeArrowheads="1"/>
          </p:cNvSpPr>
          <p:nvPr/>
        </p:nvSpPr>
        <p:spPr bwMode="auto">
          <a:xfrm>
            <a:off x="0" y="51054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Iron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1.5%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493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33,779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7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4,826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43" name="Oval 42"/>
          <p:cNvSpPr/>
          <p:nvPr/>
        </p:nvSpPr>
        <p:spPr>
          <a:xfrm>
            <a:off x="5791200" y="26670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44" name="Straight Arrow Connector 43"/>
          <p:cNvCxnSpPr>
            <a:stCxn id="64530" idx="1"/>
            <a:endCxn id="43" idx="7"/>
          </p:cNvCxnSpPr>
          <p:nvPr/>
        </p:nvCxnSpPr>
        <p:spPr>
          <a:xfrm rot="10800000" flipV="1">
            <a:off x="6116638" y="1590675"/>
            <a:ext cx="1198562" cy="1143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30" name="TextBox 11"/>
          <p:cNvSpPr txBox="1">
            <a:spLocks noChangeArrowheads="1"/>
          </p:cNvSpPr>
          <p:nvPr/>
        </p:nvSpPr>
        <p:spPr bwMode="auto">
          <a:xfrm>
            <a:off x="7315200" y="9906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Wasatch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0.2%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37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15,215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0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15,215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22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alaska-county-map.gif"/>
          <p:cNvPicPr>
            <a:picLocks noChangeAspect="1"/>
          </p:cNvPicPr>
          <p:nvPr/>
        </p:nvPicPr>
        <p:blipFill>
          <a:blip r:embed="rId2"/>
          <a:srcRect r="6088"/>
          <a:stretch>
            <a:fillRect/>
          </a:stretch>
        </p:blipFill>
        <p:spPr bwMode="auto">
          <a:xfrm>
            <a:off x="1371600" y="914400"/>
            <a:ext cx="7239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New York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7315200" y="5257800"/>
            <a:ext cx="9906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65542" idx="2"/>
            <a:endCxn id="5" idx="0"/>
          </p:cNvCxnSpPr>
          <p:nvPr/>
        </p:nvCxnSpPr>
        <p:spPr>
          <a:xfrm rot="5400000">
            <a:off x="6921848" y="3950047"/>
            <a:ext cx="2196405" cy="419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11"/>
          <p:cNvSpPr txBox="1">
            <a:spLocks noChangeArrowheads="1"/>
          </p:cNvSpPr>
          <p:nvPr/>
        </p:nvSpPr>
        <p:spPr bwMode="auto">
          <a:xfrm>
            <a:off x="7315200" y="1676400"/>
            <a:ext cx="18288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Suffolk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2.3%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32,240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1,419,369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153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9,277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12" name="Oval 11"/>
          <p:cNvSpPr/>
          <p:nvPr/>
        </p:nvSpPr>
        <p:spPr>
          <a:xfrm>
            <a:off x="7086600" y="3429000"/>
            <a:ext cx="304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65545" idx="2"/>
            <a:endCxn id="12" idx="1"/>
          </p:cNvCxnSpPr>
          <p:nvPr/>
        </p:nvCxnSpPr>
        <p:spPr>
          <a:xfrm rot="16200000" flipH="1">
            <a:off x="6143108" y="2518986"/>
            <a:ext cx="1741120" cy="2351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5" name="TextBox 11"/>
          <p:cNvSpPr txBox="1">
            <a:spLocks noChangeArrowheads="1"/>
          </p:cNvSpPr>
          <p:nvPr/>
        </p:nvSpPr>
        <p:spPr bwMode="auto">
          <a:xfrm>
            <a:off x="6019800" y="381000"/>
            <a:ext cx="17526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itchFamily="18" charset="0"/>
              </a:rPr>
              <a:t>Renssellear</a:t>
            </a:r>
            <a:endParaRPr lang="en-US" sz="1200" b="1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1,557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152,538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21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7,264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15" name="Oval 14"/>
          <p:cNvSpPr/>
          <p:nvPr/>
        </p:nvSpPr>
        <p:spPr>
          <a:xfrm>
            <a:off x="7162800" y="5410200"/>
            <a:ext cx="2286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6" name="Straight Arrow Connector 15"/>
          <p:cNvCxnSpPr>
            <a:stCxn id="65548" idx="1"/>
            <a:endCxn id="15" idx="4"/>
          </p:cNvCxnSpPr>
          <p:nvPr/>
        </p:nvCxnSpPr>
        <p:spPr>
          <a:xfrm rot="10800000">
            <a:off x="7277100" y="5715000"/>
            <a:ext cx="38100" cy="6353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8" name="TextBox 11"/>
          <p:cNvSpPr txBox="1">
            <a:spLocks noChangeArrowheads="1"/>
          </p:cNvSpPr>
          <p:nvPr/>
        </p:nvSpPr>
        <p:spPr bwMode="auto">
          <a:xfrm>
            <a:off x="7315200" y="5657850"/>
            <a:ext cx="18288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Nassau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1.6%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21,344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1,334,544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118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11,310 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18" name="Oval 17"/>
          <p:cNvSpPr/>
          <p:nvPr/>
        </p:nvSpPr>
        <p:spPr>
          <a:xfrm>
            <a:off x="6858000" y="5410200"/>
            <a:ext cx="762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9" name="Straight Arrow Connector 18"/>
          <p:cNvCxnSpPr>
            <a:stCxn id="65551" idx="3"/>
            <a:endCxn id="18" idx="2"/>
          </p:cNvCxnSpPr>
          <p:nvPr/>
        </p:nvCxnSpPr>
        <p:spPr>
          <a:xfrm>
            <a:off x="1828800" y="5035898"/>
            <a:ext cx="5029200" cy="5267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1" name="TextBox 11"/>
          <p:cNvSpPr txBox="1">
            <a:spLocks noChangeArrowheads="1"/>
          </p:cNvSpPr>
          <p:nvPr/>
        </p:nvSpPr>
        <p:spPr bwMode="auto">
          <a:xfrm>
            <a:off x="0" y="4343400"/>
            <a:ext cx="18288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New York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2.1%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32,144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1,537,195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146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10,529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0" y="51054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5" name="Straight Arrow Connector 24"/>
          <p:cNvCxnSpPr>
            <a:stCxn id="65554" idx="3"/>
            <a:endCxn id="24" idx="2"/>
          </p:cNvCxnSpPr>
          <p:nvPr/>
        </p:nvCxnSpPr>
        <p:spPr>
          <a:xfrm>
            <a:off x="1828800" y="3648075"/>
            <a:ext cx="5029200" cy="15716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4" name="TextBox 11"/>
          <p:cNvSpPr txBox="1">
            <a:spLocks noChangeArrowheads="1"/>
          </p:cNvSpPr>
          <p:nvPr/>
        </p:nvSpPr>
        <p:spPr bwMode="auto">
          <a:xfrm>
            <a:off x="0" y="30480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Rockland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5,759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286,753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45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6,372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27" name="Oval 26"/>
          <p:cNvSpPr/>
          <p:nvPr/>
        </p:nvSpPr>
        <p:spPr>
          <a:xfrm>
            <a:off x="6781800" y="5638800"/>
            <a:ext cx="762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8" name="Straight Arrow Connector 27"/>
          <p:cNvCxnSpPr>
            <a:stCxn id="65567" idx="3"/>
            <a:endCxn id="27" idx="2"/>
          </p:cNvCxnSpPr>
          <p:nvPr/>
        </p:nvCxnSpPr>
        <p:spPr>
          <a:xfrm flipV="1">
            <a:off x="5638800" y="5753100"/>
            <a:ext cx="1143000" cy="2571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553200" y="4191000"/>
            <a:ext cx="457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4" name="Straight Arrow Connector 33"/>
          <p:cNvCxnSpPr>
            <a:stCxn id="65559" idx="2"/>
            <a:endCxn id="33" idx="0"/>
          </p:cNvCxnSpPr>
          <p:nvPr/>
        </p:nvCxnSpPr>
        <p:spPr>
          <a:xfrm rot="16200000" flipH="1">
            <a:off x="3876675" y="1285875"/>
            <a:ext cx="2228850" cy="3581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9" name="TextBox 11"/>
          <p:cNvSpPr txBox="1">
            <a:spLocks noChangeArrowheads="1"/>
          </p:cNvSpPr>
          <p:nvPr/>
        </p:nvSpPr>
        <p:spPr bwMode="auto">
          <a:xfrm>
            <a:off x="2286000" y="7620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Ulster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1.6%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2,801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177,749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29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6,129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83" name="Oval 82"/>
          <p:cNvSpPr/>
          <p:nvPr/>
        </p:nvSpPr>
        <p:spPr>
          <a:xfrm>
            <a:off x="6096000" y="2590800"/>
            <a:ext cx="3048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84" name="Straight Arrow Connector 83"/>
          <p:cNvCxnSpPr>
            <a:stCxn id="65562" idx="2"/>
            <a:endCxn id="83" idx="2"/>
          </p:cNvCxnSpPr>
          <p:nvPr/>
        </p:nvCxnSpPr>
        <p:spPr>
          <a:xfrm rot="16200000" flipH="1">
            <a:off x="4848225" y="1838325"/>
            <a:ext cx="1504950" cy="990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2" name="TextBox 11"/>
          <p:cNvSpPr txBox="1">
            <a:spLocks noChangeArrowheads="1"/>
          </p:cNvSpPr>
          <p:nvPr/>
        </p:nvSpPr>
        <p:spPr bwMode="auto">
          <a:xfrm>
            <a:off x="4191000" y="3810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Herkimer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1.7%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1,096 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64,427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15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4,295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86" name="Oval 85"/>
          <p:cNvSpPr/>
          <p:nvPr/>
        </p:nvSpPr>
        <p:spPr>
          <a:xfrm>
            <a:off x="3505200" y="3505200"/>
            <a:ext cx="3810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87" name="Straight Arrow Connector 86"/>
          <p:cNvCxnSpPr>
            <a:stCxn id="65565" idx="3"/>
            <a:endCxn id="86" idx="0"/>
          </p:cNvCxnSpPr>
          <p:nvPr/>
        </p:nvCxnSpPr>
        <p:spPr>
          <a:xfrm>
            <a:off x="1828800" y="1666875"/>
            <a:ext cx="1866900" cy="18383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5" name="TextBox 11"/>
          <p:cNvSpPr txBox="1">
            <a:spLocks noChangeArrowheads="1"/>
          </p:cNvSpPr>
          <p:nvPr/>
        </p:nvSpPr>
        <p:spPr bwMode="auto">
          <a:xfrm>
            <a:off x="0" y="10668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Erie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4.8%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45,692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950,265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132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7,199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32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65567" name="TextBox 11"/>
          <p:cNvSpPr txBox="1">
            <a:spLocks noChangeArrowheads="1"/>
          </p:cNvSpPr>
          <p:nvPr/>
        </p:nvSpPr>
        <p:spPr bwMode="auto">
          <a:xfrm>
            <a:off x="3810000" y="54102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Richmond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2.1%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9,206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443,728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38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11,677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alaska-county-map.gif"/>
          <p:cNvPicPr>
            <a:picLocks noChangeAspect="1"/>
          </p:cNvPicPr>
          <p:nvPr/>
        </p:nvPicPr>
        <p:blipFill>
          <a:blip r:embed="rId2"/>
          <a:srcRect r="6088"/>
          <a:stretch>
            <a:fillRect/>
          </a:stretch>
        </p:blipFill>
        <p:spPr bwMode="auto">
          <a:xfrm>
            <a:off x="1371600" y="914400"/>
            <a:ext cx="7239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New York (continued)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6553200" y="4800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66594" idx="0"/>
            <a:endCxn id="5" idx="2"/>
          </p:cNvCxnSpPr>
          <p:nvPr/>
        </p:nvCxnSpPr>
        <p:spPr>
          <a:xfrm rot="5400000" flipH="1" flipV="1">
            <a:off x="6000750" y="4857750"/>
            <a:ext cx="419100" cy="685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10400" y="4419600"/>
            <a:ext cx="152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66568" idx="3"/>
            <a:endCxn id="12" idx="2"/>
          </p:cNvCxnSpPr>
          <p:nvPr/>
        </p:nvCxnSpPr>
        <p:spPr>
          <a:xfrm flipV="1">
            <a:off x="1828800" y="4610100"/>
            <a:ext cx="5181600" cy="11715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8" name="TextBox 11"/>
          <p:cNvSpPr txBox="1">
            <a:spLocks noChangeArrowheads="1"/>
          </p:cNvSpPr>
          <p:nvPr/>
        </p:nvSpPr>
        <p:spPr bwMode="auto">
          <a:xfrm>
            <a:off x="0" y="51816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itchFamily="18" charset="0"/>
              </a:rPr>
              <a:t>Dutchess</a:t>
            </a:r>
            <a:endParaRPr lang="en-US" sz="1200" b="1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3.5%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9,918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280,150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37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7,572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21" name="Oval 20"/>
          <p:cNvSpPr/>
          <p:nvPr/>
        </p:nvSpPr>
        <p:spPr>
          <a:xfrm>
            <a:off x="4191000" y="32004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2" name="Straight Arrow Connector 21"/>
          <p:cNvCxnSpPr>
            <a:stCxn id="66571" idx="2"/>
            <a:endCxn id="21" idx="2"/>
          </p:cNvCxnSpPr>
          <p:nvPr/>
        </p:nvCxnSpPr>
        <p:spPr>
          <a:xfrm rot="16200000" flipH="1">
            <a:off x="3114675" y="2276475"/>
            <a:ext cx="1238250" cy="914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1" name="TextBox 11"/>
          <p:cNvSpPr txBox="1">
            <a:spLocks noChangeArrowheads="1"/>
          </p:cNvSpPr>
          <p:nvPr/>
        </p:nvSpPr>
        <p:spPr bwMode="auto">
          <a:xfrm>
            <a:off x="2362200" y="9144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Monroe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4.4%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32,002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735,343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122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6,027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24" name="Oval 23"/>
          <p:cNvSpPr/>
          <p:nvPr/>
        </p:nvSpPr>
        <p:spPr>
          <a:xfrm>
            <a:off x="6781800" y="3048000"/>
            <a:ext cx="3810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5" name="Straight Arrow Connector 24"/>
          <p:cNvCxnSpPr>
            <a:stCxn id="66574" idx="2"/>
            <a:endCxn id="24" idx="1"/>
          </p:cNvCxnSpPr>
          <p:nvPr/>
        </p:nvCxnSpPr>
        <p:spPr>
          <a:xfrm rot="5400000">
            <a:off x="6265863" y="2000250"/>
            <a:ext cx="1697038" cy="5540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4" name="TextBox 11"/>
          <p:cNvSpPr txBox="1">
            <a:spLocks noChangeArrowheads="1"/>
          </p:cNvSpPr>
          <p:nvPr/>
        </p:nvSpPr>
        <p:spPr bwMode="auto">
          <a:xfrm>
            <a:off x="6477000" y="2286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Saratoga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2.9%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5,777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200,635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37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5,423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27" name="Oval 26"/>
          <p:cNvSpPr/>
          <p:nvPr/>
        </p:nvSpPr>
        <p:spPr>
          <a:xfrm>
            <a:off x="5181600" y="32004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8" name="Straight Arrow Connector 27"/>
          <p:cNvCxnSpPr>
            <a:stCxn id="66577" idx="2"/>
            <a:endCxn id="27" idx="0"/>
          </p:cNvCxnSpPr>
          <p:nvPr/>
        </p:nvCxnSpPr>
        <p:spPr>
          <a:xfrm rot="16200000" flipH="1">
            <a:off x="4848225" y="2676525"/>
            <a:ext cx="1009650" cy="38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7" name="TextBox 11"/>
          <p:cNvSpPr txBox="1">
            <a:spLocks noChangeArrowheads="1"/>
          </p:cNvSpPr>
          <p:nvPr/>
        </p:nvSpPr>
        <p:spPr bwMode="auto">
          <a:xfrm>
            <a:off x="4419600" y="9906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Onondaga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3.8%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17,216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458,336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76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6,031 people </a:t>
            </a:r>
            <a:r>
              <a:rPr lang="en-US" sz="1200" dirty="0">
                <a:latin typeface="Times New Roman" pitchFamily="18" charset="0"/>
              </a:rPr>
              <a:t>per church</a:t>
            </a:r>
          </a:p>
        </p:txBody>
      </p:sp>
      <p:sp>
        <p:nvSpPr>
          <p:cNvPr id="33" name="Oval 32"/>
          <p:cNvSpPr/>
          <p:nvPr/>
        </p:nvSpPr>
        <p:spPr>
          <a:xfrm>
            <a:off x="7010400" y="3886200"/>
            <a:ext cx="228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4" name="Straight Arrow Connector 33"/>
          <p:cNvCxnSpPr>
            <a:stCxn id="66580" idx="3"/>
            <a:endCxn id="33" idx="2"/>
          </p:cNvCxnSpPr>
          <p:nvPr/>
        </p:nvCxnSpPr>
        <p:spPr>
          <a:xfrm flipV="1">
            <a:off x="1828800" y="4114800"/>
            <a:ext cx="5181600" cy="4476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0" name="TextBox 11"/>
          <p:cNvSpPr txBox="1">
            <a:spLocks noChangeArrowheads="1"/>
          </p:cNvSpPr>
          <p:nvPr/>
        </p:nvSpPr>
        <p:spPr bwMode="auto">
          <a:xfrm>
            <a:off x="0" y="39624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Columbia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1.3%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851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63,094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9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7,010 people </a:t>
            </a:r>
            <a:r>
              <a:rPr lang="en-US" sz="1200" dirty="0">
                <a:latin typeface="Times New Roman" pitchFamily="18" charset="0"/>
              </a:rPr>
              <a:t>per church</a:t>
            </a:r>
          </a:p>
        </p:txBody>
      </p:sp>
      <p:sp>
        <p:nvSpPr>
          <p:cNvPr id="39" name="Oval 38"/>
          <p:cNvSpPr/>
          <p:nvPr/>
        </p:nvSpPr>
        <p:spPr>
          <a:xfrm>
            <a:off x="7086600" y="5486400"/>
            <a:ext cx="152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40" name="Straight Arrow Connector 39"/>
          <p:cNvCxnSpPr>
            <a:stCxn id="66583" idx="1"/>
            <a:endCxn id="39" idx="7"/>
          </p:cNvCxnSpPr>
          <p:nvPr/>
        </p:nvCxnSpPr>
        <p:spPr>
          <a:xfrm rot="10800000" flipV="1">
            <a:off x="7216775" y="4764088"/>
            <a:ext cx="479425" cy="7556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3" name="TextBox 11"/>
          <p:cNvSpPr txBox="1">
            <a:spLocks noChangeArrowheads="1"/>
          </p:cNvSpPr>
          <p:nvPr/>
        </p:nvSpPr>
        <p:spPr bwMode="auto">
          <a:xfrm>
            <a:off x="7696200" y="3886200"/>
            <a:ext cx="1447800" cy="1754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Queens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1.9%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41,437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2,229,379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261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8,542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42" name="Oval 41"/>
          <p:cNvSpPr/>
          <p:nvPr/>
        </p:nvSpPr>
        <p:spPr>
          <a:xfrm>
            <a:off x="6934200" y="5562600"/>
            <a:ext cx="762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43" name="Straight Arrow Connector 42"/>
          <p:cNvCxnSpPr>
            <a:stCxn id="66586" idx="1"/>
            <a:endCxn id="42" idx="5"/>
          </p:cNvCxnSpPr>
          <p:nvPr/>
        </p:nvCxnSpPr>
        <p:spPr>
          <a:xfrm rot="10800000">
            <a:off x="6999242" y="5822764"/>
            <a:ext cx="315959" cy="52758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6" name="TextBox 11"/>
          <p:cNvSpPr txBox="1">
            <a:spLocks noChangeArrowheads="1"/>
          </p:cNvSpPr>
          <p:nvPr/>
        </p:nvSpPr>
        <p:spPr bwMode="auto">
          <a:xfrm>
            <a:off x="7315200" y="5657850"/>
            <a:ext cx="18288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Kings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3.5%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86,054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2,465,326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295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8,357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35" name="Oval 34"/>
          <p:cNvSpPr/>
          <p:nvPr/>
        </p:nvSpPr>
        <p:spPr>
          <a:xfrm>
            <a:off x="7010400" y="4876800"/>
            <a:ext cx="228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6" name="Straight Arrow Connector 35"/>
          <p:cNvCxnSpPr>
            <a:stCxn id="66589" idx="2"/>
            <a:endCxn id="35" idx="0"/>
          </p:cNvCxnSpPr>
          <p:nvPr/>
        </p:nvCxnSpPr>
        <p:spPr>
          <a:xfrm rot="5400000">
            <a:off x="6864698" y="3473797"/>
            <a:ext cx="1663005" cy="1143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9" name="TextBox 11"/>
          <p:cNvSpPr txBox="1">
            <a:spLocks noChangeArrowheads="1"/>
          </p:cNvSpPr>
          <p:nvPr/>
        </p:nvSpPr>
        <p:spPr bwMode="auto">
          <a:xfrm>
            <a:off x="7391400" y="1828800"/>
            <a:ext cx="17526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Westchester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18,313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923,459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109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8,472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134" name="Oval 133"/>
          <p:cNvSpPr/>
          <p:nvPr/>
        </p:nvSpPr>
        <p:spPr>
          <a:xfrm>
            <a:off x="6705600" y="3581400"/>
            <a:ext cx="304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5" name="Straight Arrow Connector 134"/>
          <p:cNvCxnSpPr>
            <a:stCxn id="66592" idx="3"/>
            <a:endCxn id="134" idx="2"/>
          </p:cNvCxnSpPr>
          <p:nvPr/>
        </p:nvCxnSpPr>
        <p:spPr>
          <a:xfrm>
            <a:off x="1828800" y="3343275"/>
            <a:ext cx="4876800" cy="4667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92" name="TextBox 11"/>
          <p:cNvSpPr txBox="1">
            <a:spLocks noChangeArrowheads="1"/>
          </p:cNvSpPr>
          <p:nvPr/>
        </p:nvSpPr>
        <p:spPr bwMode="auto">
          <a:xfrm>
            <a:off x="0" y="27432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Albany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2.7%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8,096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294,565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45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6,546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  <p:sp>
        <p:nvSpPr>
          <p:cNvPr id="37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66594" name="TextBox 11"/>
          <p:cNvSpPr txBox="1">
            <a:spLocks noChangeArrowheads="1"/>
          </p:cNvSpPr>
          <p:nvPr/>
        </p:nvSpPr>
        <p:spPr bwMode="auto">
          <a:xfrm>
            <a:off x="4953000" y="54102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Orange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3.3% evangelical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11,187 </a:t>
            </a:r>
            <a:r>
              <a:rPr lang="en-US" sz="1200" dirty="0">
                <a:latin typeface="Times New Roman" pitchFamily="18" charset="0"/>
              </a:rPr>
              <a:t>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</a:t>
            </a:r>
            <a:r>
              <a:rPr lang="en-US" sz="1200" dirty="0" smtClean="0">
                <a:latin typeface="Times New Roman" pitchFamily="18" charset="0"/>
              </a:rPr>
              <a:t>341,367</a:t>
            </a:r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1200" dirty="0">
                <a:latin typeface="Times New Roman" pitchFamily="18" charset="0"/>
              </a:rPr>
              <a:t>55 evangelical churches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6,207 </a:t>
            </a:r>
            <a:r>
              <a:rPr lang="en-US" sz="1200" dirty="0">
                <a:latin typeface="Times New Roman" pitchFamily="18" charset="0"/>
              </a:rPr>
              <a:t>people per church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 descr="alaska-county-map.gif"/>
          <p:cNvPicPr>
            <a:picLocks noChangeAspect="1"/>
          </p:cNvPicPr>
          <p:nvPr/>
        </p:nvPicPr>
        <p:blipFill>
          <a:blip r:embed="rId2"/>
          <a:srcRect r="6088"/>
          <a:stretch>
            <a:fillRect/>
          </a:stretch>
        </p:blipFill>
        <p:spPr bwMode="auto">
          <a:xfrm>
            <a:off x="1371600" y="914400"/>
            <a:ext cx="7239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New York (continued)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5638800" y="3352800"/>
            <a:ext cx="2286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67590" idx="1"/>
            <a:endCxn id="5" idx="7"/>
          </p:cNvCxnSpPr>
          <p:nvPr/>
        </p:nvCxnSpPr>
        <p:spPr>
          <a:xfrm rot="10800000" flipV="1">
            <a:off x="5834063" y="2124075"/>
            <a:ext cx="1481137" cy="1284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0" name="TextBox 11"/>
          <p:cNvSpPr txBox="1">
            <a:spLocks noChangeArrowheads="1"/>
          </p:cNvSpPr>
          <p:nvPr/>
        </p:nvSpPr>
        <p:spPr bwMode="auto">
          <a:xfrm>
            <a:off x="7315200" y="15240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Madison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1600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69441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5342 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3886200" y="3657600"/>
            <a:ext cx="2286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67593" idx="3"/>
            <a:endCxn id="9" idx="3"/>
          </p:cNvCxnSpPr>
          <p:nvPr/>
        </p:nvCxnSpPr>
        <p:spPr>
          <a:xfrm flipV="1">
            <a:off x="1828800" y="3917950"/>
            <a:ext cx="2090738" cy="10255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3" name="TextBox 11"/>
          <p:cNvSpPr txBox="1">
            <a:spLocks noChangeArrowheads="1"/>
          </p:cNvSpPr>
          <p:nvPr/>
        </p:nvSpPr>
        <p:spPr bwMode="auto">
          <a:xfrm>
            <a:off x="0" y="43434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Wyoming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1211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43424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3102 people per church</a:t>
            </a:r>
          </a:p>
        </p:txBody>
      </p:sp>
      <p:sp>
        <p:nvSpPr>
          <p:cNvPr id="12" name="Oval 11"/>
          <p:cNvSpPr/>
          <p:nvPr/>
        </p:nvSpPr>
        <p:spPr>
          <a:xfrm>
            <a:off x="5715000" y="1752600"/>
            <a:ext cx="685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67596" idx="2"/>
            <a:endCxn id="12" idx="0"/>
          </p:cNvCxnSpPr>
          <p:nvPr/>
        </p:nvCxnSpPr>
        <p:spPr>
          <a:xfrm rot="5400000">
            <a:off x="6296025" y="962025"/>
            <a:ext cx="552450" cy="10287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6" name="TextBox 11"/>
          <p:cNvSpPr txBox="1">
            <a:spLocks noChangeArrowheads="1"/>
          </p:cNvSpPr>
          <p:nvPr/>
        </p:nvSpPr>
        <p:spPr bwMode="auto">
          <a:xfrm>
            <a:off x="6172200" y="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St. Lawrence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3.7%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4145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111931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2544 people per church</a:t>
            </a:r>
          </a:p>
        </p:txBody>
      </p:sp>
      <p:sp>
        <p:nvSpPr>
          <p:cNvPr id="15" name="Oval 14"/>
          <p:cNvSpPr/>
          <p:nvPr/>
        </p:nvSpPr>
        <p:spPr>
          <a:xfrm>
            <a:off x="5410200" y="4191000"/>
            <a:ext cx="381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6" name="Straight Arrow Connector 15"/>
          <p:cNvCxnSpPr>
            <a:stCxn id="67599" idx="0"/>
            <a:endCxn id="15" idx="2"/>
          </p:cNvCxnSpPr>
          <p:nvPr/>
        </p:nvCxnSpPr>
        <p:spPr>
          <a:xfrm rot="5400000" flipH="1" flipV="1">
            <a:off x="3810000" y="3505200"/>
            <a:ext cx="800100" cy="24003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9" name="TextBox 11"/>
          <p:cNvSpPr txBox="1">
            <a:spLocks noChangeArrowheads="1"/>
          </p:cNvSpPr>
          <p:nvPr/>
        </p:nvSpPr>
        <p:spPr bwMode="auto">
          <a:xfrm>
            <a:off x="2133600" y="5105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Broome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8314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200536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3714 people per church</a:t>
            </a:r>
          </a:p>
        </p:txBody>
      </p:sp>
      <p:sp>
        <p:nvSpPr>
          <p:cNvPr id="18" name="Oval 17"/>
          <p:cNvSpPr/>
          <p:nvPr/>
        </p:nvSpPr>
        <p:spPr>
          <a:xfrm>
            <a:off x="5029200" y="3352800"/>
            <a:ext cx="228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9" name="Straight Arrow Connector 18"/>
          <p:cNvCxnSpPr>
            <a:stCxn id="67602" idx="2"/>
            <a:endCxn id="18" idx="0"/>
          </p:cNvCxnSpPr>
          <p:nvPr/>
        </p:nvCxnSpPr>
        <p:spPr>
          <a:xfrm rot="16200000" flipH="1">
            <a:off x="3400425" y="1609725"/>
            <a:ext cx="1314450" cy="21717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2" name="TextBox 11"/>
          <p:cNvSpPr txBox="1">
            <a:spLocks noChangeArrowheads="1"/>
          </p:cNvSpPr>
          <p:nvPr/>
        </p:nvSpPr>
        <p:spPr bwMode="auto">
          <a:xfrm>
            <a:off x="2057400" y="8382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Cayuga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2489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81963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4821 people per church</a:t>
            </a:r>
          </a:p>
        </p:txBody>
      </p:sp>
      <p:sp>
        <p:nvSpPr>
          <p:cNvPr id="21" name="Oval 20"/>
          <p:cNvSpPr/>
          <p:nvPr/>
        </p:nvSpPr>
        <p:spPr>
          <a:xfrm>
            <a:off x="6400800" y="3429000"/>
            <a:ext cx="3048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2" name="Straight Arrow Connector 21"/>
          <p:cNvCxnSpPr>
            <a:stCxn id="67605" idx="1"/>
            <a:endCxn id="21" idx="5"/>
          </p:cNvCxnSpPr>
          <p:nvPr/>
        </p:nvCxnSpPr>
        <p:spPr>
          <a:xfrm rot="10800000">
            <a:off x="6661150" y="3624263"/>
            <a:ext cx="806450" cy="15478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5" name="TextBox 11"/>
          <p:cNvSpPr txBox="1">
            <a:spLocks noChangeArrowheads="1"/>
          </p:cNvSpPr>
          <p:nvPr/>
        </p:nvSpPr>
        <p:spPr bwMode="auto">
          <a:xfrm>
            <a:off x="7467600" y="4572000"/>
            <a:ext cx="1676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Montgomery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1389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49708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3824 people per church</a:t>
            </a:r>
          </a:p>
        </p:txBody>
      </p:sp>
      <p:sp>
        <p:nvSpPr>
          <p:cNvPr id="24" name="Oval 23"/>
          <p:cNvSpPr/>
          <p:nvPr/>
        </p:nvSpPr>
        <p:spPr>
          <a:xfrm>
            <a:off x="4572000" y="3276600"/>
            <a:ext cx="3810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5" name="Straight Arrow Connector 24"/>
          <p:cNvCxnSpPr>
            <a:stCxn id="67608" idx="3"/>
            <a:endCxn id="24" idx="2"/>
          </p:cNvCxnSpPr>
          <p:nvPr/>
        </p:nvCxnSpPr>
        <p:spPr>
          <a:xfrm>
            <a:off x="1828800" y="2276475"/>
            <a:ext cx="2743200" cy="10763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8" name="TextBox 11"/>
          <p:cNvSpPr txBox="1">
            <a:spLocks noChangeArrowheads="1"/>
          </p:cNvSpPr>
          <p:nvPr/>
        </p:nvSpPr>
        <p:spPr bwMode="auto">
          <a:xfrm>
            <a:off x="0" y="16764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Wayne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2.7%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2502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93765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3473 people per church</a:t>
            </a:r>
          </a:p>
        </p:txBody>
      </p:sp>
      <p:sp>
        <p:nvSpPr>
          <p:cNvPr id="27" name="Oval 26"/>
          <p:cNvSpPr/>
          <p:nvPr/>
        </p:nvSpPr>
        <p:spPr>
          <a:xfrm>
            <a:off x="4114800" y="3581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8" name="Straight Arrow Connector 27"/>
          <p:cNvCxnSpPr>
            <a:stCxn id="67611" idx="3"/>
            <a:endCxn id="27" idx="0"/>
          </p:cNvCxnSpPr>
          <p:nvPr/>
        </p:nvCxnSpPr>
        <p:spPr>
          <a:xfrm>
            <a:off x="1828800" y="3571875"/>
            <a:ext cx="2476500" cy="95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11" name="TextBox 11"/>
          <p:cNvSpPr txBox="1">
            <a:spLocks noChangeArrowheads="1"/>
          </p:cNvSpPr>
          <p:nvPr/>
        </p:nvSpPr>
        <p:spPr bwMode="auto">
          <a:xfrm>
            <a:off x="0" y="29718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Livingston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2.6 %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1699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64328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3386 people per church</a:t>
            </a:r>
          </a:p>
        </p:txBody>
      </p:sp>
      <p:sp>
        <p:nvSpPr>
          <p:cNvPr id="30" name="Oval 29"/>
          <p:cNvSpPr/>
          <p:nvPr/>
        </p:nvSpPr>
        <p:spPr>
          <a:xfrm>
            <a:off x="5257800" y="22098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1" name="Straight Arrow Connector 30"/>
          <p:cNvCxnSpPr>
            <a:stCxn id="67614" idx="2"/>
            <a:endCxn id="30" idx="1"/>
          </p:cNvCxnSpPr>
          <p:nvPr/>
        </p:nvCxnSpPr>
        <p:spPr>
          <a:xfrm rot="16200000" flipH="1">
            <a:off x="4962525" y="1914525"/>
            <a:ext cx="325438" cy="4206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14" name="TextBox 11"/>
          <p:cNvSpPr txBox="1">
            <a:spLocks noChangeArrowheads="1"/>
          </p:cNvSpPr>
          <p:nvPr/>
        </p:nvSpPr>
        <p:spPr bwMode="auto">
          <a:xfrm>
            <a:off x="4038600" y="7620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Jefferson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3261evangelicals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111738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3725 people per church</a:t>
            </a:r>
          </a:p>
        </p:txBody>
      </p:sp>
      <p:sp>
        <p:nvSpPr>
          <p:cNvPr id="33" name="Oval 32"/>
          <p:cNvSpPr/>
          <p:nvPr/>
        </p:nvSpPr>
        <p:spPr>
          <a:xfrm>
            <a:off x="6019800" y="3581400"/>
            <a:ext cx="2286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4" name="Straight Arrow Connector 33"/>
          <p:cNvCxnSpPr>
            <a:stCxn id="67617" idx="0"/>
            <a:endCxn id="33" idx="4"/>
          </p:cNvCxnSpPr>
          <p:nvPr/>
        </p:nvCxnSpPr>
        <p:spPr>
          <a:xfrm rot="5400000" flipH="1" flipV="1">
            <a:off x="4895850" y="3943350"/>
            <a:ext cx="1219200" cy="12573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17" name="TextBox 11"/>
          <p:cNvSpPr txBox="1">
            <a:spLocks noChangeArrowheads="1"/>
          </p:cNvSpPr>
          <p:nvPr/>
        </p:nvSpPr>
        <p:spPr bwMode="auto">
          <a:xfrm>
            <a:off x="4038600" y="5181600"/>
            <a:ext cx="1676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Otsego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1192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61676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4405 people per church</a:t>
            </a:r>
          </a:p>
        </p:txBody>
      </p:sp>
      <p:sp>
        <p:nvSpPr>
          <p:cNvPr id="36" name="Oval 35"/>
          <p:cNvSpPr/>
          <p:nvPr/>
        </p:nvSpPr>
        <p:spPr>
          <a:xfrm>
            <a:off x="7086600" y="2895600"/>
            <a:ext cx="304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7" name="Straight Arrow Connector 36"/>
          <p:cNvCxnSpPr>
            <a:stCxn id="67620" idx="0"/>
            <a:endCxn id="36" idx="6"/>
          </p:cNvCxnSpPr>
          <p:nvPr/>
        </p:nvCxnSpPr>
        <p:spPr>
          <a:xfrm rot="16200000" flipV="1">
            <a:off x="7753350" y="2800350"/>
            <a:ext cx="190500" cy="914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20" name="TextBox 11"/>
          <p:cNvSpPr txBox="1">
            <a:spLocks noChangeArrowheads="1"/>
          </p:cNvSpPr>
          <p:nvPr/>
        </p:nvSpPr>
        <p:spPr bwMode="auto">
          <a:xfrm>
            <a:off x="7467600" y="3352800"/>
            <a:ext cx="1676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Washington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1257evangelicals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61042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5087 people per church</a:t>
            </a:r>
          </a:p>
        </p:txBody>
      </p:sp>
      <p:sp>
        <p:nvSpPr>
          <p:cNvPr id="38" name="Oval 37"/>
          <p:cNvSpPr/>
          <p:nvPr/>
        </p:nvSpPr>
        <p:spPr>
          <a:xfrm>
            <a:off x="6248400" y="4495800"/>
            <a:ext cx="3048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9" name="Straight Arrow Connector 38"/>
          <p:cNvCxnSpPr>
            <a:stCxn id="67623" idx="0"/>
            <a:endCxn id="38" idx="4"/>
          </p:cNvCxnSpPr>
          <p:nvPr/>
        </p:nvCxnSpPr>
        <p:spPr>
          <a:xfrm rot="16200000" flipV="1">
            <a:off x="6362700" y="4914900"/>
            <a:ext cx="2286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23" name="TextBox 11"/>
          <p:cNvSpPr txBox="1">
            <a:spLocks noChangeArrowheads="1"/>
          </p:cNvSpPr>
          <p:nvPr/>
        </p:nvSpPr>
        <p:spPr bwMode="auto">
          <a:xfrm>
            <a:off x="5715000" y="5105400"/>
            <a:ext cx="1676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Sullivan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947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73966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5283 people per church</a:t>
            </a:r>
          </a:p>
        </p:txBody>
      </p:sp>
      <p:sp>
        <p:nvSpPr>
          <p:cNvPr id="4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alaska-county-map.gif"/>
          <p:cNvPicPr>
            <a:picLocks noChangeAspect="1"/>
          </p:cNvPicPr>
          <p:nvPr/>
        </p:nvPicPr>
        <p:blipFill>
          <a:blip r:embed="rId2"/>
          <a:srcRect r="6088"/>
          <a:stretch>
            <a:fillRect/>
          </a:stretch>
        </p:blipFill>
        <p:spPr bwMode="auto">
          <a:xfrm>
            <a:off x="1371600" y="914400"/>
            <a:ext cx="7239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New York (continued)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6858000" y="16002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68614" idx="2"/>
            <a:endCxn id="5" idx="7"/>
          </p:cNvCxnSpPr>
          <p:nvPr/>
        </p:nvCxnSpPr>
        <p:spPr>
          <a:xfrm rot="5400000">
            <a:off x="7473156" y="910432"/>
            <a:ext cx="466725" cy="104616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4" name="TextBox 11"/>
          <p:cNvSpPr txBox="1">
            <a:spLocks noChangeArrowheads="1"/>
          </p:cNvSpPr>
          <p:nvPr/>
        </p:nvSpPr>
        <p:spPr bwMode="auto">
          <a:xfrm>
            <a:off x="7315200" y="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Clinton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2346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79894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4429 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5638800" y="3810000"/>
            <a:ext cx="3048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68617" idx="0"/>
            <a:endCxn id="9" idx="2"/>
          </p:cNvCxnSpPr>
          <p:nvPr/>
        </p:nvCxnSpPr>
        <p:spPr>
          <a:xfrm rot="5400000" flipH="1" flipV="1">
            <a:off x="4591050" y="3829050"/>
            <a:ext cx="876300" cy="1219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7" name="TextBox 11"/>
          <p:cNvSpPr txBox="1">
            <a:spLocks noChangeArrowheads="1"/>
          </p:cNvSpPr>
          <p:nvPr/>
        </p:nvSpPr>
        <p:spPr bwMode="auto">
          <a:xfrm>
            <a:off x="3505200" y="48768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Chenango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1312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51401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16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3213 people per church</a:t>
            </a:r>
          </a:p>
        </p:txBody>
      </p:sp>
      <p:sp>
        <p:nvSpPr>
          <p:cNvPr id="12" name="Oval 11"/>
          <p:cNvSpPr/>
          <p:nvPr/>
        </p:nvSpPr>
        <p:spPr>
          <a:xfrm>
            <a:off x="6781800" y="2743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68620" idx="1"/>
            <a:endCxn id="12" idx="7"/>
          </p:cNvCxnSpPr>
          <p:nvPr/>
        </p:nvCxnSpPr>
        <p:spPr>
          <a:xfrm rot="10800000" flipV="1">
            <a:off x="7107238" y="2276475"/>
            <a:ext cx="360362" cy="522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0" name="TextBox 11"/>
          <p:cNvSpPr txBox="1">
            <a:spLocks noChangeArrowheads="1"/>
          </p:cNvSpPr>
          <p:nvPr/>
        </p:nvSpPr>
        <p:spPr bwMode="auto">
          <a:xfrm>
            <a:off x="7467600" y="1676400"/>
            <a:ext cx="1676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Warren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2633evangelicals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63303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3724 people per church</a:t>
            </a:r>
          </a:p>
        </p:txBody>
      </p:sp>
      <p:sp>
        <p:nvSpPr>
          <p:cNvPr id="15" name="Oval 14"/>
          <p:cNvSpPr/>
          <p:nvPr/>
        </p:nvSpPr>
        <p:spPr>
          <a:xfrm>
            <a:off x="6400800" y="32004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6" name="Straight Arrow Connector 15"/>
          <p:cNvCxnSpPr>
            <a:stCxn id="68623" idx="2"/>
            <a:endCxn id="15" idx="1"/>
          </p:cNvCxnSpPr>
          <p:nvPr/>
        </p:nvCxnSpPr>
        <p:spPr>
          <a:xfrm rot="16200000" flipH="1">
            <a:off x="4720432" y="1508918"/>
            <a:ext cx="1206500" cy="22653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3" name="TextBox 11"/>
          <p:cNvSpPr txBox="1">
            <a:spLocks noChangeArrowheads="1"/>
          </p:cNvSpPr>
          <p:nvPr/>
        </p:nvSpPr>
        <p:spPr bwMode="auto">
          <a:xfrm>
            <a:off x="3352800" y="838200"/>
            <a:ext cx="1676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Fulton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2156 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55073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3672  people per church</a:t>
            </a:r>
          </a:p>
        </p:txBody>
      </p:sp>
      <p:sp>
        <p:nvSpPr>
          <p:cNvPr id="18" name="Oval 17"/>
          <p:cNvSpPr/>
          <p:nvPr/>
        </p:nvSpPr>
        <p:spPr>
          <a:xfrm>
            <a:off x="6781800" y="22098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9" name="Straight Arrow Connector 18"/>
          <p:cNvCxnSpPr>
            <a:stCxn id="68626" idx="2"/>
            <a:endCxn id="18" idx="2"/>
          </p:cNvCxnSpPr>
          <p:nvPr/>
        </p:nvCxnSpPr>
        <p:spPr>
          <a:xfrm rot="16200000" flipH="1">
            <a:off x="5915025" y="1571625"/>
            <a:ext cx="933450" cy="800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6" name="TextBox 11"/>
          <p:cNvSpPr txBox="1">
            <a:spLocks noChangeArrowheads="1"/>
          </p:cNvSpPr>
          <p:nvPr/>
        </p:nvSpPr>
        <p:spPr bwMode="auto">
          <a:xfrm>
            <a:off x="5105400" y="304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Essex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682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38851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4317 people per church</a:t>
            </a:r>
          </a:p>
        </p:txBody>
      </p:sp>
      <p:sp>
        <p:nvSpPr>
          <p:cNvPr id="21" name="Oval 20"/>
          <p:cNvSpPr/>
          <p:nvPr/>
        </p:nvSpPr>
        <p:spPr>
          <a:xfrm>
            <a:off x="6705600" y="3962400"/>
            <a:ext cx="2286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2" name="Straight Arrow Connector 21"/>
          <p:cNvCxnSpPr>
            <a:stCxn id="68629" idx="1"/>
            <a:endCxn id="21" idx="5"/>
          </p:cNvCxnSpPr>
          <p:nvPr/>
        </p:nvCxnSpPr>
        <p:spPr>
          <a:xfrm rot="10800000">
            <a:off x="6900863" y="4222750"/>
            <a:ext cx="566737" cy="7207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9" name="TextBox 11"/>
          <p:cNvSpPr txBox="1">
            <a:spLocks noChangeArrowheads="1"/>
          </p:cNvSpPr>
          <p:nvPr/>
        </p:nvSpPr>
        <p:spPr bwMode="auto">
          <a:xfrm>
            <a:off x="7467600" y="4343400"/>
            <a:ext cx="1676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Greene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1049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48195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6885 people per church</a:t>
            </a:r>
          </a:p>
        </p:txBody>
      </p:sp>
      <p:sp>
        <p:nvSpPr>
          <p:cNvPr id="24" name="Oval 23"/>
          <p:cNvSpPr/>
          <p:nvPr/>
        </p:nvSpPr>
        <p:spPr>
          <a:xfrm>
            <a:off x="6781800" y="3505200"/>
            <a:ext cx="152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5" name="Straight Arrow Connector 24"/>
          <p:cNvCxnSpPr>
            <a:stCxn id="68632" idx="1"/>
            <a:endCxn id="24" idx="6"/>
          </p:cNvCxnSpPr>
          <p:nvPr/>
        </p:nvCxnSpPr>
        <p:spPr>
          <a:xfrm rot="10800000" flipV="1">
            <a:off x="6934200" y="3571875"/>
            <a:ext cx="457200" cy="476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2" name="TextBox 11"/>
          <p:cNvSpPr txBox="1">
            <a:spLocks noChangeArrowheads="1"/>
          </p:cNvSpPr>
          <p:nvPr/>
        </p:nvSpPr>
        <p:spPr bwMode="auto">
          <a:xfrm>
            <a:off x="7391400" y="2971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Schenectady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6099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146555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26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5637 people per church</a:t>
            </a:r>
          </a:p>
        </p:txBody>
      </p:sp>
      <p:sp>
        <p:nvSpPr>
          <p:cNvPr id="27" name="Oval 26"/>
          <p:cNvSpPr/>
          <p:nvPr/>
        </p:nvSpPr>
        <p:spPr>
          <a:xfrm>
            <a:off x="5715000" y="30480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8" name="Straight Arrow Connector 27"/>
          <p:cNvCxnSpPr>
            <a:stCxn id="68635" idx="3"/>
            <a:endCxn id="27" idx="2"/>
          </p:cNvCxnSpPr>
          <p:nvPr/>
        </p:nvCxnSpPr>
        <p:spPr>
          <a:xfrm>
            <a:off x="2057400" y="2124075"/>
            <a:ext cx="3657600" cy="11525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5" name="TextBox 11"/>
          <p:cNvSpPr txBox="1">
            <a:spLocks noChangeArrowheads="1"/>
          </p:cNvSpPr>
          <p:nvPr/>
        </p:nvSpPr>
        <p:spPr bwMode="auto">
          <a:xfrm>
            <a:off x="228600" y="15240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Oneida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9216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235469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5010 people per church</a:t>
            </a:r>
          </a:p>
        </p:txBody>
      </p:sp>
      <p:sp>
        <p:nvSpPr>
          <p:cNvPr id="30" name="Oval 29"/>
          <p:cNvSpPr/>
          <p:nvPr/>
        </p:nvSpPr>
        <p:spPr>
          <a:xfrm>
            <a:off x="7010400" y="4876800"/>
            <a:ext cx="2286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1" name="Straight Arrow Connector 30"/>
          <p:cNvCxnSpPr>
            <a:stCxn id="68638" idx="0"/>
            <a:endCxn id="30" idx="4"/>
          </p:cNvCxnSpPr>
          <p:nvPr/>
        </p:nvCxnSpPr>
        <p:spPr>
          <a:xfrm rot="5400000" flipH="1" flipV="1">
            <a:off x="6715125" y="5248275"/>
            <a:ext cx="628650" cy="1905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8" name="TextBox 11"/>
          <p:cNvSpPr txBox="1">
            <a:spLocks noChangeArrowheads="1"/>
          </p:cNvSpPr>
          <p:nvPr/>
        </p:nvSpPr>
        <p:spPr bwMode="auto">
          <a:xfrm>
            <a:off x="6019800" y="565785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Putnam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1890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95745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9575  people per church</a:t>
            </a:r>
          </a:p>
        </p:txBody>
      </p:sp>
      <p:sp>
        <p:nvSpPr>
          <p:cNvPr id="33" name="Oval 32"/>
          <p:cNvSpPr/>
          <p:nvPr/>
        </p:nvSpPr>
        <p:spPr>
          <a:xfrm>
            <a:off x="4419600" y="3505200"/>
            <a:ext cx="4572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4" name="Straight Arrow Connector 33"/>
          <p:cNvCxnSpPr>
            <a:stCxn id="68641" idx="3"/>
            <a:endCxn id="33" idx="2"/>
          </p:cNvCxnSpPr>
          <p:nvPr/>
        </p:nvCxnSpPr>
        <p:spPr>
          <a:xfrm>
            <a:off x="2057400" y="3419475"/>
            <a:ext cx="2362200" cy="2000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41" name="TextBox 11"/>
          <p:cNvSpPr txBox="1">
            <a:spLocks noChangeArrowheads="1"/>
          </p:cNvSpPr>
          <p:nvPr/>
        </p:nvSpPr>
        <p:spPr bwMode="auto">
          <a:xfrm>
            <a:off x="228600" y="28194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Ontario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3859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100224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4556 people per church</a:t>
            </a:r>
          </a:p>
        </p:txBody>
      </p:sp>
      <p:sp>
        <p:nvSpPr>
          <p:cNvPr id="36" name="Oval 35"/>
          <p:cNvSpPr/>
          <p:nvPr/>
        </p:nvSpPr>
        <p:spPr>
          <a:xfrm>
            <a:off x="5029200" y="38100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7" name="Straight Arrow Connector 36"/>
          <p:cNvCxnSpPr>
            <a:stCxn id="68644" idx="3"/>
            <a:endCxn id="36" idx="2"/>
          </p:cNvCxnSpPr>
          <p:nvPr/>
        </p:nvCxnSpPr>
        <p:spPr>
          <a:xfrm flipV="1">
            <a:off x="2133600" y="3962400"/>
            <a:ext cx="2895600" cy="8286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44" name="TextBox 11"/>
          <p:cNvSpPr txBox="1">
            <a:spLocks noChangeArrowheads="1"/>
          </p:cNvSpPr>
          <p:nvPr/>
        </p:nvSpPr>
        <p:spPr bwMode="auto">
          <a:xfrm>
            <a:off x="304800" y="41910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Tompkins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3460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96501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4386 people per church</a:t>
            </a:r>
          </a:p>
        </p:txBody>
      </p:sp>
      <p:sp>
        <p:nvSpPr>
          <p:cNvPr id="3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300" y="919163"/>
            <a:ext cx="71564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Massachusetts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6019800" y="3352800"/>
            <a:ext cx="6096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69638" idx="0"/>
            <a:endCxn id="5" idx="2"/>
          </p:cNvCxnSpPr>
          <p:nvPr/>
        </p:nvCxnSpPr>
        <p:spPr>
          <a:xfrm rot="5400000" flipH="1" flipV="1">
            <a:off x="4457700" y="3467100"/>
            <a:ext cx="1524000" cy="1600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8" name="TextBox 11"/>
          <p:cNvSpPr txBox="1">
            <a:spLocks noChangeArrowheads="1"/>
          </p:cNvSpPr>
          <p:nvPr/>
        </p:nvSpPr>
        <p:spPr bwMode="auto">
          <a:xfrm>
            <a:off x="3505200" y="50292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Norfolk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9401 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650308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12506 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5867400" y="2362200"/>
            <a:ext cx="609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69641" idx="2"/>
            <a:endCxn id="9" idx="2"/>
          </p:cNvCxnSpPr>
          <p:nvPr/>
        </p:nvCxnSpPr>
        <p:spPr>
          <a:xfrm rot="16200000" flipH="1">
            <a:off x="4867275" y="1743075"/>
            <a:ext cx="154305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11"/>
          <p:cNvSpPr txBox="1">
            <a:spLocks noChangeArrowheads="1"/>
          </p:cNvSpPr>
          <p:nvPr/>
        </p:nvSpPr>
        <p:spPr bwMode="auto">
          <a:xfrm>
            <a:off x="4495800" y="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Middlesex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28188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1465396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154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9516 people per church</a:t>
            </a:r>
          </a:p>
        </p:txBody>
      </p:sp>
      <p:sp>
        <p:nvSpPr>
          <p:cNvPr id="12" name="Oval 11"/>
          <p:cNvSpPr/>
          <p:nvPr/>
        </p:nvSpPr>
        <p:spPr>
          <a:xfrm>
            <a:off x="3733800" y="3429000"/>
            <a:ext cx="1219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69644" idx="0"/>
            <a:endCxn id="12" idx="4"/>
          </p:cNvCxnSpPr>
          <p:nvPr/>
        </p:nvCxnSpPr>
        <p:spPr>
          <a:xfrm rot="5400000" flipH="1" flipV="1">
            <a:off x="2800350" y="3562350"/>
            <a:ext cx="1219200" cy="18669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4" name="TextBox 11"/>
          <p:cNvSpPr txBox="1">
            <a:spLocks noChangeArrowheads="1"/>
          </p:cNvSpPr>
          <p:nvPr/>
        </p:nvSpPr>
        <p:spPr bwMode="auto">
          <a:xfrm>
            <a:off x="1600200" y="5105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Hampden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9985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456228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51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8946 people per church</a:t>
            </a:r>
          </a:p>
        </p:txBody>
      </p:sp>
      <p:sp>
        <p:nvSpPr>
          <p:cNvPr id="15" name="Oval 14"/>
          <p:cNvSpPr/>
          <p:nvPr/>
        </p:nvSpPr>
        <p:spPr>
          <a:xfrm>
            <a:off x="6705600" y="3505200"/>
            <a:ext cx="4953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6" name="Straight Arrow Connector 15"/>
          <p:cNvCxnSpPr>
            <a:stCxn id="69647" idx="1"/>
            <a:endCxn id="15" idx="6"/>
          </p:cNvCxnSpPr>
          <p:nvPr/>
        </p:nvCxnSpPr>
        <p:spPr>
          <a:xfrm rot="10800000" flipV="1">
            <a:off x="7200900" y="3419475"/>
            <a:ext cx="190500" cy="4286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7" name="TextBox 11"/>
          <p:cNvSpPr txBox="1">
            <a:spLocks noChangeArrowheads="1"/>
          </p:cNvSpPr>
          <p:nvPr/>
        </p:nvSpPr>
        <p:spPr bwMode="auto">
          <a:xfrm>
            <a:off x="7391400" y="2819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Plymouth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10889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472822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7626 people per church</a:t>
            </a:r>
          </a:p>
        </p:txBody>
      </p:sp>
      <p:sp>
        <p:nvSpPr>
          <p:cNvPr id="18" name="Oval 17"/>
          <p:cNvSpPr/>
          <p:nvPr/>
        </p:nvSpPr>
        <p:spPr>
          <a:xfrm>
            <a:off x="7315200" y="4114800"/>
            <a:ext cx="10668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9" name="Straight Arrow Connector 18"/>
          <p:cNvCxnSpPr>
            <a:stCxn id="69650" idx="0"/>
            <a:endCxn id="18" idx="4"/>
          </p:cNvCxnSpPr>
          <p:nvPr/>
        </p:nvCxnSpPr>
        <p:spPr>
          <a:xfrm rot="16200000" flipV="1">
            <a:off x="7572375" y="5000625"/>
            <a:ext cx="93345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0" name="TextBox 11"/>
          <p:cNvSpPr txBox="1">
            <a:spLocks noChangeArrowheads="1"/>
          </p:cNvSpPr>
          <p:nvPr/>
        </p:nvSpPr>
        <p:spPr bwMode="auto">
          <a:xfrm>
            <a:off x="7315200" y="565785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Barnstable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1.5%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3291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222230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8889 people per church</a:t>
            </a:r>
          </a:p>
        </p:txBody>
      </p:sp>
      <p:sp>
        <p:nvSpPr>
          <p:cNvPr id="21" name="Oval 20"/>
          <p:cNvSpPr/>
          <p:nvPr/>
        </p:nvSpPr>
        <p:spPr>
          <a:xfrm>
            <a:off x="3733800" y="2819400"/>
            <a:ext cx="9144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2" name="Straight Arrow Connector 21"/>
          <p:cNvCxnSpPr>
            <a:stCxn id="69653" idx="3"/>
            <a:endCxn id="21" idx="3"/>
          </p:cNvCxnSpPr>
          <p:nvPr/>
        </p:nvCxnSpPr>
        <p:spPr>
          <a:xfrm flipV="1">
            <a:off x="1752600" y="3209925"/>
            <a:ext cx="2114550" cy="14287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3" name="TextBox 11"/>
          <p:cNvSpPr txBox="1">
            <a:spLocks noChangeArrowheads="1"/>
          </p:cNvSpPr>
          <p:nvPr/>
        </p:nvSpPr>
        <p:spPr bwMode="auto">
          <a:xfrm>
            <a:off x="0" y="40386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Hampshire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1518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152251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13841 people per church</a:t>
            </a:r>
          </a:p>
        </p:txBody>
      </p:sp>
      <p:sp>
        <p:nvSpPr>
          <p:cNvPr id="24" name="Oval 23"/>
          <p:cNvSpPr/>
          <p:nvPr/>
        </p:nvSpPr>
        <p:spPr>
          <a:xfrm>
            <a:off x="3200400" y="2362200"/>
            <a:ext cx="457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5" name="Straight Arrow Connector 24"/>
          <p:cNvCxnSpPr>
            <a:stCxn id="69656" idx="3"/>
            <a:endCxn id="24" idx="2"/>
          </p:cNvCxnSpPr>
          <p:nvPr/>
        </p:nvCxnSpPr>
        <p:spPr>
          <a:xfrm flipV="1">
            <a:off x="1676400" y="2933700"/>
            <a:ext cx="1524000" cy="3492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6" name="TextBox 11"/>
          <p:cNvSpPr txBox="1">
            <a:spLocks noChangeArrowheads="1"/>
          </p:cNvSpPr>
          <p:nvPr/>
        </p:nvSpPr>
        <p:spPr bwMode="auto">
          <a:xfrm>
            <a:off x="0" y="2590800"/>
            <a:ext cx="16764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Berkshire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1.5%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1963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134953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9640 people per church</a:t>
            </a:r>
          </a:p>
        </p:txBody>
      </p:sp>
      <p:sp>
        <p:nvSpPr>
          <p:cNvPr id="27" name="Oval 26"/>
          <p:cNvSpPr/>
          <p:nvPr/>
        </p:nvSpPr>
        <p:spPr>
          <a:xfrm>
            <a:off x="4953000" y="2438400"/>
            <a:ext cx="6858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8" name="Straight Arrow Connector 27"/>
          <p:cNvCxnSpPr>
            <a:stCxn id="69659" idx="3"/>
            <a:endCxn id="27" idx="1"/>
          </p:cNvCxnSpPr>
          <p:nvPr/>
        </p:nvCxnSpPr>
        <p:spPr>
          <a:xfrm>
            <a:off x="4343400" y="1454150"/>
            <a:ext cx="709613" cy="11620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9" name="TextBox 11"/>
          <p:cNvSpPr txBox="1">
            <a:spLocks noChangeArrowheads="1"/>
          </p:cNvSpPr>
          <p:nvPr/>
        </p:nvSpPr>
        <p:spPr bwMode="auto">
          <a:xfrm>
            <a:off x="2667000" y="762000"/>
            <a:ext cx="16764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Worcester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24538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24538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136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5522 people per church</a:t>
            </a:r>
          </a:p>
        </p:txBody>
      </p:sp>
      <p:sp>
        <p:nvSpPr>
          <p:cNvPr id="30" name="Oval 29"/>
          <p:cNvSpPr/>
          <p:nvPr/>
        </p:nvSpPr>
        <p:spPr>
          <a:xfrm>
            <a:off x="6172200" y="3733800"/>
            <a:ext cx="4572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1" name="Straight Arrow Connector 30"/>
          <p:cNvCxnSpPr>
            <a:stCxn id="69662" idx="0"/>
            <a:endCxn id="30" idx="4"/>
          </p:cNvCxnSpPr>
          <p:nvPr/>
        </p:nvCxnSpPr>
        <p:spPr>
          <a:xfrm rot="5400000" flipH="1" flipV="1">
            <a:off x="6172201" y="4953000"/>
            <a:ext cx="457200" cy="31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62" name="TextBox 11"/>
          <p:cNvSpPr txBox="1">
            <a:spLocks noChangeArrowheads="1"/>
          </p:cNvSpPr>
          <p:nvPr/>
        </p:nvSpPr>
        <p:spPr bwMode="auto">
          <a:xfrm>
            <a:off x="5486400" y="518160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Bristol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13783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534678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6944 people per church</a:t>
            </a:r>
          </a:p>
        </p:txBody>
      </p:sp>
      <p:sp>
        <p:nvSpPr>
          <p:cNvPr id="33" name="Oval 32"/>
          <p:cNvSpPr/>
          <p:nvPr/>
        </p:nvSpPr>
        <p:spPr>
          <a:xfrm>
            <a:off x="6553200" y="2057400"/>
            <a:ext cx="457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4" name="Straight Arrow Connector 33"/>
          <p:cNvCxnSpPr>
            <a:stCxn id="69665" idx="2"/>
            <a:endCxn id="33" idx="0"/>
          </p:cNvCxnSpPr>
          <p:nvPr/>
        </p:nvCxnSpPr>
        <p:spPr>
          <a:xfrm rot="5400000">
            <a:off x="6696075" y="1285875"/>
            <a:ext cx="857250" cy="685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65" name="TextBox 11"/>
          <p:cNvSpPr txBox="1">
            <a:spLocks noChangeArrowheads="1"/>
          </p:cNvSpPr>
          <p:nvPr/>
        </p:nvSpPr>
        <p:spPr bwMode="auto">
          <a:xfrm>
            <a:off x="6553200" y="0"/>
            <a:ext cx="1828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Essex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14713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723419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8221 people per church</a:t>
            </a:r>
          </a:p>
        </p:txBody>
      </p:sp>
      <p:sp>
        <p:nvSpPr>
          <p:cNvPr id="36" name="Oval 35"/>
          <p:cNvSpPr/>
          <p:nvPr/>
        </p:nvSpPr>
        <p:spPr>
          <a:xfrm>
            <a:off x="6553200" y="29718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7" name="Straight Arrow Connector 36"/>
          <p:cNvCxnSpPr>
            <a:stCxn id="69668" idx="1"/>
            <a:endCxn id="36" idx="7"/>
          </p:cNvCxnSpPr>
          <p:nvPr/>
        </p:nvCxnSpPr>
        <p:spPr>
          <a:xfrm rot="10800000" flipV="1">
            <a:off x="6748463" y="2124075"/>
            <a:ext cx="642937" cy="8810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68" name="TextBox 11"/>
          <p:cNvSpPr txBox="1">
            <a:spLocks noChangeArrowheads="1"/>
          </p:cNvSpPr>
          <p:nvPr/>
        </p:nvSpPr>
        <p:spPr bwMode="auto">
          <a:xfrm>
            <a:off x="7391400" y="15240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Suffolk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30250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689807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7039 people per church</a:t>
            </a:r>
          </a:p>
        </p:txBody>
      </p:sp>
      <p:sp>
        <p:nvSpPr>
          <p:cNvPr id="39" name="Oval 38"/>
          <p:cNvSpPr/>
          <p:nvPr/>
        </p:nvSpPr>
        <p:spPr>
          <a:xfrm>
            <a:off x="3962400" y="2362200"/>
            <a:ext cx="762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40" name="Straight Arrow Connector 39"/>
          <p:cNvCxnSpPr>
            <a:stCxn id="69671" idx="3"/>
            <a:endCxn id="39" idx="2"/>
          </p:cNvCxnSpPr>
          <p:nvPr/>
        </p:nvCxnSpPr>
        <p:spPr>
          <a:xfrm>
            <a:off x="1676400" y="1666875"/>
            <a:ext cx="2286000" cy="8858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71" name="TextBox 11"/>
          <p:cNvSpPr txBox="1">
            <a:spLocks noChangeArrowheads="1"/>
          </p:cNvSpPr>
          <p:nvPr/>
        </p:nvSpPr>
        <p:spPr bwMode="auto">
          <a:xfrm>
            <a:off x="0" y="1066800"/>
            <a:ext cx="1676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Franklin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1648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71535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5110 people per church</a:t>
            </a:r>
          </a:p>
        </p:txBody>
      </p:sp>
      <p:sp>
        <p:nvSpPr>
          <p:cNvPr id="4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U. S. data for this presentation was taken from The Association of Religion Data Archives (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 Religious Congregations and Membership Study)</a:t>
            </a:r>
            <a:endParaRPr lang="en-US" sz="2800" dirty="0" smtClean="0"/>
          </a:p>
          <a:p>
            <a:r>
              <a:rPr lang="en-US" sz="2800" dirty="0" smtClean="0"/>
              <a:t>Data on the U. S. is nine years old at the time of this study by the Church Planting Center</a:t>
            </a:r>
          </a:p>
          <a:p>
            <a:r>
              <a:rPr lang="en-US" sz="2800" dirty="0" smtClean="0"/>
              <a:t>The Canadian data for this presentation was provided by Loren Hunter, Outreach Canada</a:t>
            </a:r>
          </a:p>
          <a:p>
            <a:r>
              <a:rPr lang="en-US" sz="2800" dirty="0" smtClean="0"/>
              <a:t>2006 Data on Canada was three years old at the time of this study by the Church Planting Center  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7239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Rhode Island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4419600" y="3657600"/>
            <a:ext cx="17526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70662" idx="3"/>
            <a:endCxn id="5" idx="3"/>
          </p:cNvCxnSpPr>
          <p:nvPr/>
        </p:nvCxnSpPr>
        <p:spPr>
          <a:xfrm flipV="1">
            <a:off x="1752600" y="4568825"/>
            <a:ext cx="2924175" cy="6794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2" name="TextBox 11"/>
          <p:cNvSpPr txBox="1">
            <a:spLocks noChangeArrowheads="1"/>
          </p:cNvSpPr>
          <p:nvPr/>
        </p:nvSpPr>
        <p:spPr bwMode="auto">
          <a:xfrm>
            <a:off x="0" y="4648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Washington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1.5%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1873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123546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10296 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4724400" y="1447800"/>
            <a:ext cx="14478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70665" idx="3"/>
            <a:endCxn id="9" idx="2"/>
          </p:cNvCxnSpPr>
          <p:nvPr/>
        </p:nvCxnSpPr>
        <p:spPr>
          <a:xfrm>
            <a:off x="1752600" y="1971675"/>
            <a:ext cx="2971800" cy="1619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5" name="TextBox 11"/>
          <p:cNvSpPr txBox="1">
            <a:spLocks noChangeArrowheads="1"/>
          </p:cNvSpPr>
          <p:nvPr/>
        </p:nvSpPr>
        <p:spPr bwMode="auto">
          <a:xfrm>
            <a:off x="0" y="13716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Providence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11269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621602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91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6831 people per church</a:t>
            </a:r>
          </a:p>
        </p:txBody>
      </p:sp>
      <p:sp>
        <p:nvSpPr>
          <p:cNvPr id="12" name="Oval 11"/>
          <p:cNvSpPr/>
          <p:nvPr/>
        </p:nvSpPr>
        <p:spPr>
          <a:xfrm>
            <a:off x="4648200" y="2895600"/>
            <a:ext cx="14478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70668" idx="3"/>
            <a:endCxn id="12" idx="2"/>
          </p:cNvCxnSpPr>
          <p:nvPr/>
        </p:nvCxnSpPr>
        <p:spPr>
          <a:xfrm flipV="1">
            <a:off x="1752600" y="3200400"/>
            <a:ext cx="2895600" cy="3714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8" name="TextBox 11"/>
          <p:cNvSpPr txBox="1">
            <a:spLocks noChangeArrowheads="1"/>
          </p:cNvSpPr>
          <p:nvPr/>
        </p:nvSpPr>
        <p:spPr bwMode="auto">
          <a:xfrm>
            <a:off x="0" y="2971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Kent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2325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167090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13924 people per church</a:t>
            </a:r>
          </a:p>
        </p:txBody>
      </p:sp>
      <p:sp>
        <p:nvSpPr>
          <p:cNvPr id="18" name="Oval 17"/>
          <p:cNvSpPr/>
          <p:nvPr/>
        </p:nvSpPr>
        <p:spPr>
          <a:xfrm>
            <a:off x="6248400" y="33528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9" name="Straight Arrow Connector 18"/>
          <p:cNvCxnSpPr>
            <a:stCxn id="70671" idx="1"/>
            <a:endCxn id="18" idx="7"/>
          </p:cNvCxnSpPr>
          <p:nvPr/>
        </p:nvCxnSpPr>
        <p:spPr>
          <a:xfrm rot="10800000" flipV="1">
            <a:off x="7029450" y="1590675"/>
            <a:ext cx="361950" cy="18954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71" name="TextBox 11"/>
          <p:cNvSpPr txBox="1">
            <a:spLocks noChangeArrowheads="1"/>
          </p:cNvSpPr>
          <p:nvPr/>
        </p:nvSpPr>
        <p:spPr bwMode="auto">
          <a:xfrm>
            <a:off x="7391400" y="9906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Newport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857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85433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12205 people per church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7950" y="914400"/>
            <a:ext cx="71691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Connecticut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6934200" y="3200400"/>
            <a:ext cx="1371600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71686" idx="0"/>
            <a:endCxn id="5" idx="4"/>
          </p:cNvCxnSpPr>
          <p:nvPr/>
        </p:nvCxnSpPr>
        <p:spPr>
          <a:xfrm rot="5400000" flipH="1" flipV="1">
            <a:off x="6905625" y="4943475"/>
            <a:ext cx="933450" cy="4953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6" name="TextBox 11"/>
          <p:cNvSpPr txBox="1">
            <a:spLocks noChangeArrowheads="1"/>
          </p:cNvSpPr>
          <p:nvPr/>
        </p:nvSpPr>
        <p:spPr bwMode="auto">
          <a:xfrm>
            <a:off x="6248400" y="565785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New London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2.5%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6482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259088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6477 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6477000" y="1905000"/>
            <a:ext cx="6858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71689" idx="2"/>
            <a:endCxn id="9" idx="0"/>
          </p:cNvCxnSpPr>
          <p:nvPr/>
        </p:nvCxnSpPr>
        <p:spPr>
          <a:xfrm rot="16200000" flipH="1">
            <a:off x="6162675" y="1247775"/>
            <a:ext cx="70485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9" name="TextBox 11"/>
          <p:cNvSpPr txBox="1">
            <a:spLocks noChangeArrowheads="1"/>
          </p:cNvSpPr>
          <p:nvPr/>
        </p:nvSpPr>
        <p:spPr bwMode="auto">
          <a:xfrm>
            <a:off x="5334000" y="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Tolland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3795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136364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6818 people per church</a:t>
            </a:r>
          </a:p>
        </p:txBody>
      </p:sp>
      <p:sp>
        <p:nvSpPr>
          <p:cNvPr id="12" name="Oval 11"/>
          <p:cNvSpPr/>
          <p:nvPr/>
        </p:nvSpPr>
        <p:spPr>
          <a:xfrm>
            <a:off x="7239000" y="1752600"/>
            <a:ext cx="10668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71692" idx="2"/>
            <a:endCxn id="12" idx="0"/>
          </p:cNvCxnSpPr>
          <p:nvPr/>
        </p:nvCxnSpPr>
        <p:spPr>
          <a:xfrm rot="5400000">
            <a:off x="7743825" y="1228725"/>
            <a:ext cx="552450" cy="4953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2" name="TextBox 11"/>
          <p:cNvSpPr txBox="1">
            <a:spLocks noChangeArrowheads="1"/>
          </p:cNvSpPr>
          <p:nvPr/>
        </p:nvSpPr>
        <p:spPr bwMode="auto">
          <a:xfrm>
            <a:off x="7391400" y="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Windham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2348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109091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5742 people per church</a:t>
            </a:r>
          </a:p>
        </p:txBody>
      </p:sp>
      <p:sp>
        <p:nvSpPr>
          <p:cNvPr id="15" name="Oval 14"/>
          <p:cNvSpPr/>
          <p:nvPr/>
        </p:nvSpPr>
        <p:spPr>
          <a:xfrm>
            <a:off x="3733800" y="1676400"/>
            <a:ext cx="1219200" cy="1752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6" name="Straight Arrow Connector 15"/>
          <p:cNvCxnSpPr>
            <a:stCxn id="71695" idx="3"/>
            <a:endCxn id="15" idx="2"/>
          </p:cNvCxnSpPr>
          <p:nvPr/>
        </p:nvCxnSpPr>
        <p:spPr>
          <a:xfrm>
            <a:off x="1752600" y="1895475"/>
            <a:ext cx="1981200" cy="6572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5" name="TextBox 11"/>
          <p:cNvSpPr txBox="1">
            <a:spLocks noChangeArrowheads="1"/>
          </p:cNvSpPr>
          <p:nvPr/>
        </p:nvSpPr>
        <p:spPr bwMode="auto">
          <a:xfrm>
            <a:off x="0" y="1295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Litchfield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1873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182193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21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8676 people per church</a:t>
            </a:r>
          </a:p>
        </p:txBody>
      </p:sp>
      <p:sp>
        <p:nvSpPr>
          <p:cNvPr id="18" name="Oval 17"/>
          <p:cNvSpPr/>
          <p:nvPr/>
        </p:nvSpPr>
        <p:spPr>
          <a:xfrm>
            <a:off x="5791200" y="3352800"/>
            <a:ext cx="10668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9" name="Straight Arrow Connector 18"/>
          <p:cNvCxnSpPr>
            <a:stCxn id="71698" idx="0"/>
            <a:endCxn id="18" idx="4"/>
          </p:cNvCxnSpPr>
          <p:nvPr/>
        </p:nvCxnSpPr>
        <p:spPr>
          <a:xfrm rot="5400000" flipH="1" flipV="1">
            <a:off x="5467350" y="4248150"/>
            <a:ext cx="685800" cy="10287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8" name="TextBox 11"/>
          <p:cNvSpPr txBox="1">
            <a:spLocks noChangeArrowheads="1"/>
          </p:cNvSpPr>
          <p:nvPr/>
        </p:nvSpPr>
        <p:spPr bwMode="auto">
          <a:xfrm>
            <a:off x="4419600" y="5105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Middlesex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1.5%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2283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155071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16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9692 people per church</a:t>
            </a:r>
          </a:p>
        </p:txBody>
      </p:sp>
      <p:sp>
        <p:nvSpPr>
          <p:cNvPr id="21" name="Oval 20"/>
          <p:cNvSpPr/>
          <p:nvPr/>
        </p:nvSpPr>
        <p:spPr>
          <a:xfrm>
            <a:off x="5105400" y="1905000"/>
            <a:ext cx="12192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2" name="Straight Arrow Connector 21"/>
          <p:cNvCxnSpPr>
            <a:stCxn id="71701" idx="2"/>
            <a:endCxn id="21" idx="0"/>
          </p:cNvCxnSpPr>
          <p:nvPr/>
        </p:nvCxnSpPr>
        <p:spPr>
          <a:xfrm rot="16200000" flipH="1">
            <a:off x="4657725" y="847725"/>
            <a:ext cx="704850" cy="14097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1" name="TextBox 11"/>
          <p:cNvSpPr txBox="1">
            <a:spLocks noChangeArrowheads="1"/>
          </p:cNvSpPr>
          <p:nvPr/>
        </p:nvSpPr>
        <p:spPr bwMode="auto">
          <a:xfrm>
            <a:off x="3429000" y="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Hartford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24659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857183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116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7390 people per church</a:t>
            </a:r>
          </a:p>
        </p:txBody>
      </p:sp>
      <p:sp>
        <p:nvSpPr>
          <p:cNvPr id="24" name="Oval 23"/>
          <p:cNvSpPr/>
          <p:nvPr/>
        </p:nvSpPr>
        <p:spPr>
          <a:xfrm>
            <a:off x="3581400" y="4114800"/>
            <a:ext cx="9906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5" name="Straight Arrow Connector 24"/>
          <p:cNvCxnSpPr>
            <a:stCxn id="71704" idx="3"/>
            <a:endCxn id="24" idx="2"/>
          </p:cNvCxnSpPr>
          <p:nvPr/>
        </p:nvCxnSpPr>
        <p:spPr>
          <a:xfrm flipV="1">
            <a:off x="1752600" y="4648200"/>
            <a:ext cx="1828800" cy="9810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4" name="TextBox 11"/>
          <p:cNvSpPr txBox="1">
            <a:spLocks noChangeArrowheads="1"/>
          </p:cNvSpPr>
          <p:nvPr/>
        </p:nvSpPr>
        <p:spPr bwMode="auto">
          <a:xfrm>
            <a:off x="0" y="5029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Fairfield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22650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882567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7417 people per church</a:t>
            </a:r>
          </a:p>
        </p:txBody>
      </p:sp>
      <p:sp>
        <p:nvSpPr>
          <p:cNvPr id="27" name="Oval 26"/>
          <p:cNvSpPr/>
          <p:nvPr/>
        </p:nvSpPr>
        <p:spPr>
          <a:xfrm>
            <a:off x="4495800" y="3505200"/>
            <a:ext cx="1295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8" name="Straight Arrow Connector 27"/>
          <p:cNvCxnSpPr>
            <a:stCxn id="71707" idx="3"/>
            <a:endCxn id="27" idx="1"/>
          </p:cNvCxnSpPr>
          <p:nvPr/>
        </p:nvCxnSpPr>
        <p:spPr>
          <a:xfrm>
            <a:off x="1752600" y="3648075"/>
            <a:ext cx="2933700" cy="127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7" name="TextBox 11"/>
          <p:cNvSpPr txBox="1">
            <a:spLocks noChangeArrowheads="1"/>
          </p:cNvSpPr>
          <p:nvPr/>
        </p:nvSpPr>
        <p:spPr bwMode="auto">
          <a:xfrm>
            <a:off x="0" y="30480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New Haven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16021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824008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7491 people per church</a:t>
            </a:r>
          </a:p>
        </p:txBody>
      </p:sp>
      <p:sp>
        <p:nvSpPr>
          <p:cNvPr id="29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 descr="alaska-county-map.gif"/>
          <p:cNvPicPr>
            <a:picLocks noChangeAspect="1"/>
          </p:cNvPicPr>
          <p:nvPr/>
        </p:nvPicPr>
        <p:blipFill>
          <a:blip r:embed="rId2"/>
          <a:srcRect b="2536"/>
          <a:stretch>
            <a:fillRect/>
          </a:stretch>
        </p:blipFill>
        <p:spPr bwMode="auto">
          <a:xfrm>
            <a:off x="1371600" y="914400"/>
            <a:ext cx="723900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New Jersey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5181600" y="4267200"/>
            <a:ext cx="381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72710" idx="3"/>
            <a:endCxn id="5" idx="2"/>
          </p:cNvCxnSpPr>
          <p:nvPr/>
        </p:nvCxnSpPr>
        <p:spPr>
          <a:xfrm flipV="1">
            <a:off x="2819400" y="4381500"/>
            <a:ext cx="2362200" cy="10953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0" name="TextBox 11"/>
          <p:cNvSpPr txBox="1">
            <a:spLocks noChangeArrowheads="1"/>
          </p:cNvSpPr>
          <p:nvPr/>
        </p:nvSpPr>
        <p:spPr bwMode="auto">
          <a:xfrm>
            <a:off x="1066800" y="4876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Camden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11680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508932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7484 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5715000" y="1981200"/>
            <a:ext cx="533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72713" idx="3"/>
            <a:endCxn id="9" idx="2"/>
          </p:cNvCxnSpPr>
          <p:nvPr/>
        </p:nvCxnSpPr>
        <p:spPr>
          <a:xfrm>
            <a:off x="2514600" y="1514475"/>
            <a:ext cx="3200400" cy="7715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3" name="TextBox 11"/>
          <p:cNvSpPr txBox="1">
            <a:spLocks noChangeArrowheads="1"/>
          </p:cNvSpPr>
          <p:nvPr/>
        </p:nvSpPr>
        <p:spPr bwMode="auto">
          <a:xfrm>
            <a:off x="762000" y="914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Morris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11075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470212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61evangelical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7708 people per church</a:t>
            </a:r>
          </a:p>
        </p:txBody>
      </p:sp>
      <p:sp>
        <p:nvSpPr>
          <p:cNvPr id="12" name="Oval 11"/>
          <p:cNvSpPr/>
          <p:nvPr/>
        </p:nvSpPr>
        <p:spPr>
          <a:xfrm>
            <a:off x="5486400" y="4648200"/>
            <a:ext cx="457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72716" idx="0"/>
            <a:endCxn id="12" idx="2"/>
          </p:cNvCxnSpPr>
          <p:nvPr/>
        </p:nvCxnSpPr>
        <p:spPr>
          <a:xfrm rot="5400000" flipH="1" flipV="1">
            <a:off x="4876800" y="4572000"/>
            <a:ext cx="266700" cy="9525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6" name="TextBox 11"/>
          <p:cNvSpPr txBox="1">
            <a:spLocks noChangeArrowheads="1"/>
          </p:cNvSpPr>
          <p:nvPr/>
        </p:nvSpPr>
        <p:spPr bwMode="auto">
          <a:xfrm>
            <a:off x="3657600" y="51816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Atlantic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5427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252552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5740 people per church</a:t>
            </a:r>
          </a:p>
        </p:txBody>
      </p:sp>
      <p:sp>
        <p:nvSpPr>
          <p:cNvPr id="15" name="Oval 14"/>
          <p:cNvSpPr/>
          <p:nvPr/>
        </p:nvSpPr>
        <p:spPr>
          <a:xfrm>
            <a:off x="6172200" y="2590800"/>
            <a:ext cx="381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6" name="Straight Arrow Connector 15"/>
          <p:cNvCxnSpPr>
            <a:stCxn id="72719" idx="3"/>
            <a:endCxn id="15" idx="2"/>
          </p:cNvCxnSpPr>
          <p:nvPr/>
        </p:nvCxnSpPr>
        <p:spPr>
          <a:xfrm flipV="1">
            <a:off x="2590800" y="2705100"/>
            <a:ext cx="3581400" cy="1047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9" name="TextBox 11"/>
          <p:cNvSpPr txBox="1">
            <a:spLocks noChangeArrowheads="1"/>
          </p:cNvSpPr>
          <p:nvPr/>
        </p:nvSpPr>
        <p:spPr bwMode="auto">
          <a:xfrm>
            <a:off x="838200" y="2209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Union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9939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522541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71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7360 people per church</a:t>
            </a:r>
          </a:p>
        </p:txBody>
      </p:sp>
      <p:sp>
        <p:nvSpPr>
          <p:cNvPr id="18" name="Oval 17"/>
          <p:cNvSpPr/>
          <p:nvPr/>
        </p:nvSpPr>
        <p:spPr>
          <a:xfrm>
            <a:off x="6553200" y="2362200"/>
            <a:ext cx="152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9" name="Straight Arrow Connector 18"/>
          <p:cNvCxnSpPr>
            <a:stCxn id="72722" idx="1"/>
            <a:endCxn id="18" idx="6"/>
          </p:cNvCxnSpPr>
          <p:nvPr/>
        </p:nvCxnSpPr>
        <p:spPr>
          <a:xfrm rot="10800000" flipV="1">
            <a:off x="6705600" y="2276475"/>
            <a:ext cx="685800" cy="2762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22" name="TextBox 11"/>
          <p:cNvSpPr txBox="1">
            <a:spLocks noChangeArrowheads="1"/>
          </p:cNvSpPr>
          <p:nvPr/>
        </p:nvSpPr>
        <p:spPr bwMode="auto">
          <a:xfrm>
            <a:off x="7391400" y="1676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Hudson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12330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608975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7427 people per church</a:t>
            </a:r>
          </a:p>
        </p:txBody>
      </p:sp>
      <p:sp>
        <p:nvSpPr>
          <p:cNvPr id="21" name="Oval 20"/>
          <p:cNvSpPr/>
          <p:nvPr/>
        </p:nvSpPr>
        <p:spPr>
          <a:xfrm>
            <a:off x="6248400" y="3200400"/>
            <a:ext cx="4572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2" name="Straight Arrow Connector 21"/>
          <p:cNvCxnSpPr>
            <a:stCxn id="72725" idx="0"/>
            <a:endCxn id="21" idx="5"/>
          </p:cNvCxnSpPr>
          <p:nvPr/>
        </p:nvCxnSpPr>
        <p:spPr>
          <a:xfrm rot="16200000" flipV="1">
            <a:off x="6484938" y="3875087"/>
            <a:ext cx="1936750" cy="16287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25" name="TextBox 11"/>
          <p:cNvSpPr txBox="1">
            <a:spLocks noChangeArrowheads="1"/>
          </p:cNvSpPr>
          <p:nvPr/>
        </p:nvSpPr>
        <p:spPr bwMode="auto">
          <a:xfrm>
            <a:off x="7391400" y="565785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Monmouth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10149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615301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11187 people per church</a:t>
            </a:r>
          </a:p>
        </p:txBody>
      </p:sp>
      <p:sp>
        <p:nvSpPr>
          <p:cNvPr id="24" name="Oval 23"/>
          <p:cNvSpPr/>
          <p:nvPr/>
        </p:nvSpPr>
        <p:spPr>
          <a:xfrm>
            <a:off x="5943600" y="29718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5" name="Straight Arrow Connector 24"/>
          <p:cNvCxnSpPr>
            <a:stCxn id="72728" idx="1"/>
            <a:endCxn id="24" idx="7"/>
          </p:cNvCxnSpPr>
          <p:nvPr/>
        </p:nvCxnSpPr>
        <p:spPr>
          <a:xfrm rot="10800000">
            <a:off x="6269038" y="3027363"/>
            <a:ext cx="1122362" cy="4683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28" name="TextBox 11"/>
          <p:cNvSpPr txBox="1">
            <a:spLocks noChangeArrowheads="1"/>
          </p:cNvSpPr>
          <p:nvPr/>
        </p:nvSpPr>
        <p:spPr bwMode="auto">
          <a:xfrm>
            <a:off x="7391400" y="28956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Middlesex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12014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750162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11196 people per church</a:t>
            </a:r>
          </a:p>
        </p:txBody>
      </p:sp>
      <p:sp>
        <p:nvSpPr>
          <p:cNvPr id="27" name="Oval 26"/>
          <p:cNvSpPr/>
          <p:nvPr/>
        </p:nvSpPr>
        <p:spPr>
          <a:xfrm>
            <a:off x="6477000" y="1905000"/>
            <a:ext cx="304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8" name="Straight Arrow Connector 27"/>
          <p:cNvCxnSpPr>
            <a:stCxn id="72731" idx="1"/>
            <a:endCxn id="27" idx="0"/>
          </p:cNvCxnSpPr>
          <p:nvPr/>
        </p:nvCxnSpPr>
        <p:spPr>
          <a:xfrm rot="10800000" flipV="1">
            <a:off x="6629400" y="1057275"/>
            <a:ext cx="762000" cy="8477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31" name="TextBox 11"/>
          <p:cNvSpPr txBox="1">
            <a:spLocks noChangeArrowheads="1"/>
          </p:cNvSpPr>
          <p:nvPr/>
        </p:nvSpPr>
        <p:spPr bwMode="auto">
          <a:xfrm>
            <a:off x="7391400" y="457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Bergen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19368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884118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108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8186 people per church</a:t>
            </a:r>
          </a:p>
        </p:txBody>
      </p:sp>
      <p:sp>
        <p:nvSpPr>
          <p:cNvPr id="30" name="Oval 29"/>
          <p:cNvSpPr/>
          <p:nvPr/>
        </p:nvSpPr>
        <p:spPr>
          <a:xfrm>
            <a:off x="6248400" y="2286000"/>
            <a:ext cx="2286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1" name="Straight Arrow Connector 30"/>
          <p:cNvCxnSpPr>
            <a:stCxn id="72734" idx="2"/>
            <a:endCxn id="30" idx="0"/>
          </p:cNvCxnSpPr>
          <p:nvPr/>
        </p:nvCxnSpPr>
        <p:spPr>
          <a:xfrm rot="16200000" flipH="1">
            <a:off x="5667375" y="1590675"/>
            <a:ext cx="108585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34" name="TextBox 11"/>
          <p:cNvSpPr txBox="1">
            <a:spLocks noChangeArrowheads="1"/>
          </p:cNvSpPr>
          <p:nvPr/>
        </p:nvSpPr>
        <p:spPr bwMode="auto">
          <a:xfrm>
            <a:off x="5181600" y="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Essex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16810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793633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107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7417 people per church</a:t>
            </a:r>
          </a:p>
        </p:txBody>
      </p:sp>
      <p:sp>
        <p:nvSpPr>
          <p:cNvPr id="33" name="Oval 32"/>
          <p:cNvSpPr/>
          <p:nvPr/>
        </p:nvSpPr>
        <p:spPr>
          <a:xfrm>
            <a:off x="6096000" y="3733800"/>
            <a:ext cx="4572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4" name="Straight Arrow Connector 33"/>
          <p:cNvCxnSpPr>
            <a:stCxn id="72737" idx="0"/>
            <a:endCxn id="33" idx="4"/>
          </p:cNvCxnSpPr>
          <p:nvPr/>
        </p:nvCxnSpPr>
        <p:spPr>
          <a:xfrm rot="16200000" flipV="1">
            <a:off x="6000750" y="4743450"/>
            <a:ext cx="838200" cy="1905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37" name="TextBox 11"/>
          <p:cNvSpPr txBox="1">
            <a:spLocks noChangeArrowheads="1"/>
          </p:cNvSpPr>
          <p:nvPr/>
        </p:nvSpPr>
        <p:spPr bwMode="auto">
          <a:xfrm>
            <a:off x="5638800" y="5257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Ocean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9014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510916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354 people per church</a:t>
            </a:r>
          </a:p>
        </p:txBody>
      </p:sp>
      <p:sp>
        <p:nvSpPr>
          <p:cNvPr id="122" name="Oval 121"/>
          <p:cNvSpPr/>
          <p:nvPr/>
        </p:nvSpPr>
        <p:spPr>
          <a:xfrm>
            <a:off x="5486400" y="32004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23" name="Straight Arrow Connector 122"/>
          <p:cNvCxnSpPr>
            <a:stCxn id="72740" idx="3"/>
            <a:endCxn id="122" idx="2"/>
          </p:cNvCxnSpPr>
          <p:nvPr/>
        </p:nvCxnSpPr>
        <p:spPr>
          <a:xfrm flipV="1">
            <a:off x="2743200" y="3429000"/>
            <a:ext cx="2743200" cy="6762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40" name="TextBox 11"/>
          <p:cNvSpPr txBox="1">
            <a:spLocks noChangeArrowheads="1"/>
          </p:cNvSpPr>
          <p:nvPr/>
        </p:nvSpPr>
        <p:spPr bwMode="auto">
          <a:xfrm>
            <a:off x="990600" y="3505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Mercer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2.7%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9366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350761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6377 people per church</a:t>
            </a:r>
          </a:p>
        </p:txBody>
      </p:sp>
      <p:sp>
        <p:nvSpPr>
          <p:cNvPr id="3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 descr="alaska-county-map.gif"/>
          <p:cNvPicPr>
            <a:picLocks noChangeAspect="1"/>
          </p:cNvPicPr>
          <p:nvPr/>
        </p:nvPicPr>
        <p:blipFill>
          <a:blip r:embed="rId2"/>
          <a:srcRect b="2536"/>
          <a:stretch>
            <a:fillRect/>
          </a:stretch>
        </p:blipFill>
        <p:spPr bwMode="auto">
          <a:xfrm>
            <a:off x="1371600" y="914400"/>
            <a:ext cx="723900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New Jersey (continued)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4876800" y="4191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73734" idx="3"/>
            <a:endCxn id="5" idx="1"/>
          </p:cNvCxnSpPr>
          <p:nvPr/>
        </p:nvCxnSpPr>
        <p:spPr>
          <a:xfrm flipV="1">
            <a:off x="1752600" y="4246563"/>
            <a:ext cx="3179763" cy="3921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4" name="TextBox 11"/>
          <p:cNvSpPr txBox="1">
            <a:spLocks noChangeArrowheads="1"/>
          </p:cNvSpPr>
          <p:nvPr/>
        </p:nvSpPr>
        <p:spPr bwMode="auto">
          <a:xfrm>
            <a:off x="0" y="40386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Gloucester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13710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254673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5659  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20574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73737" idx="3"/>
            <a:endCxn id="9" idx="1"/>
          </p:cNvCxnSpPr>
          <p:nvPr/>
        </p:nvCxnSpPr>
        <p:spPr>
          <a:xfrm>
            <a:off x="1752600" y="1438275"/>
            <a:ext cx="3278188" cy="69691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0" y="838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Warren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4066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102437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3532 people per church</a:t>
            </a:r>
          </a:p>
        </p:txBody>
      </p:sp>
      <p:sp>
        <p:nvSpPr>
          <p:cNvPr id="12" name="Oval 11"/>
          <p:cNvSpPr/>
          <p:nvPr/>
        </p:nvSpPr>
        <p:spPr>
          <a:xfrm>
            <a:off x="4724400" y="4953000"/>
            <a:ext cx="685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73740" idx="0"/>
            <a:endCxn id="12" idx="7"/>
          </p:cNvCxnSpPr>
          <p:nvPr/>
        </p:nvCxnSpPr>
        <p:spPr>
          <a:xfrm rot="16200000" flipH="1" flipV="1">
            <a:off x="5993606" y="2745582"/>
            <a:ext cx="1590675" cy="29575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0" name="TextBox 11"/>
          <p:cNvSpPr txBox="1">
            <a:spLocks noChangeArrowheads="1"/>
          </p:cNvSpPr>
          <p:nvPr/>
        </p:nvSpPr>
        <p:spPr bwMode="auto">
          <a:xfrm>
            <a:off x="7391400" y="34290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Cumberland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8681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146438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3328 people per church</a:t>
            </a:r>
          </a:p>
        </p:txBody>
      </p:sp>
      <p:sp>
        <p:nvSpPr>
          <p:cNvPr id="15" name="Oval 14"/>
          <p:cNvSpPr/>
          <p:nvPr/>
        </p:nvSpPr>
        <p:spPr>
          <a:xfrm>
            <a:off x="5105400" y="2667000"/>
            <a:ext cx="609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6" name="Straight Arrow Connector 15"/>
          <p:cNvCxnSpPr>
            <a:stCxn id="73743" idx="3"/>
            <a:endCxn id="15" idx="2"/>
          </p:cNvCxnSpPr>
          <p:nvPr/>
        </p:nvCxnSpPr>
        <p:spPr>
          <a:xfrm>
            <a:off x="4038600" y="2657475"/>
            <a:ext cx="1066800" cy="2762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3" name="TextBox 11"/>
          <p:cNvSpPr txBox="1">
            <a:spLocks noChangeArrowheads="1"/>
          </p:cNvSpPr>
          <p:nvPr/>
        </p:nvSpPr>
        <p:spPr bwMode="auto">
          <a:xfrm>
            <a:off x="2286000" y="2057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Hunterdon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4081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121989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5545 people per church</a:t>
            </a:r>
          </a:p>
        </p:txBody>
      </p:sp>
      <p:sp>
        <p:nvSpPr>
          <p:cNvPr id="18" name="Oval 17"/>
          <p:cNvSpPr/>
          <p:nvPr/>
        </p:nvSpPr>
        <p:spPr>
          <a:xfrm>
            <a:off x="5410200" y="3657600"/>
            <a:ext cx="5334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9" name="Straight Arrow Connector 18"/>
          <p:cNvCxnSpPr>
            <a:stCxn id="73746" idx="3"/>
            <a:endCxn id="18" idx="1"/>
          </p:cNvCxnSpPr>
          <p:nvPr/>
        </p:nvCxnSpPr>
        <p:spPr>
          <a:xfrm>
            <a:off x="1752600" y="3343275"/>
            <a:ext cx="3735388" cy="4254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6" name="TextBox 11"/>
          <p:cNvSpPr txBox="1">
            <a:spLocks noChangeArrowheads="1"/>
          </p:cNvSpPr>
          <p:nvPr/>
        </p:nvSpPr>
        <p:spPr bwMode="auto">
          <a:xfrm>
            <a:off x="0" y="2743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Burlington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3.7%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15607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423394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7300 people per church</a:t>
            </a:r>
          </a:p>
        </p:txBody>
      </p:sp>
      <p:sp>
        <p:nvSpPr>
          <p:cNvPr id="24" name="Oval 23"/>
          <p:cNvSpPr/>
          <p:nvPr/>
        </p:nvSpPr>
        <p:spPr>
          <a:xfrm>
            <a:off x="6096000" y="1676400"/>
            <a:ext cx="3048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5" name="Straight Arrow Connector 24"/>
          <p:cNvCxnSpPr>
            <a:stCxn id="73749" idx="1"/>
            <a:endCxn id="24" idx="6"/>
          </p:cNvCxnSpPr>
          <p:nvPr/>
        </p:nvCxnSpPr>
        <p:spPr>
          <a:xfrm rot="10800000" flipV="1">
            <a:off x="6400800" y="1285875"/>
            <a:ext cx="990600" cy="5810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9" name="TextBox 11"/>
          <p:cNvSpPr txBox="1">
            <a:spLocks noChangeArrowheads="1"/>
          </p:cNvSpPr>
          <p:nvPr/>
        </p:nvSpPr>
        <p:spPr bwMode="auto">
          <a:xfrm>
            <a:off x="7391400" y="685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Passiac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15781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489049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6792 people per church</a:t>
            </a:r>
          </a:p>
        </p:txBody>
      </p:sp>
      <p:sp>
        <p:nvSpPr>
          <p:cNvPr id="27" name="Oval 26"/>
          <p:cNvSpPr/>
          <p:nvPr/>
        </p:nvSpPr>
        <p:spPr>
          <a:xfrm>
            <a:off x="5410200" y="1524000"/>
            <a:ext cx="609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8" name="Straight Arrow Connector 27"/>
          <p:cNvCxnSpPr>
            <a:stCxn id="73752" idx="2"/>
            <a:endCxn id="27" idx="7"/>
          </p:cNvCxnSpPr>
          <p:nvPr/>
        </p:nvCxnSpPr>
        <p:spPr>
          <a:xfrm rot="5400000">
            <a:off x="5913437" y="1217613"/>
            <a:ext cx="390525" cy="355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52" name="TextBox 11"/>
          <p:cNvSpPr txBox="1">
            <a:spLocks noChangeArrowheads="1"/>
          </p:cNvSpPr>
          <p:nvPr/>
        </p:nvSpPr>
        <p:spPr bwMode="auto">
          <a:xfrm>
            <a:off x="5410200" y="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Sussex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3390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144166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6553 people per church</a:t>
            </a:r>
          </a:p>
        </p:txBody>
      </p:sp>
      <p:sp>
        <p:nvSpPr>
          <p:cNvPr id="30" name="Oval 29"/>
          <p:cNvSpPr/>
          <p:nvPr/>
        </p:nvSpPr>
        <p:spPr>
          <a:xfrm>
            <a:off x="5334000" y="5181600"/>
            <a:ext cx="4572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1" name="Straight Arrow Connector 30"/>
          <p:cNvCxnSpPr>
            <a:stCxn id="73755" idx="1"/>
            <a:endCxn id="30" idx="6"/>
          </p:cNvCxnSpPr>
          <p:nvPr/>
        </p:nvCxnSpPr>
        <p:spPr>
          <a:xfrm rot="10800000">
            <a:off x="5791200" y="5524500"/>
            <a:ext cx="1447800" cy="7334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55" name="TextBox 11"/>
          <p:cNvSpPr txBox="1">
            <a:spLocks noChangeArrowheads="1"/>
          </p:cNvSpPr>
          <p:nvPr/>
        </p:nvSpPr>
        <p:spPr bwMode="auto">
          <a:xfrm>
            <a:off x="7239000" y="565785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Cape May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1680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102326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6019 people per church</a:t>
            </a:r>
          </a:p>
        </p:txBody>
      </p:sp>
      <p:sp>
        <p:nvSpPr>
          <p:cNvPr id="33" name="Oval 32"/>
          <p:cNvSpPr/>
          <p:nvPr/>
        </p:nvSpPr>
        <p:spPr>
          <a:xfrm>
            <a:off x="5715000" y="2514600"/>
            <a:ext cx="304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4" name="Straight Arrow Connector 33"/>
          <p:cNvCxnSpPr>
            <a:stCxn id="73758" idx="1"/>
            <a:endCxn id="33" idx="6"/>
          </p:cNvCxnSpPr>
          <p:nvPr/>
        </p:nvCxnSpPr>
        <p:spPr>
          <a:xfrm rot="10800000" flipV="1">
            <a:off x="6019800" y="2581275"/>
            <a:ext cx="1371600" cy="2762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58" name="TextBox 11"/>
          <p:cNvSpPr txBox="1">
            <a:spLocks noChangeArrowheads="1"/>
          </p:cNvSpPr>
          <p:nvPr/>
        </p:nvSpPr>
        <p:spPr bwMode="auto">
          <a:xfrm>
            <a:off x="7391400" y="1981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Somerset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7614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297490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10625 people per church</a:t>
            </a:r>
          </a:p>
        </p:txBody>
      </p:sp>
      <p:sp>
        <p:nvSpPr>
          <p:cNvPr id="36" name="Oval 35"/>
          <p:cNvSpPr/>
          <p:nvPr/>
        </p:nvSpPr>
        <p:spPr>
          <a:xfrm>
            <a:off x="4495800" y="4495800"/>
            <a:ext cx="6096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7" name="Straight Arrow Connector 36"/>
          <p:cNvCxnSpPr>
            <a:stCxn id="73761" idx="0"/>
            <a:endCxn id="36" idx="2"/>
          </p:cNvCxnSpPr>
          <p:nvPr/>
        </p:nvCxnSpPr>
        <p:spPr>
          <a:xfrm rot="5400000" flipH="1" flipV="1">
            <a:off x="3695700" y="4229100"/>
            <a:ext cx="342900" cy="12573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61" name="TextBox 11"/>
          <p:cNvSpPr txBox="1">
            <a:spLocks noChangeArrowheads="1"/>
          </p:cNvSpPr>
          <p:nvPr/>
        </p:nvSpPr>
        <p:spPr bwMode="auto">
          <a:xfrm>
            <a:off x="2362200" y="5029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Salem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2319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64285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2922 people per church</a:t>
            </a:r>
          </a:p>
        </p:txBody>
      </p:sp>
      <p:sp>
        <p:nvSpPr>
          <p:cNvPr id="3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300" y="919163"/>
            <a:ext cx="71564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Idaho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6096000" y="4876800"/>
            <a:ext cx="5334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74758" idx="3"/>
            <a:endCxn id="5" idx="1"/>
          </p:cNvCxnSpPr>
          <p:nvPr/>
        </p:nvCxnSpPr>
        <p:spPr>
          <a:xfrm>
            <a:off x="4038600" y="3114675"/>
            <a:ext cx="2135188" cy="1828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8" name="TextBox 11"/>
          <p:cNvSpPr txBox="1">
            <a:spLocks noChangeArrowheads="1"/>
          </p:cNvSpPr>
          <p:nvPr/>
        </p:nvSpPr>
        <p:spPr bwMode="auto">
          <a:xfrm>
            <a:off x="2286000" y="25146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Bingham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878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41735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4637 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6324600" y="45720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74761" idx="2"/>
            <a:endCxn id="9" idx="0"/>
          </p:cNvCxnSpPr>
          <p:nvPr/>
        </p:nvCxnSpPr>
        <p:spPr>
          <a:xfrm rot="5400000">
            <a:off x="5724525" y="3781425"/>
            <a:ext cx="1543050" cy="38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1" name="TextBox 11"/>
          <p:cNvSpPr txBox="1">
            <a:spLocks noChangeArrowheads="1"/>
          </p:cNvSpPr>
          <p:nvPr/>
        </p:nvSpPr>
        <p:spPr bwMode="auto">
          <a:xfrm>
            <a:off x="5638800" y="1828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Jefferson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153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19155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9578  people per church</a:t>
            </a:r>
          </a:p>
        </p:txBody>
      </p:sp>
      <p:sp>
        <p:nvSpPr>
          <p:cNvPr id="12" name="Oval 11"/>
          <p:cNvSpPr/>
          <p:nvPr/>
        </p:nvSpPr>
        <p:spPr>
          <a:xfrm>
            <a:off x="5410200" y="4800600"/>
            <a:ext cx="533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74764" idx="3"/>
            <a:endCxn id="12" idx="2"/>
          </p:cNvCxnSpPr>
          <p:nvPr/>
        </p:nvCxnSpPr>
        <p:spPr>
          <a:xfrm flipV="1">
            <a:off x="3048000" y="4991100"/>
            <a:ext cx="2362200" cy="1809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4" name="TextBox 11"/>
          <p:cNvSpPr txBox="1">
            <a:spLocks noChangeArrowheads="1"/>
          </p:cNvSpPr>
          <p:nvPr/>
        </p:nvSpPr>
        <p:spPr bwMode="auto">
          <a:xfrm>
            <a:off x="1295400" y="45720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Blaine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251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18991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4748 people per church</a:t>
            </a:r>
          </a:p>
        </p:txBody>
      </p:sp>
      <p:sp>
        <p:nvSpPr>
          <p:cNvPr id="15" name="Oval 14"/>
          <p:cNvSpPr/>
          <p:nvPr/>
        </p:nvSpPr>
        <p:spPr>
          <a:xfrm>
            <a:off x="6629400" y="4572000"/>
            <a:ext cx="381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6" name="Straight Arrow Connector 15"/>
          <p:cNvCxnSpPr>
            <a:stCxn id="74767" idx="1"/>
            <a:endCxn id="15" idx="7"/>
          </p:cNvCxnSpPr>
          <p:nvPr/>
        </p:nvCxnSpPr>
        <p:spPr>
          <a:xfrm rot="10800000" flipV="1">
            <a:off x="6954838" y="4181475"/>
            <a:ext cx="436562" cy="4238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7" name="TextBox 11"/>
          <p:cNvSpPr txBox="1">
            <a:spLocks noChangeArrowheads="1"/>
          </p:cNvSpPr>
          <p:nvPr/>
        </p:nvSpPr>
        <p:spPr bwMode="auto">
          <a:xfrm>
            <a:off x="7391400" y="3581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Madison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27467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13734 people per church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7239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Pennsylvania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8001000" y="47244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75782" idx="0"/>
            <a:endCxn id="5" idx="4"/>
          </p:cNvCxnSpPr>
          <p:nvPr/>
        </p:nvCxnSpPr>
        <p:spPr>
          <a:xfrm rot="16200000" flipV="1">
            <a:off x="7858125" y="5324475"/>
            <a:ext cx="628650" cy="38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2" name="TextBox 11"/>
          <p:cNvSpPr txBox="1">
            <a:spLocks noChangeArrowheads="1"/>
          </p:cNvSpPr>
          <p:nvPr/>
        </p:nvSpPr>
        <p:spPr bwMode="auto">
          <a:xfrm>
            <a:off x="7239000" y="565785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Philadelphia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61574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1517550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266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5705 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7315200" y="4800600"/>
            <a:ext cx="3048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75785" idx="3"/>
            <a:endCxn id="9" idx="2"/>
          </p:cNvCxnSpPr>
          <p:nvPr/>
        </p:nvCxnSpPr>
        <p:spPr>
          <a:xfrm>
            <a:off x="5562600" y="4867275"/>
            <a:ext cx="1752600" cy="1238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5" name="TextBox 11"/>
          <p:cNvSpPr txBox="1">
            <a:spLocks noChangeArrowheads="1"/>
          </p:cNvSpPr>
          <p:nvPr/>
        </p:nvSpPr>
        <p:spPr bwMode="auto">
          <a:xfrm>
            <a:off x="3810000" y="4267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Chester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13397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433501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96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4516 people per church</a:t>
            </a:r>
          </a:p>
        </p:txBody>
      </p:sp>
      <p:sp>
        <p:nvSpPr>
          <p:cNvPr id="12" name="Oval 11"/>
          <p:cNvSpPr/>
          <p:nvPr/>
        </p:nvSpPr>
        <p:spPr>
          <a:xfrm>
            <a:off x="7620000" y="44958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75788" idx="3"/>
            <a:endCxn id="12" idx="2"/>
          </p:cNvCxnSpPr>
          <p:nvPr/>
        </p:nvCxnSpPr>
        <p:spPr>
          <a:xfrm>
            <a:off x="1752600" y="3267075"/>
            <a:ext cx="5867400" cy="13811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8" name="TextBox 11"/>
          <p:cNvSpPr txBox="1">
            <a:spLocks noChangeArrowheads="1"/>
          </p:cNvSpPr>
          <p:nvPr/>
        </p:nvSpPr>
        <p:spPr bwMode="auto">
          <a:xfrm>
            <a:off x="0" y="26670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Montgomery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29774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750097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5173 people per church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487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6" name="Straight Arrow Connector 15"/>
          <p:cNvCxnSpPr>
            <a:stCxn id="75810" idx="0"/>
            <a:endCxn id="15" idx="4"/>
          </p:cNvCxnSpPr>
          <p:nvPr/>
        </p:nvCxnSpPr>
        <p:spPr>
          <a:xfrm rot="5400000" flipH="1" flipV="1">
            <a:off x="6953250" y="4591050"/>
            <a:ext cx="228600" cy="14097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924800" y="4267200"/>
            <a:ext cx="533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9" name="Straight Arrow Connector 18"/>
          <p:cNvCxnSpPr>
            <a:stCxn id="75793" idx="2"/>
            <a:endCxn id="18" idx="0"/>
          </p:cNvCxnSpPr>
          <p:nvPr/>
        </p:nvCxnSpPr>
        <p:spPr>
          <a:xfrm rot="5400000">
            <a:off x="7343775" y="3343275"/>
            <a:ext cx="1771650" cy="76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3" name="TextBox 11"/>
          <p:cNvSpPr txBox="1">
            <a:spLocks noChangeArrowheads="1"/>
          </p:cNvSpPr>
          <p:nvPr/>
        </p:nvSpPr>
        <p:spPr bwMode="auto">
          <a:xfrm>
            <a:off x="7391400" y="1295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Bucks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19213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597635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91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6567 people per church</a:t>
            </a:r>
          </a:p>
        </p:txBody>
      </p:sp>
      <p:sp>
        <p:nvSpPr>
          <p:cNvPr id="21" name="Oval 20"/>
          <p:cNvSpPr/>
          <p:nvPr/>
        </p:nvSpPr>
        <p:spPr>
          <a:xfrm>
            <a:off x="3200400" y="4038600"/>
            <a:ext cx="533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2" name="Straight Arrow Connector 21"/>
          <p:cNvCxnSpPr>
            <a:stCxn id="75796" idx="0"/>
            <a:endCxn id="21" idx="4"/>
          </p:cNvCxnSpPr>
          <p:nvPr/>
        </p:nvCxnSpPr>
        <p:spPr>
          <a:xfrm rot="5400000" flipH="1" flipV="1">
            <a:off x="2667000" y="4381500"/>
            <a:ext cx="762000" cy="838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6" name="TextBox 11"/>
          <p:cNvSpPr txBox="1">
            <a:spLocks noChangeArrowheads="1"/>
          </p:cNvSpPr>
          <p:nvPr/>
        </p:nvSpPr>
        <p:spPr bwMode="auto">
          <a:xfrm>
            <a:off x="1676400" y="5181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Allegheny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53737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population:1281666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5826 people per church</a:t>
            </a:r>
          </a:p>
        </p:txBody>
      </p:sp>
      <p:sp>
        <p:nvSpPr>
          <p:cNvPr id="24" name="Oval 23"/>
          <p:cNvSpPr/>
          <p:nvPr/>
        </p:nvSpPr>
        <p:spPr>
          <a:xfrm>
            <a:off x="7391400" y="2895600"/>
            <a:ext cx="3048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5" name="Straight Arrow Connector 24"/>
          <p:cNvCxnSpPr>
            <a:stCxn id="75799" idx="2"/>
            <a:endCxn id="24" idx="2"/>
          </p:cNvCxnSpPr>
          <p:nvPr/>
        </p:nvCxnSpPr>
        <p:spPr>
          <a:xfrm rot="16200000" flipH="1">
            <a:off x="5438775" y="1133475"/>
            <a:ext cx="1657350" cy="22479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9" name="TextBox 11"/>
          <p:cNvSpPr txBox="1">
            <a:spLocks noChangeArrowheads="1"/>
          </p:cNvSpPr>
          <p:nvPr/>
        </p:nvSpPr>
        <p:spPr bwMode="auto">
          <a:xfrm>
            <a:off x="4267200" y="2286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Lackawanna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5496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213295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6094 people per church</a:t>
            </a:r>
          </a:p>
        </p:txBody>
      </p:sp>
      <p:sp>
        <p:nvSpPr>
          <p:cNvPr id="27" name="Oval 26"/>
          <p:cNvSpPr/>
          <p:nvPr/>
        </p:nvSpPr>
        <p:spPr>
          <a:xfrm>
            <a:off x="6781800" y="39624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8" name="Straight Arrow Connector 27"/>
          <p:cNvCxnSpPr>
            <a:stCxn id="75802" idx="3"/>
            <a:endCxn id="27" idx="2"/>
          </p:cNvCxnSpPr>
          <p:nvPr/>
        </p:nvCxnSpPr>
        <p:spPr>
          <a:xfrm>
            <a:off x="1752600" y="2047875"/>
            <a:ext cx="5029200" cy="20669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02" name="TextBox 11"/>
          <p:cNvSpPr txBox="1">
            <a:spLocks noChangeArrowheads="1"/>
          </p:cNvSpPr>
          <p:nvPr/>
        </p:nvSpPr>
        <p:spPr bwMode="auto">
          <a:xfrm>
            <a:off x="0" y="1447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Schuylkill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4689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150336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3199 people per church</a:t>
            </a:r>
          </a:p>
        </p:txBody>
      </p:sp>
      <p:sp>
        <p:nvSpPr>
          <p:cNvPr id="30" name="Oval 29"/>
          <p:cNvSpPr/>
          <p:nvPr/>
        </p:nvSpPr>
        <p:spPr>
          <a:xfrm>
            <a:off x="7391400" y="39624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1" name="Straight Arrow Connector 30"/>
          <p:cNvCxnSpPr>
            <a:stCxn id="75805" idx="3"/>
            <a:endCxn id="30" idx="2"/>
          </p:cNvCxnSpPr>
          <p:nvPr/>
        </p:nvCxnSpPr>
        <p:spPr>
          <a:xfrm>
            <a:off x="3886200" y="1514475"/>
            <a:ext cx="3505200" cy="26003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05" name="TextBox 11"/>
          <p:cNvSpPr txBox="1">
            <a:spLocks noChangeArrowheads="1"/>
          </p:cNvSpPr>
          <p:nvPr/>
        </p:nvSpPr>
        <p:spPr bwMode="auto">
          <a:xfrm>
            <a:off x="2133600" y="914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Lehigh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9853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312090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5779 people per church</a:t>
            </a:r>
          </a:p>
        </p:txBody>
      </p:sp>
      <p:sp>
        <p:nvSpPr>
          <p:cNvPr id="38" name="Oval 37"/>
          <p:cNvSpPr/>
          <p:nvPr/>
        </p:nvSpPr>
        <p:spPr>
          <a:xfrm>
            <a:off x="2971800" y="3810000"/>
            <a:ext cx="2286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9" name="Straight Arrow Connector 38"/>
          <p:cNvCxnSpPr>
            <a:stCxn id="75808" idx="3"/>
            <a:endCxn id="38" idx="2"/>
          </p:cNvCxnSpPr>
          <p:nvPr/>
        </p:nvCxnSpPr>
        <p:spPr>
          <a:xfrm flipV="1">
            <a:off x="1752600" y="4000500"/>
            <a:ext cx="1219200" cy="5619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08" name="TextBox 11"/>
          <p:cNvSpPr txBox="1">
            <a:spLocks noChangeArrowheads="1"/>
          </p:cNvSpPr>
          <p:nvPr/>
        </p:nvSpPr>
        <p:spPr bwMode="auto">
          <a:xfrm>
            <a:off x="0" y="3962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Beaver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10105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10105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3024 people per church</a:t>
            </a:r>
          </a:p>
        </p:txBody>
      </p:sp>
      <p:sp>
        <p:nvSpPr>
          <p:cNvPr id="3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75810" name="TextBox 11"/>
          <p:cNvSpPr txBox="1">
            <a:spLocks noChangeArrowheads="1"/>
          </p:cNvSpPr>
          <p:nvPr/>
        </p:nvSpPr>
        <p:spPr bwMode="auto">
          <a:xfrm>
            <a:off x="5486400" y="5410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Delaware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11659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550864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7984 people per church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7239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Pennsylvania (continued)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7391400" y="3657600"/>
            <a:ext cx="2286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76806" idx="3"/>
            <a:endCxn id="5" idx="2"/>
          </p:cNvCxnSpPr>
          <p:nvPr/>
        </p:nvCxnSpPr>
        <p:spPr>
          <a:xfrm flipV="1">
            <a:off x="1752600" y="3810000"/>
            <a:ext cx="5638800" cy="5238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6" name="TextBox 11"/>
          <p:cNvSpPr txBox="1">
            <a:spLocks noChangeArrowheads="1"/>
          </p:cNvSpPr>
          <p:nvPr/>
        </p:nvSpPr>
        <p:spPr bwMode="auto">
          <a:xfrm>
            <a:off x="0" y="3733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Carbon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586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58802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9800 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7696200" y="3810000"/>
            <a:ext cx="3048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76809" idx="0"/>
            <a:endCxn id="9" idx="4"/>
          </p:cNvCxnSpPr>
          <p:nvPr/>
        </p:nvCxnSpPr>
        <p:spPr>
          <a:xfrm rot="5400000" flipH="1" flipV="1">
            <a:off x="7096125" y="4905375"/>
            <a:ext cx="1466850" cy="38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9" name="TextBox 11"/>
          <p:cNvSpPr txBox="1">
            <a:spLocks noChangeArrowheads="1"/>
          </p:cNvSpPr>
          <p:nvPr/>
        </p:nvSpPr>
        <p:spPr bwMode="auto">
          <a:xfrm>
            <a:off x="6934200" y="565785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Northampton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7585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267066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2244 people per church</a:t>
            </a:r>
          </a:p>
        </p:txBody>
      </p:sp>
      <p:sp>
        <p:nvSpPr>
          <p:cNvPr id="12" name="Oval 11"/>
          <p:cNvSpPr/>
          <p:nvPr/>
        </p:nvSpPr>
        <p:spPr>
          <a:xfrm>
            <a:off x="3657600" y="4343400"/>
            <a:ext cx="533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76812" idx="0"/>
            <a:endCxn id="12" idx="4"/>
          </p:cNvCxnSpPr>
          <p:nvPr/>
        </p:nvCxnSpPr>
        <p:spPr>
          <a:xfrm rot="16200000" flipV="1">
            <a:off x="3733800" y="4914900"/>
            <a:ext cx="457200" cy="76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2" name="TextBox 11"/>
          <p:cNvSpPr txBox="1">
            <a:spLocks noChangeArrowheads="1"/>
          </p:cNvSpPr>
          <p:nvPr/>
        </p:nvSpPr>
        <p:spPr bwMode="auto">
          <a:xfrm>
            <a:off x="3124200" y="51816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Westmoreland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5.7%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21136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369993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111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3333 people per church</a:t>
            </a:r>
          </a:p>
        </p:txBody>
      </p:sp>
      <p:sp>
        <p:nvSpPr>
          <p:cNvPr id="15" name="Oval 14"/>
          <p:cNvSpPr/>
          <p:nvPr/>
        </p:nvSpPr>
        <p:spPr>
          <a:xfrm>
            <a:off x="7010400" y="3200400"/>
            <a:ext cx="533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6" name="Straight Arrow Connector 15"/>
          <p:cNvCxnSpPr>
            <a:stCxn id="76815" idx="3"/>
            <a:endCxn id="15" idx="2"/>
          </p:cNvCxnSpPr>
          <p:nvPr/>
        </p:nvCxnSpPr>
        <p:spPr>
          <a:xfrm>
            <a:off x="5486400" y="3190875"/>
            <a:ext cx="1524000" cy="2000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5" name="TextBox 11"/>
          <p:cNvSpPr txBox="1">
            <a:spLocks noChangeArrowheads="1"/>
          </p:cNvSpPr>
          <p:nvPr/>
        </p:nvSpPr>
        <p:spPr bwMode="auto">
          <a:xfrm>
            <a:off x="3733800" y="2590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Luzerne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9125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319250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66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4837 people per church</a:t>
            </a:r>
          </a:p>
        </p:txBody>
      </p:sp>
      <p:sp>
        <p:nvSpPr>
          <p:cNvPr id="18" name="Oval 17"/>
          <p:cNvSpPr/>
          <p:nvPr/>
        </p:nvSpPr>
        <p:spPr>
          <a:xfrm>
            <a:off x="7010400" y="4191000"/>
            <a:ext cx="533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9" name="Straight Arrow Connector 18"/>
          <p:cNvCxnSpPr>
            <a:stCxn id="76818" idx="0"/>
            <a:endCxn id="18" idx="2"/>
          </p:cNvCxnSpPr>
          <p:nvPr/>
        </p:nvCxnSpPr>
        <p:spPr>
          <a:xfrm rot="5400000" flipH="1" flipV="1">
            <a:off x="6134100" y="4229100"/>
            <a:ext cx="723900" cy="10287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8" name="TextBox 11"/>
          <p:cNvSpPr txBox="1">
            <a:spLocks noChangeArrowheads="1"/>
          </p:cNvSpPr>
          <p:nvPr/>
        </p:nvSpPr>
        <p:spPr bwMode="auto">
          <a:xfrm>
            <a:off x="5105400" y="5105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Berks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14779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373638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4018 people per church</a:t>
            </a:r>
          </a:p>
        </p:txBody>
      </p:sp>
      <p:sp>
        <p:nvSpPr>
          <p:cNvPr id="21" name="Oval 20"/>
          <p:cNvSpPr/>
          <p:nvPr/>
        </p:nvSpPr>
        <p:spPr>
          <a:xfrm>
            <a:off x="2895600" y="4495800"/>
            <a:ext cx="533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2" name="Straight Arrow Connector 21"/>
          <p:cNvCxnSpPr>
            <a:stCxn id="76821" idx="3"/>
            <a:endCxn id="21" idx="3"/>
          </p:cNvCxnSpPr>
          <p:nvPr/>
        </p:nvCxnSpPr>
        <p:spPr>
          <a:xfrm flipV="1">
            <a:off x="1752600" y="4821238"/>
            <a:ext cx="1220788" cy="8080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21" name="TextBox 11"/>
          <p:cNvSpPr txBox="1">
            <a:spLocks noChangeArrowheads="1"/>
          </p:cNvSpPr>
          <p:nvPr/>
        </p:nvSpPr>
        <p:spPr bwMode="auto">
          <a:xfrm>
            <a:off x="0" y="5029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Washington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8732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202897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3439 people per church</a:t>
            </a:r>
          </a:p>
        </p:txBody>
      </p:sp>
      <p:sp>
        <p:nvSpPr>
          <p:cNvPr id="27" name="Oval 26"/>
          <p:cNvSpPr/>
          <p:nvPr/>
        </p:nvSpPr>
        <p:spPr>
          <a:xfrm>
            <a:off x="7924800" y="3048000"/>
            <a:ext cx="533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8" name="Straight Arrow Connector 27"/>
          <p:cNvCxnSpPr>
            <a:stCxn id="76827" idx="2"/>
            <a:endCxn id="27" idx="0"/>
          </p:cNvCxnSpPr>
          <p:nvPr/>
        </p:nvCxnSpPr>
        <p:spPr>
          <a:xfrm rot="5400000">
            <a:off x="7305675" y="2085975"/>
            <a:ext cx="1847850" cy="76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27" name="TextBox 11"/>
          <p:cNvSpPr txBox="1">
            <a:spLocks noChangeArrowheads="1"/>
          </p:cNvSpPr>
          <p:nvPr/>
        </p:nvSpPr>
        <p:spPr bwMode="auto">
          <a:xfrm>
            <a:off x="7391400" y="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Pike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406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46302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9260 people per church</a:t>
            </a:r>
          </a:p>
        </p:txBody>
      </p:sp>
      <p:sp>
        <p:nvSpPr>
          <p:cNvPr id="30" name="Oval 29"/>
          <p:cNvSpPr/>
          <p:nvPr/>
        </p:nvSpPr>
        <p:spPr>
          <a:xfrm>
            <a:off x="7543800" y="3429000"/>
            <a:ext cx="533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1" name="Straight Arrow Connector 30"/>
          <p:cNvCxnSpPr>
            <a:stCxn id="76830" idx="2"/>
            <a:endCxn id="30" idx="0"/>
          </p:cNvCxnSpPr>
          <p:nvPr/>
        </p:nvCxnSpPr>
        <p:spPr>
          <a:xfrm rot="16200000" flipH="1">
            <a:off x="6924675" y="2543175"/>
            <a:ext cx="857250" cy="914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30" name="TextBox 11"/>
          <p:cNvSpPr txBox="1">
            <a:spLocks noChangeArrowheads="1"/>
          </p:cNvSpPr>
          <p:nvPr/>
        </p:nvSpPr>
        <p:spPr bwMode="auto">
          <a:xfrm>
            <a:off x="6019800" y="13716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Monroe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4091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138687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6934 people per church</a:t>
            </a:r>
          </a:p>
        </p:txBody>
      </p:sp>
      <p:sp>
        <p:nvSpPr>
          <p:cNvPr id="3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7239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Pennsylvania (continued)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7696200" y="2590800"/>
            <a:ext cx="3048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77830" idx="0"/>
            <a:endCxn id="5" idx="6"/>
          </p:cNvCxnSpPr>
          <p:nvPr/>
        </p:nvCxnSpPr>
        <p:spPr>
          <a:xfrm rot="16200000" flipV="1">
            <a:off x="7848600" y="2933700"/>
            <a:ext cx="419100" cy="1143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0" name="TextBox 11"/>
          <p:cNvSpPr txBox="1">
            <a:spLocks noChangeArrowheads="1"/>
          </p:cNvSpPr>
          <p:nvPr/>
        </p:nvSpPr>
        <p:spPr bwMode="auto">
          <a:xfrm>
            <a:off x="7239000" y="3200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Wayne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1.7%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808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47722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6817 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4495800" y="4191000"/>
            <a:ext cx="3048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77833" idx="0"/>
            <a:endCxn id="9" idx="5"/>
          </p:cNvCxnSpPr>
          <p:nvPr/>
        </p:nvCxnSpPr>
        <p:spPr>
          <a:xfrm rot="16200000" flipV="1">
            <a:off x="4693444" y="4579144"/>
            <a:ext cx="436562" cy="3111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3" name="TextBox 11"/>
          <p:cNvSpPr txBox="1">
            <a:spLocks noChangeArrowheads="1"/>
          </p:cNvSpPr>
          <p:nvPr/>
        </p:nvSpPr>
        <p:spPr bwMode="auto">
          <a:xfrm>
            <a:off x="4191000" y="49530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Cambria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5.5%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8420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152598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2775 people per church</a:t>
            </a:r>
          </a:p>
        </p:txBody>
      </p:sp>
      <p:sp>
        <p:nvSpPr>
          <p:cNvPr id="42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7239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Illinois</a:t>
            </a:r>
            <a:endParaRPr lang="en-US" sz="1800" smtClean="0"/>
          </a:p>
        </p:txBody>
      </p:sp>
      <p:sp>
        <p:nvSpPr>
          <p:cNvPr id="17" name="Oval 16"/>
          <p:cNvSpPr/>
          <p:nvPr/>
        </p:nvSpPr>
        <p:spPr>
          <a:xfrm>
            <a:off x="6477000" y="1752600"/>
            <a:ext cx="152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8" name="Straight Arrow Connector 17"/>
          <p:cNvCxnSpPr>
            <a:stCxn id="78866" idx="1"/>
            <a:endCxn id="17" idx="6"/>
          </p:cNvCxnSpPr>
          <p:nvPr/>
        </p:nvCxnSpPr>
        <p:spPr>
          <a:xfrm rot="10800000">
            <a:off x="6629400" y="1943101"/>
            <a:ext cx="457200" cy="2571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66" name="TextBox 11"/>
          <p:cNvSpPr txBox="1">
            <a:spLocks noChangeArrowheads="1"/>
          </p:cNvSpPr>
          <p:nvPr/>
        </p:nvSpPr>
        <p:spPr bwMode="auto">
          <a:xfrm>
            <a:off x="7086600" y="16002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Cook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270818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5376741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924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5819 people per church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928688"/>
            <a:ext cx="71437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New Hampshire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5181600" y="3276600"/>
            <a:ext cx="533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79878" idx="2"/>
            <a:endCxn id="5" idx="0"/>
          </p:cNvCxnSpPr>
          <p:nvPr/>
        </p:nvCxnSpPr>
        <p:spPr>
          <a:xfrm rot="16200000" flipH="1">
            <a:off x="4791075" y="2619375"/>
            <a:ext cx="1238250" cy="76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8" name="TextBox 11"/>
          <p:cNvSpPr txBox="1">
            <a:spLocks noChangeArrowheads="1"/>
          </p:cNvSpPr>
          <p:nvPr/>
        </p:nvSpPr>
        <p:spPr bwMode="auto">
          <a:xfrm>
            <a:off x="4419600" y="8382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Grafton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1142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81743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4808 people per church</a:t>
            </a:r>
          </a:p>
        </p:txBody>
      </p:sp>
      <p:sp>
        <p:nvSpPr>
          <p:cNvPr id="9" name="Oval 8"/>
          <p:cNvSpPr/>
          <p:nvPr/>
        </p:nvSpPr>
        <p:spPr>
          <a:xfrm>
            <a:off x="5257800" y="4800600"/>
            <a:ext cx="762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0" name="Straight Arrow Connector 9"/>
          <p:cNvCxnSpPr>
            <a:stCxn id="79881" idx="2"/>
            <a:endCxn id="9" idx="0"/>
          </p:cNvCxnSpPr>
          <p:nvPr/>
        </p:nvCxnSpPr>
        <p:spPr>
          <a:xfrm rot="16200000" flipH="1">
            <a:off x="2867025" y="2028825"/>
            <a:ext cx="2686050" cy="28575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1" name="TextBox 11"/>
          <p:cNvSpPr txBox="1">
            <a:spLocks noChangeArrowheads="1"/>
          </p:cNvSpPr>
          <p:nvPr/>
        </p:nvSpPr>
        <p:spPr bwMode="auto">
          <a:xfrm>
            <a:off x="1828800" y="9144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Merrimack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2969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136225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6811 people per church</a:t>
            </a:r>
          </a:p>
        </p:txBody>
      </p:sp>
      <p:sp>
        <p:nvSpPr>
          <p:cNvPr id="12" name="Oval 11"/>
          <p:cNvSpPr/>
          <p:nvPr/>
        </p:nvSpPr>
        <p:spPr>
          <a:xfrm>
            <a:off x="4572000" y="5257800"/>
            <a:ext cx="4572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3" name="Straight Arrow Connector 12"/>
          <p:cNvCxnSpPr>
            <a:stCxn id="79884" idx="3"/>
            <a:endCxn id="12" idx="2"/>
          </p:cNvCxnSpPr>
          <p:nvPr/>
        </p:nvCxnSpPr>
        <p:spPr>
          <a:xfrm flipV="1">
            <a:off x="3200400" y="5562600"/>
            <a:ext cx="1371600" cy="1428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4" name="TextBox 11"/>
          <p:cNvSpPr txBox="1">
            <a:spLocks noChangeArrowheads="1"/>
          </p:cNvSpPr>
          <p:nvPr/>
        </p:nvSpPr>
        <p:spPr bwMode="auto">
          <a:xfrm>
            <a:off x="1295400" y="51054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Cheshire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2378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73825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16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4614 people per church</a:t>
            </a:r>
          </a:p>
        </p:txBody>
      </p:sp>
      <p:sp>
        <p:nvSpPr>
          <p:cNvPr id="15" name="Oval 14"/>
          <p:cNvSpPr/>
          <p:nvPr/>
        </p:nvSpPr>
        <p:spPr>
          <a:xfrm>
            <a:off x="4724400" y="4419600"/>
            <a:ext cx="3048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6" name="Straight Arrow Connector 15"/>
          <p:cNvCxnSpPr>
            <a:stCxn id="79887" idx="3"/>
            <a:endCxn id="15" idx="1"/>
          </p:cNvCxnSpPr>
          <p:nvPr/>
        </p:nvCxnSpPr>
        <p:spPr>
          <a:xfrm>
            <a:off x="2895600" y="3114675"/>
            <a:ext cx="1873250" cy="13938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7" name="TextBox 11"/>
          <p:cNvSpPr txBox="1">
            <a:spLocks noChangeArrowheads="1"/>
          </p:cNvSpPr>
          <p:nvPr/>
        </p:nvSpPr>
        <p:spPr bwMode="auto">
          <a:xfrm>
            <a:off x="990600" y="2514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Sullivan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559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40458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4498 people per church</a:t>
            </a:r>
          </a:p>
        </p:txBody>
      </p:sp>
      <p:sp>
        <p:nvSpPr>
          <p:cNvPr id="19" name="Oval 18"/>
          <p:cNvSpPr/>
          <p:nvPr/>
        </p:nvSpPr>
        <p:spPr>
          <a:xfrm>
            <a:off x="5715000" y="4191000"/>
            <a:ext cx="457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0" name="Straight Arrow Connector 19"/>
          <p:cNvCxnSpPr>
            <a:stCxn id="79890" idx="1"/>
            <a:endCxn id="19" idx="6"/>
          </p:cNvCxnSpPr>
          <p:nvPr/>
        </p:nvCxnSpPr>
        <p:spPr>
          <a:xfrm rot="10800000" flipV="1">
            <a:off x="6172200" y="3724275"/>
            <a:ext cx="1066800" cy="7334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90" name="TextBox 11"/>
          <p:cNvSpPr txBox="1">
            <a:spLocks noChangeArrowheads="1"/>
          </p:cNvSpPr>
          <p:nvPr/>
        </p:nvSpPr>
        <p:spPr bwMode="auto">
          <a:xfrm>
            <a:off x="7239000" y="31242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Belknap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2.5%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1397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56325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4333 people per church</a:t>
            </a:r>
          </a:p>
        </p:txBody>
      </p:sp>
      <p:sp>
        <p:nvSpPr>
          <p:cNvPr id="22" name="Oval 21"/>
          <p:cNvSpPr/>
          <p:nvPr/>
        </p:nvSpPr>
        <p:spPr>
          <a:xfrm>
            <a:off x="6019800" y="5334000"/>
            <a:ext cx="6096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3" name="Straight Arrow Connector 22"/>
          <p:cNvCxnSpPr>
            <a:stCxn id="79893" idx="1"/>
            <a:endCxn id="22" idx="6"/>
          </p:cNvCxnSpPr>
          <p:nvPr/>
        </p:nvCxnSpPr>
        <p:spPr>
          <a:xfrm rot="10800000">
            <a:off x="6629400" y="5524500"/>
            <a:ext cx="609600" cy="7334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93" name="TextBox 11"/>
          <p:cNvSpPr txBox="1">
            <a:spLocks noChangeArrowheads="1"/>
          </p:cNvSpPr>
          <p:nvPr/>
        </p:nvSpPr>
        <p:spPr bwMode="auto">
          <a:xfrm>
            <a:off x="7239000" y="565785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Rockingham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5172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277359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7925 people per church</a:t>
            </a:r>
          </a:p>
        </p:txBody>
      </p:sp>
      <p:sp>
        <p:nvSpPr>
          <p:cNvPr id="25" name="Oval 24"/>
          <p:cNvSpPr/>
          <p:nvPr/>
        </p:nvSpPr>
        <p:spPr>
          <a:xfrm>
            <a:off x="5181600" y="5410200"/>
            <a:ext cx="6858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6" name="Straight Arrow Connector 25"/>
          <p:cNvCxnSpPr>
            <a:stCxn id="79896" idx="3"/>
            <a:endCxn id="25" idx="0"/>
          </p:cNvCxnSpPr>
          <p:nvPr/>
        </p:nvCxnSpPr>
        <p:spPr>
          <a:xfrm>
            <a:off x="2895600" y="4410075"/>
            <a:ext cx="2628900" cy="10001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96" name="TextBox 11"/>
          <p:cNvSpPr txBox="1">
            <a:spLocks noChangeArrowheads="1"/>
          </p:cNvSpPr>
          <p:nvPr/>
        </p:nvSpPr>
        <p:spPr bwMode="auto">
          <a:xfrm>
            <a:off x="990600" y="38100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Hillsborough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11932 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380841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7053 people per church</a:t>
            </a:r>
          </a:p>
        </p:txBody>
      </p:sp>
      <p:sp>
        <p:nvSpPr>
          <p:cNvPr id="28" name="Oval 27"/>
          <p:cNvSpPr/>
          <p:nvPr/>
        </p:nvSpPr>
        <p:spPr>
          <a:xfrm>
            <a:off x="6019800" y="3352800"/>
            <a:ext cx="381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9" name="Straight Arrow Connector 28"/>
          <p:cNvCxnSpPr>
            <a:stCxn id="79899" idx="1"/>
            <a:endCxn id="28" idx="0"/>
          </p:cNvCxnSpPr>
          <p:nvPr/>
        </p:nvCxnSpPr>
        <p:spPr>
          <a:xfrm rot="10800000" flipV="1">
            <a:off x="6210300" y="2047875"/>
            <a:ext cx="1028700" cy="13049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99" name="TextBox 11"/>
          <p:cNvSpPr txBox="1">
            <a:spLocks noChangeArrowheads="1"/>
          </p:cNvSpPr>
          <p:nvPr/>
        </p:nvSpPr>
        <p:spPr bwMode="auto">
          <a:xfrm>
            <a:off x="7239000" y="14478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Carroll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582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43666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5458 people per church</a:t>
            </a:r>
          </a:p>
        </p:txBody>
      </p:sp>
      <p:sp>
        <p:nvSpPr>
          <p:cNvPr id="30" name="Oval 29"/>
          <p:cNvSpPr/>
          <p:nvPr/>
        </p:nvSpPr>
        <p:spPr>
          <a:xfrm>
            <a:off x="6172200" y="4648200"/>
            <a:ext cx="6096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1" name="Straight Arrow Connector 30"/>
          <p:cNvCxnSpPr>
            <a:stCxn id="79902" idx="1"/>
            <a:endCxn id="30" idx="6"/>
          </p:cNvCxnSpPr>
          <p:nvPr/>
        </p:nvCxnSpPr>
        <p:spPr>
          <a:xfrm rot="10800000">
            <a:off x="6781800" y="4838700"/>
            <a:ext cx="457200" cy="1047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902" name="TextBox 11"/>
          <p:cNvSpPr txBox="1">
            <a:spLocks noChangeArrowheads="1"/>
          </p:cNvSpPr>
          <p:nvPr/>
        </p:nvSpPr>
        <p:spPr bwMode="auto">
          <a:xfrm>
            <a:off x="7239000" y="43434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Strafford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3089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112233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5102 people per church</a:t>
            </a:r>
          </a:p>
        </p:txBody>
      </p:sp>
      <p:sp>
        <p:nvSpPr>
          <p:cNvPr id="32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note the need for better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missiological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research in North America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note that important data is available to evangelicals if they are willing to search for it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emphasize that wise missionary strategy is guided by good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missiological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research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point out  some of the least evangelical areas of the United States and Canada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urge strategists across denominations and churches to consider the importance of prioritizing most needy areas (and most receptive) 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928688"/>
            <a:ext cx="71310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Ohio</a:t>
            </a:r>
            <a:endParaRPr lang="en-US" sz="1800" smtClean="0"/>
          </a:p>
        </p:txBody>
      </p:sp>
      <p:sp>
        <p:nvSpPr>
          <p:cNvPr id="8" name="Oval 7"/>
          <p:cNvSpPr/>
          <p:nvPr/>
        </p:nvSpPr>
        <p:spPr>
          <a:xfrm>
            <a:off x="5105400" y="19812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9" name="Straight Arrow Connector 8"/>
          <p:cNvCxnSpPr>
            <a:stCxn id="80905" idx="2"/>
            <a:endCxn id="8" idx="1"/>
          </p:cNvCxnSpPr>
          <p:nvPr/>
        </p:nvCxnSpPr>
        <p:spPr>
          <a:xfrm rot="16200000" flipH="1">
            <a:off x="4124325" y="1000125"/>
            <a:ext cx="357328" cy="167177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5" name="TextBox 11"/>
          <p:cNvSpPr txBox="1">
            <a:spLocks noChangeArrowheads="1"/>
          </p:cNvSpPr>
          <p:nvPr/>
        </p:nvSpPr>
        <p:spPr bwMode="auto">
          <a:xfrm>
            <a:off x="2514600" y="4572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Ottawa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1602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40985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2732 people per church</a:t>
            </a:r>
          </a:p>
        </p:txBody>
      </p:sp>
      <p:sp>
        <p:nvSpPr>
          <p:cNvPr id="14" name="Oval 13"/>
          <p:cNvSpPr/>
          <p:nvPr/>
        </p:nvSpPr>
        <p:spPr>
          <a:xfrm>
            <a:off x="6858000" y="23622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5" name="Straight Arrow Connector 14"/>
          <p:cNvCxnSpPr>
            <a:stCxn id="80911" idx="0"/>
            <a:endCxn id="14" idx="4"/>
          </p:cNvCxnSpPr>
          <p:nvPr/>
        </p:nvCxnSpPr>
        <p:spPr>
          <a:xfrm rot="16200000" flipV="1">
            <a:off x="6991350" y="2686050"/>
            <a:ext cx="1066800" cy="10287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11" name="TextBox 11"/>
          <p:cNvSpPr txBox="1">
            <a:spLocks noChangeArrowheads="1"/>
          </p:cNvSpPr>
          <p:nvPr/>
        </p:nvSpPr>
        <p:spPr bwMode="auto">
          <a:xfrm>
            <a:off x="7086600" y="37338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Portage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8912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152061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3168 people per church</a:t>
            </a:r>
          </a:p>
        </p:txBody>
      </p:sp>
      <p:sp>
        <p:nvSpPr>
          <p:cNvPr id="17" name="Oval 16"/>
          <p:cNvSpPr/>
          <p:nvPr/>
        </p:nvSpPr>
        <p:spPr>
          <a:xfrm>
            <a:off x="6477000" y="2133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8" name="Straight Arrow Connector 17"/>
          <p:cNvCxnSpPr>
            <a:stCxn id="80914" idx="2"/>
            <a:endCxn id="17" idx="1"/>
          </p:cNvCxnSpPr>
          <p:nvPr/>
        </p:nvCxnSpPr>
        <p:spPr>
          <a:xfrm rot="16200000" flipH="1">
            <a:off x="5762625" y="1419225"/>
            <a:ext cx="585928" cy="90977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14" name="TextBox 11"/>
          <p:cNvSpPr txBox="1">
            <a:spLocks noChangeArrowheads="1"/>
          </p:cNvSpPr>
          <p:nvPr/>
        </p:nvSpPr>
        <p:spPr bwMode="auto">
          <a:xfrm>
            <a:off x="4648200" y="3810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Cuyahoga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5.5%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77164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1393978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239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5833 people per church</a:t>
            </a:r>
          </a:p>
        </p:txBody>
      </p:sp>
      <p:sp>
        <p:nvSpPr>
          <p:cNvPr id="20" name="Oval 19"/>
          <p:cNvSpPr/>
          <p:nvPr/>
        </p:nvSpPr>
        <p:spPr>
          <a:xfrm>
            <a:off x="5257800" y="3429000"/>
            <a:ext cx="2286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1" name="Straight Arrow Connector 20"/>
          <p:cNvCxnSpPr>
            <a:stCxn id="80917" idx="3"/>
            <a:endCxn id="20" idx="2"/>
          </p:cNvCxnSpPr>
          <p:nvPr/>
        </p:nvCxnSpPr>
        <p:spPr>
          <a:xfrm flipV="1">
            <a:off x="1905000" y="3581400"/>
            <a:ext cx="3352800" cy="2952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17" name="TextBox 11"/>
          <p:cNvSpPr txBox="1">
            <a:spLocks noChangeArrowheads="1"/>
          </p:cNvSpPr>
          <p:nvPr/>
        </p:nvSpPr>
        <p:spPr bwMode="auto">
          <a:xfrm>
            <a:off x="0" y="3276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Delaware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4210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109989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3333 people per church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6200000" flipV="1">
            <a:off x="5610225" y="4981575"/>
            <a:ext cx="1238250" cy="1143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29" name="TextBox 11"/>
          <p:cNvSpPr txBox="1">
            <a:spLocks noChangeArrowheads="1"/>
          </p:cNvSpPr>
          <p:nvPr/>
        </p:nvSpPr>
        <p:spPr bwMode="auto">
          <a:xfrm>
            <a:off x="6172200" y="54864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Perry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1414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34078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1704 people per church</a:t>
            </a:r>
          </a:p>
        </p:txBody>
      </p:sp>
      <p:sp>
        <p:nvSpPr>
          <p:cNvPr id="3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928688"/>
            <a:ext cx="71310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Ohio (continued)</a:t>
            </a:r>
            <a:endParaRPr lang="en-US" sz="1800" smtClean="0"/>
          </a:p>
        </p:txBody>
      </p:sp>
      <p:sp>
        <p:nvSpPr>
          <p:cNvPr id="11" name="Oval 10"/>
          <p:cNvSpPr/>
          <p:nvPr/>
        </p:nvSpPr>
        <p:spPr>
          <a:xfrm>
            <a:off x="5105400" y="2514600"/>
            <a:ext cx="3048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2" name="Straight Arrow Connector 11"/>
          <p:cNvCxnSpPr>
            <a:stCxn id="81932" idx="3"/>
            <a:endCxn id="11" idx="3"/>
          </p:cNvCxnSpPr>
          <p:nvPr/>
        </p:nvCxnSpPr>
        <p:spPr>
          <a:xfrm flipV="1">
            <a:off x="1905000" y="2709863"/>
            <a:ext cx="3244850" cy="9382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2" name="TextBox 11"/>
          <p:cNvSpPr txBox="1">
            <a:spLocks noChangeArrowheads="1"/>
          </p:cNvSpPr>
          <p:nvPr/>
        </p:nvSpPr>
        <p:spPr bwMode="auto">
          <a:xfrm>
            <a:off x="0" y="30480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Seneca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3126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58683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2445 people per church</a:t>
            </a:r>
          </a:p>
        </p:txBody>
      </p:sp>
      <p:sp>
        <p:nvSpPr>
          <p:cNvPr id="29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928688"/>
            <a:ext cx="71310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Delaware</a:t>
            </a:r>
            <a:endParaRPr lang="en-US" sz="1800" smtClean="0"/>
          </a:p>
        </p:txBody>
      </p:sp>
      <p:sp>
        <p:nvSpPr>
          <p:cNvPr id="8" name="Oval 7"/>
          <p:cNvSpPr/>
          <p:nvPr/>
        </p:nvSpPr>
        <p:spPr>
          <a:xfrm>
            <a:off x="4724400" y="1447800"/>
            <a:ext cx="6096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9" name="Straight Arrow Connector 8"/>
          <p:cNvCxnSpPr>
            <a:stCxn id="82953" idx="3"/>
            <a:endCxn id="8" idx="3"/>
          </p:cNvCxnSpPr>
          <p:nvPr/>
        </p:nvCxnSpPr>
        <p:spPr>
          <a:xfrm>
            <a:off x="1905000" y="1819275"/>
            <a:ext cx="2908300" cy="79851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3" name="TextBox 11"/>
          <p:cNvSpPr txBox="1">
            <a:spLocks noChangeArrowheads="1"/>
          </p:cNvSpPr>
          <p:nvPr/>
        </p:nvSpPr>
        <p:spPr bwMode="auto">
          <a:xfrm>
            <a:off x="0" y="12192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New Castle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20283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500265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5559 people per church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933450"/>
            <a:ext cx="71310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Maine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4114800" y="5105400"/>
            <a:ext cx="3810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83974" idx="3"/>
            <a:endCxn id="5" idx="2"/>
          </p:cNvCxnSpPr>
          <p:nvPr/>
        </p:nvCxnSpPr>
        <p:spPr>
          <a:xfrm>
            <a:off x="2057400" y="5400675"/>
            <a:ext cx="2057400" cy="95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4" name="TextBox 11"/>
          <p:cNvSpPr txBox="1">
            <a:spLocks noChangeArrowheads="1"/>
          </p:cNvSpPr>
          <p:nvPr/>
        </p:nvSpPr>
        <p:spPr bwMode="auto">
          <a:xfrm>
            <a:off x="152400" y="4800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York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3025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186742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6916 people per church</a:t>
            </a:r>
          </a:p>
        </p:txBody>
      </p:sp>
      <p:sp>
        <p:nvSpPr>
          <p:cNvPr id="8" name="Oval 7"/>
          <p:cNvSpPr/>
          <p:nvPr/>
        </p:nvSpPr>
        <p:spPr>
          <a:xfrm>
            <a:off x="5715000" y="3200400"/>
            <a:ext cx="3810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9" name="Straight Arrow Connector 8"/>
          <p:cNvCxnSpPr>
            <a:stCxn id="83977" idx="0"/>
            <a:endCxn id="8" idx="0"/>
          </p:cNvCxnSpPr>
          <p:nvPr/>
        </p:nvCxnSpPr>
        <p:spPr>
          <a:xfrm rot="16200000" flipH="1">
            <a:off x="4419601" y="1714500"/>
            <a:ext cx="2971800" cy="31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7" name="TextBox 11"/>
          <p:cNvSpPr txBox="1">
            <a:spLocks noChangeArrowheads="1"/>
          </p:cNvSpPr>
          <p:nvPr/>
        </p:nvSpPr>
        <p:spPr bwMode="auto">
          <a:xfrm>
            <a:off x="4953000" y="228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Penobscot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5523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144919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41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3535 people per church</a:t>
            </a:r>
          </a:p>
        </p:txBody>
      </p:sp>
      <p:sp>
        <p:nvSpPr>
          <p:cNvPr id="11" name="Oval 10"/>
          <p:cNvSpPr/>
          <p:nvPr/>
        </p:nvSpPr>
        <p:spPr>
          <a:xfrm>
            <a:off x="5334000" y="4724400"/>
            <a:ext cx="3048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2" name="Straight Arrow Connector 11"/>
          <p:cNvCxnSpPr>
            <a:stCxn id="83980" idx="0"/>
            <a:endCxn id="11" idx="5"/>
          </p:cNvCxnSpPr>
          <p:nvPr/>
        </p:nvCxnSpPr>
        <p:spPr>
          <a:xfrm rot="16200000" flipV="1">
            <a:off x="6295231" y="4218782"/>
            <a:ext cx="738187" cy="21399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80" name="TextBox 11"/>
          <p:cNvSpPr txBox="1">
            <a:spLocks noChangeArrowheads="1"/>
          </p:cNvSpPr>
          <p:nvPr/>
        </p:nvSpPr>
        <p:spPr bwMode="auto">
          <a:xfrm>
            <a:off x="6781800" y="565785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Knox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936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39618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3602 people per church</a:t>
            </a:r>
          </a:p>
        </p:txBody>
      </p:sp>
      <p:sp>
        <p:nvSpPr>
          <p:cNvPr id="14" name="Oval 13"/>
          <p:cNvSpPr/>
          <p:nvPr/>
        </p:nvSpPr>
        <p:spPr>
          <a:xfrm>
            <a:off x="4876800" y="4343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5" name="Straight Arrow Connector 14"/>
          <p:cNvCxnSpPr>
            <a:stCxn id="83983" idx="0"/>
            <a:endCxn id="14" idx="1"/>
          </p:cNvCxnSpPr>
          <p:nvPr/>
        </p:nvCxnSpPr>
        <p:spPr>
          <a:xfrm rot="16200000" flipH="1">
            <a:off x="2838450" y="2305050"/>
            <a:ext cx="2874963" cy="13128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83" name="TextBox 11"/>
          <p:cNvSpPr txBox="1">
            <a:spLocks noChangeArrowheads="1"/>
          </p:cNvSpPr>
          <p:nvPr/>
        </p:nvSpPr>
        <p:spPr bwMode="auto">
          <a:xfrm>
            <a:off x="2667000" y="15240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Kennebec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3495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117114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4338 people per church</a:t>
            </a:r>
          </a:p>
        </p:txBody>
      </p:sp>
      <p:sp>
        <p:nvSpPr>
          <p:cNvPr id="17" name="Oval 16"/>
          <p:cNvSpPr/>
          <p:nvPr/>
        </p:nvSpPr>
        <p:spPr>
          <a:xfrm>
            <a:off x="4419600" y="49530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8" name="Straight Arrow Connector 17"/>
          <p:cNvCxnSpPr>
            <a:stCxn id="83986" idx="2"/>
            <a:endCxn id="17" idx="1"/>
          </p:cNvCxnSpPr>
          <p:nvPr/>
        </p:nvCxnSpPr>
        <p:spPr>
          <a:xfrm rot="16200000" flipH="1">
            <a:off x="2295525" y="2828925"/>
            <a:ext cx="825500" cy="35115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86" name="TextBox 11"/>
          <p:cNvSpPr txBox="1">
            <a:spLocks noChangeArrowheads="1"/>
          </p:cNvSpPr>
          <p:nvPr/>
        </p:nvSpPr>
        <p:spPr bwMode="auto">
          <a:xfrm>
            <a:off x="0" y="29718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Cumberland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10156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265612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4580 people per church</a:t>
            </a:r>
          </a:p>
        </p:txBody>
      </p:sp>
      <p:sp>
        <p:nvSpPr>
          <p:cNvPr id="20" name="Oval 19"/>
          <p:cNvSpPr/>
          <p:nvPr/>
        </p:nvSpPr>
        <p:spPr>
          <a:xfrm>
            <a:off x="5334000" y="42672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1" name="Straight Arrow Connector 20"/>
          <p:cNvCxnSpPr>
            <a:stCxn id="83989" idx="1"/>
            <a:endCxn id="20" idx="5"/>
          </p:cNvCxnSpPr>
          <p:nvPr/>
        </p:nvCxnSpPr>
        <p:spPr>
          <a:xfrm rot="10800000">
            <a:off x="5594350" y="4527550"/>
            <a:ext cx="1644650" cy="1873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89" name="TextBox 11"/>
          <p:cNvSpPr txBox="1">
            <a:spLocks noChangeArrowheads="1"/>
          </p:cNvSpPr>
          <p:nvPr/>
        </p:nvSpPr>
        <p:spPr bwMode="auto">
          <a:xfrm>
            <a:off x="7239000" y="41148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Waldo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859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36280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4031 people per church</a:t>
            </a:r>
          </a:p>
        </p:txBody>
      </p:sp>
      <p:sp>
        <p:nvSpPr>
          <p:cNvPr id="23" name="Oval 22"/>
          <p:cNvSpPr/>
          <p:nvPr/>
        </p:nvSpPr>
        <p:spPr>
          <a:xfrm>
            <a:off x="5943600" y="4038600"/>
            <a:ext cx="304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4" name="Straight Arrow Connector 23"/>
          <p:cNvCxnSpPr>
            <a:stCxn id="83992" idx="2"/>
            <a:endCxn id="23" idx="7"/>
          </p:cNvCxnSpPr>
          <p:nvPr/>
        </p:nvCxnSpPr>
        <p:spPr>
          <a:xfrm rot="5400000">
            <a:off x="6583362" y="2497138"/>
            <a:ext cx="1228725" cy="19875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92" name="TextBox 11"/>
          <p:cNvSpPr txBox="1">
            <a:spLocks noChangeArrowheads="1"/>
          </p:cNvSpPr>
          <p:nvPr/>
        </p:nvSpPr>
        <p:spPr bwMode="auto">
          <a:xfrm>
            <a:off x="7239000" y="16764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Hancock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2.2%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1123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51791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15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3453 people per church</a:t>
            </a:r>
          </a:p>
        </p:txBody>
      </p:sp>
      <p:sp>
        <p:nvSpPr>
          <p:cNvPr id="26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933450"/>
            <a:ext cx="71310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Maine (continued)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4953000" y="4876800"/>
            <a:ext cx="2286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85014" idx="3"/>
            <a:endCxn id="5" idx="2"/>
          </p:cNvCxnSpPr>
          <p:nvPr/>
        </p:nvCxnSpPr>
        <p:spPr>
          <a:xfrm flipV="1">
            <a:off x="4267200" y="5029200"/>
            <a:ext cx="685800" cy="6000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91000" y="4267200"/>
            <a:ext cx="304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9" name="Straight Arrow Connector 8"/>
          <p:cNvCxnSpPr>
            <a:stCxn id="85000" idx="3"/>
            <a:endCxn id="8" idx="3"/>
          </p:cNvCxnSpPr>
          <p:nvPr/>
        </p:nvCxnSpPr>
        <p:spPr>
          <a:xfrm flipV="1">
            <a:off x="1905000" y="4722813"/>
            <a:ext cx="2330450" cy="22066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00" name="TextBox 11"/>
          <p:cNvSpPr txBox="1">
            <a:spLocks noChangeArrowheads="1"/>
          </p:cNvSpPr>
          <p:nvPr/>
        </p:nvSpPr>
        <p:spPr bwMode="auto">
          <a:xfrm>
            <a:off x="0" y="43434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Oxford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1438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54755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3221 people per church</a:t>
            </a:r>
          </a:p>
        </p:txBody>
      </p:sp>
      <p:sp>
        <p:nvSpPr>
          <p:cNvPr id="11" name="Oval 10"/>
          <p:cNvSpPr/>
          <p:nvPr/>
        </p:nvSpPr>
        <p:spPr>
          <a:xfrm>
            <a:off x="5105400" y="4648200"/>
            <a:ext cx="3048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2" name="Straight Arrow Connector 11"/>
          <p:cNvCxnSpPr>
            <a:stCxn id="85003" idx="1"/>
            <a:endCxn id="11" idx="6"/>
          </p:cNvCxnSpPr>
          <p:nvPr/>
        </p:nvCxnSpPr>
        <p:spPr>
          <a:xfrm rot="10800000">
            <a:off x="5410200" y="4762500"/>
            <a:ext cx="1828800" cy="1809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03" name="TextBox 11"/>
          <p:cNvSpPr txBox="1">
            <a:spLocks noChangeArrowheads="1"/>
          </p:cNvSpPr>
          <p:nvPr/>
        </p:nvSpPr>
        <p:spPr bwMode="auto">
          <a:xfrm>
            <a:off x="7239000" y="43434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Lincoln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651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33616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4802 people per church</a:t>
            </a:r>
          </a:p>
        </p:txBody>
      </p:sp>
      <p:sp>
        <p:nvSpPr>
          <p:cNvPr id="14" name="Oval 13"/>
          <p:cNvSpPr/>
          <p:nvPr/>
        </p:nvSpPr>
        <p:spPr>
          <a:xfrm>
            <a:off x="4343400" y="3581400"/>
            <a:ext cx="5334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5" name="Straight Arrow Connector 14"/>
          <p:cNvCxnSpPr>
            <a:stCxn id="85006" idx="0"/>
            <a:endCxn id="14" idx="1"/>
          </p:cNvCxnSpPr>
          <p:nvPr/>
        </p:nvCxnSpPr>
        <p:spPr>
          <a:xfrm rot="16200000" flipH="1">
            <a:off x="1417637" y="677863"/>
            <a:ext cx="2538413" cy="34686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06" name="TextBox 11"/>
          <p:cNvSpPr txBox="1">
            <a:spLocks noChangeArrowheads="1"/>
          </p:cNvSpPr>
          <p:nvPr/>
        </p:nvSpPr>
        <p:spPr bwMode="auto">
          <a:xfrm>
            <a:off x="0" y="11430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Franklin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763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29467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2456 people per church</a:t>
            </a:r>
          </a:p>
        </p:txBody>
      </p:sp>
      <p:sp>
        <p:nvSpPr>
          <p:cNvPr id="23" name="Oval 22"/>
          <p:cNvSpPr/>
          <p:nvPr/>
        </p:nvSpPr>
        <p:spPr>
          <a:xfrm>
            <a:off x="6477000" y="3733800"/>
            <a:ext cx="4572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4" name="Straight Arrow Connector 23"/>
          <p:cNvCxnSpPr>
            <a:stCxn id="85009" idx="2"/>
            <a:endCxn id="23" idx="0"/>
          </p:cNvCxnSpPr>
          <p:nvPr/>
        </p:nvCxnSpPr>
        <p:spPr>
          <a:xfrm rot="5400000">
            <a:off x="6486525" y="2028825"/>
            <a:ext cx="1924050" cy="14859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09" name="TextBox 11"/>
          <p:cNvSpPr txBox="1">
            <a:spLocks noChangeArrowheads="1"/>
          </p:cNvSpPr>
          <p:nvPr/>
        </p:nvSpPr>
        <p:spPr bwMode="auto">
          <a:xfrm>
            <a:off x="7239000" y="609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Washington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1156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33941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1786 people per church</a:t>
            </a:r>
          </a:p>
        </p:txBody>
      </p:sp>
      <p:sp>
        <p:nvSpPr>
          <p:cNvPr id="27" name="Oval 26"/>
          <p:cNvSpPr/>
          <p:nvPr/>
        </p:nvSpPr>
        <p:spPr>
          <a:xfrm>
            <a:off x="4724400" y="3048000"/>
            <a:ext cx="381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8" name="Straight Arrow Connector 27"/>
          <p:cNvCxnSpPr>
            <a:stCxn id="85012" idx="2"/>
            <a:endCxn id="27" idx="1"/>
          </p:cNvCxnSpPr>
          <p:nvPr/>
        </p:nvCxnSpPr>
        <p:spPr>
          <a:xfrm rot="16200000" flipH="1">
            <a:off x="3721100" y="2089150"/>
            <a:ext cx="1109663" cy="10080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12" name="TextBox 11"/>
          <p:cNvSpPr txBox="1">
            <a:spLocks noChangeArrowheads="1"/>
          </p:cNvSpPr>
          <p:nvPr/>
        </p:nvSpPr>
        <p:spPr bwMode="auto">
          <a:xfrm>
            <a:off x="2819400" y="8382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Somerset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2264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50888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2213 people per church</a:t>
            </a:r>
          </a:p>
        </p:txBody>
      </p:sp>
      <p:sp>
        <p:nvSpPr>
          <p:cNvPr id="2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85014" name="TextBox 11"/>
          <p:cNvSpPr txBox="1">
            <a:spLocks noChangeArrowheads="1"/>
          </p:cNvSpPr>
          <p:nvPr/>
        </p:nvSpPr>
        <p:spPr bwMode="auto">
          <a:xfrm>
            <a:off x="2362200" y="50292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Sagadahoc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900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35214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2515 people per church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933450"/>
            <a:ext cx="71310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Michigan</a:t>
            </a:r>
            <a:endParaRPr lang="en-US" sz="1800" smtClean="0"/>
          </a:p>
        </p:txBody>
      </p:sp>
      <p:sp>
        <p:nvSpPr>
          <p:cNvPr id="16" name="Oval 15"/>
          <p:cNvSpPr/>
          <p:nvPr/>
        </p:nvSpPr>
        <p:spPr>
          <a:xfrm>
            <a:off x="5715000" y="56388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7" name="Straight Arrow Connector 16"/>
          <p:cNvCxnSpPr>
            <a:stCxn id="86030" idx="3"/>
            <a:endCxn id="16" idx="3"/>
          </p:cNvCxnSpPr>
          <p:nvPr/>
        </p:nvCxnSpPr>
        <p:spPr>
          <a:xfrm>
            <a:off x="4800600" y="4791075"/>
            <a:ext cx="947878" cy="104284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30" name="TextBox 11"/>
          <p:cNvSpPr txBox="1">
            <a:spLocks noChangeArrowheads="1"/>
          </p:cNvSpPr>
          <p:nvPr/>
        </p:nvSpPr>
        <p:spPr bwMode="auto">
          <a:xfrm>
            <a:off x="3048000" y="41910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</a:rPr>
              <a:t>Cass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5.5% evangelical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2794 evangelicals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Total population: 51104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23 evangelical churches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2222 people per church</a:t>
            </a:r>
          </a:p>
        </p:txBody>
      </p:sp>
      <p:sp>
        <p:nvSpPr>
          <p:cNvPr id="32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14400"/>
            <a:ext cx="7192963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Vermont</a:t>
            </a:r>
            <a:endParaRPr lang="en-US" sz="1800" smtClean="0"/>
          </a:p>
        </p:txBody>
      </p:sp>
      <p:sp>
        <p:nvSpPr>
          <p:cNvPr id="11" name="Oval 10"/>
          <p:cNvSpPr/>
          <p:nvPr/>
        </p:nvSpPr>
        <p:spPr>
          <a:xfrm>
            <a:off x="5029200" y="5105400"/>
            <a:ext cx="6858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2" name="Straight Arrow Connector 11"/>
          <p:cNvCxnSpPr>
            <a:stCxn id="88070" idx="1"/>
            <a:endCxn id="11" idx="6"/>
          </p:cNvCxnSpPr>
          <p:nvPr/>
        </p:nvCxnSpPr>
        <p:spPr>
          <a:xfrm rot="10800000">
            <a:off x="5715000" y="5486400"/>
            <a:ext cx="1524000" cy="7715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0" name="TextBox 11"/>
          <p:cNvSpPr txBox="1">
            <a:spLocks noChangeArrowheads="1"/>
          </p:cNvSpPr>
          <p:nvPr/>
        </p:nvSpPr>
        <p:spPr bwMode="auto">
          <a:xfrm>
            <a:off x="7239000" y="565785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Windham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1.7%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744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44216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3685 people per church</a:t>
            </a:r>
          </a:p>
        </p:txBody>
      </p:sp>
      <p:sp>
        <p:nvSpPr>
          <p:cNvPr id="8" name="Oval 7"/>
          <p:cNvSpPr/>
          <p:nvPr/>
        </p:nvSpPr>
        <p:spPr>
          <a:xfrm>
            <a:off x="5257800" y="3810000"/>
            <a:ext cx="6096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9" name="Straight Arrow Connector 8"/>
          <p:cNvCxnSpPr>
            <a:stCxn id="88073" idx="1"/>
            <a:endCxn id="8" idx="6"/>
          </p:cNvCxnSpPr>
          <p:nvPr/>
        </p:nvCxnSpPr>
        <p:spPr>
          <a:xfrm rot="10800000">
            <a:off x="5867400" y="4267200"/>
            <a:ext cx="1371600" cy="8286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3" name="TextBox 11"/>
          <p:cNvSpPr txBox="1">
            <a:spLocks noChangeArrowheads="1"/>
          </p:cNvSpPr>
          <p:nvPr/>
        </p:nvSpPr>
        <p:spPr bwMode="auto">
          <a:xfrm>
            <a:off x="7239000" y="44958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Windsor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1187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57418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4101 people per church</a:t>
            </a:r>
          </a:p>
        </p:txBody>
      </p:sp>
      <p:sp>
        <p:nvSpPr>
          <p:cNvPr id="13" name="Oval 12"/>
          <p:cNvSpPr/>
          <p:nvPr/>
        </p:nvSpPr>
        <p:spPr>
          <a:xfrm>
            <a:off x="5181600" y="25908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4" name="Straight Arrow Connector 13"/>
          <p:cNvCxnSpPr>
            <a:stCxn id="88076" idx="1"/>
            <a:endCxn id="13" idx="6"/>
          </p:cNvCxnSpPr>
          <p:nvPr/>
        </p:nvCxnSpPr>
        <p:spPr>
          <a:xfrm rot="10800000" flipV="1">
            <a:off x="5638800" y="2657475"/>
            <a:ext cx="1600200" cy="1619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6" name="TextBox 11"/>
          <p:cNvSpPr txBox="1">
            <a:spLocks noChangeArrowheads="1"/>
          </p:cNvSpPr>
          <p:nvPr/>
        </p:nvSpPr>
        <p:spPr bwMode="auto">
          <a:xfrm>
            <a:off x="7239000" y="20574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Washington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1342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58039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3224 people per church</a:t>
            </a:r>
          </a:p>
        </p:txBody>
      </p:sp>
      <p:sp>
        <p:nvSpPr>
          <p:cNvPr id="16" name="Oval 15"/>
          <p:cNvSpPr/>
          <p:nvPr/>
        </p:nvSpPr>
        <p:spPr>
          <a:xfrm>
            <a:off x="4800600" y="1447800"/>
            <a:ext cx="6096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7" name="Straight Arrow Connector 16"/>
          <p:cNvCxnSpPr>
            <a:stCxn id="88079" idx="3"/>
            <a:endCxn id="16" idx="3"/>
          </p:cNvCxnSpPr>
          <p:nvPr/>
        </p:nvCxnSpPr>
        <p:spPr>
          <a:xfrm>
            <a:off x="1905000" y="1514475"/>
            <a:ext cx="2984500" cy="1936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9" name="TextBox 11"/>
          <p:cNvSpPr txBox="1">
            <a:spLocks noChangeArrowheads="1"/>
          </p:cNvSpPr>
          <p:nvPr/>
        </p:nvSpPr>
        <p:spPr bwMode="auto">
          <a:xfrm>
            <a:off x="0" y="9144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Franklin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519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45417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7570 people per church</a:t>
            </a:r>
          </a:p>
        </p:txBody>
      </p:sp>
      <p:sp>
        <p:nvSpPr>
          <p:cNvPr id="19" name="Oval 18"/>
          <p:cNvSpPr/>
          <p:nvPr/>
        </p:nvSpPr>
        <p:spPr>
          <a:xfrm>
            <a:off x="4495800" y="2209800"/>
            <a:ext cx="609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0" name="Straight Arrow Connector 19"/>
          <p:cNvCxnSpPr>
            <a:stCxn id="88082" idx="3"/>
            <a:endCxn id="19" idx="3"/>
          </p:cNvCxnSpPr>
          <p:nvPr/>
        </p:nvCxnSpPr>
        <p:spPr>
          <a:xfrm flipV="1">
            <a:off x="1905000" y="2600325"/>
            <a:ext cx="2679700" cy="2095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82" name="TextBox 11"/>
          <p:cNvSpPr txBox="1">
            <a:spLocks noChangeArrowheads="1"/>
          </p:cNvSpPr>
          <p:nvPr/>
        </p:nvSpPr>
        <p:spPr bwMode="auto">
          <a:xfrm>
            <a:off x="0" y="22098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Chittenden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5276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146571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6107 people per church</a:t>
            </a:r>
          </a:p>
        </p:txBody>
      </p:sp>
      <p:sp>
        <p:nvSpPr>
          <p:cNvPr id="22" name="Oval 21"/>
          <p:cNvSpPr/>
          <p:nvPr/>
        </p:nvSpPr>
        <p:spPr>
          <a:xfrm>
            <a:off x="4419600" y="2971800"/>
            <a:ext cx="685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3" name="Straight Arrow Connector 22"/>
          <p:cNvCxnSpPr>
            <a:stCxn id="88085" idx="3"/>
            <a:endCxn id="22" idx="2"/>
          </p:cNvCxnSpPr>
          <p:nvPr/>
        </p:nvCxnSpPr>
        <p:spPr>
          <a:xfrm flipV="1">
            <a:off x="1905000" y="3314700"/>
            <a:ext cx="2514600" cy="7143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85" name="TextBox 11"/>
          <p:cNvSpPr txBox="1">
            <a:spLocks noChangeArrowheads="1"/>
          </p:cNvSpPr>
          <p:nvPr/>
        </p:nvSpPr>
        <p:spPr bwMode="auto">
          <a:xfrm>
            <a:off x="0" y="34290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Addison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846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35974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4497 people per church</a:t>
            </a:r>
          </a:p>
        </p:txBody>
      </p:sp>
      <p:sp>
        <p:nvSpPr>
          <p:cNvPr id="25" name="Oval 24"/>
          <p:cNvSpPr/>
          <p:nvPr/>
        </p:nvSpPr>
        <p:spPr>
          <a:xfrm>
            <a:off x="4495800" y="4800600"/>
            <a:ext cx="4572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6" name="Straight Arrow Connector 25"/>
          <p:cNvCxnSpPr>
            <a:stCxn id="88088" idx="3"/>
            <a:endCxn id="25" idx="3"/>
          </p:cNvCxnSpPr>
          <p:nvPr/>
        </p:nvCxnSpPr>
        <p:spPr>
          <a:xfrm flipV="1">
            <a:off x="4191000" y="5711825"/>
            <a:ext cx="371475" cy="1460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88" name="TextBox 11"/>
          <p:cNvSpPr txBox="1">
            <a:spLocks noChangeArrowheads="1"/>
          </p:cNvSpPr>
          <p:nvPr/>
        </p:nvSpPr>
        <p:spPr bwMode="auto">
          <a:xfrm>
            <a:off x="2286000" y="52578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Bennington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2.5%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925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36994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4110 people per church</a:t>
            </a:r>
          </a:p>
        </p:txBody>
      </p:sp>
      <p:sp>
        <p:nvSpPr>
          <p:cNvPr id="28" name="Oval 27"/>
          <p:cNvSpPr/>
          <p:nvPr/>
        </p:nvSpPr>
        <p:spPr>
          <a:xfrm>
            <a:off x="5943600" y="2057400"/>
            <a:ext cx="3810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9" name="Straight Arrow Connector 28"/>
          <p:cNvCxnSpPr>
            <a:stCxn id="88091" idx="1"/>
            <a:endCxn id="28" idx="7"/>
          </p:cNvCxnSpPr>
          <p:nvPr/>
        </p:nvCxnSpPr>
        <p:spPr>
          <a:xfrm rot="10800000" flipV="1">
            <a:off x="6269038" y="1133475"/>
            <a:ext cx="969962" cy="10128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91" name="TextBox 11"/>
          <p:cNvSpPr txBox="1">
            <a:spLocks noChangeArrowheads="1"/>
          </p:cNvSpPr>
          <p:nvPr/>
        </p:nvSpPr>
        <p:spPr bwMode="auto">
          <a:xfrm>
            <a:off x="7239000" y="5334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Caledonia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1.3%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383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29702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3713 people per church</a:t>
            </a:r>
          </a:p>
        </p:txBody>
      </p:sp>
      <p:sp>
        <p:nvSpPr>
          <p:cNvPr id="31" name="Oval 30"/>
          <p:cNvSpPr/>
          <p:nvPr/>
        </p:nvSpPr>
        <p:spPr>
          <a:xfrm>
            <a:off x="5715000" y="31242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2" name="Straight Arrow Connector 31"/>
          <p:cNvCxnSpPr>
            <a:stCxn id="88094" idx="1"/>
            <a:endCxn id="31" idx="5"/>
          </p:cNvCxnSpPr>
          <p:nvPr/>
        </p:nvCxnSpPr>
        <p:spPr>
          <a:xfrm rot="10800000">
            <a:off x="6170613" y="3579813"/>
            <a:ext cx="1068387" cy="29686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94" name="TextBox 11"/>
          <p:cNvSpPr txBox="1">
            <a:spLocks noChangeArrowheads="1"/>
          </p:cNvSpPr>
          <p:nvPr/>
        </p:nvSpPr>
        <p:spPr bwMode="auto">
          <a:xfrm>
            <a:off x="7239000" y="3276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Orange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735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28226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3136 people per church</a:t>
            </a:r>
          </a:p>
        </p:txBody>
      </p:sp>
      <p:sp>
        <p:nvSpPr>
          <p:cNvPr id="34" name="Oval 33"/>
          <p:cNvSpPr/>
          <p:nvPr/>
        </p:nvSpPr>
        <p:spPr>
          <a:xfrm>
            <a:off x="4572000" y="3886200"/>
            <a:ext cx="5334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35" name="Straight Arrow Connector 34"/>
          <p:cNvCxnSpPr>
            <a:stCxn id="88097" idx="3"/>
            <a:endCxn id="34" idx="2"/>
          </p:cNvCxnSpPr>
          <p:nvPr/>
        </p:nvCxnSpPr>
        <p:spPr>
          <a:xfrm flipV="1">
            <a:off x="1905000" y="4267200"/>
            <a:ext cx="2667000" cy="9810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97" name="TextBox 11"/>
          <p:cNvSpPr txBox="1">
            <a:spLocks noChangeArrowheads="1"/>
          </p:cNvSpPr>
          <p:nvPr/>
        </p:nvSpPr>
        <p:spPr bwMode="auto">
          <a:xfrm>
            <a:off x="0" y="46482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Rutland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1125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63400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4877 people per church</a:t>
            </a:r>
          </a:p>
        </p:txBody>
      </p:sp>
      <p:sp>
        <p:nvSpPr>
          <p:cNvPr id="36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163" y="933450"/>
            <a:ext cx="70707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Maryland</a:t>
            </a:r>
            <a:endParaRPr lang="en-US" sz="1800" smtClean="0"/>
          </a:p>
        </p:txBody>
      </p:sp>
      <p:sp>
        <p:nvSpPr>
          <p:cNvPr id="13" name="Oval 12"/>
          <p:cNvSpPr/>
          <p:nvPr/>
        </p:nvSpPr>
        <p:spPr>
          <a:xfrm>
            <a:off x="5867400" y="2743200"/>
            <a:ext cx="3048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4" name="Straight Arrow Connector 13"/>
          <p:cNvCxnSpPr>
            <a:stCxn id="89100" idx="2"/>
            <a:endCxn id="13" idx="0"/>
          </p:cNvCxnSpPr>
          <p:nvPr/>
        </p:nvCxnSpPr>
        <p:spPr>
          <a:xfrm rot="16200000" flipH="1">
            <a:off x="5000625" y="1724025"/>
            <a:ext cx="1314450" cy="7239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0" name="TextBox 11"/>
          <p:cNvSpPr txBox="1">
            <a:spLocks noChangeArrowheads="1"/>
          </p:cNvSpPr>
          <p:nvPr/>
        </p:nvSpPr>
        <p:spPr bwMode="auto">
          <a:xfrm>
            <a:off x="4343400" y="228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Howard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14359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 247842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52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4766 people per church</a:t>
            </a:r>
          </a:p>
        </p:txBody>
      </p:sp>
      <p:sp>
        <p:nvSpPr>
          <p:cNvPr id="19" name="Oval 18"/>
          <p:cNvSpPr/>
          <p:nvPr/>
        </p:nvSpPr>
        <p:spPr>
          <a:xfrm>
            <a:off x="6172200" y="2209800"/>
            <a:ext cx="3810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20" name="Straight Arrow Connector 19"/>
          <p:cNvCxnSpPr>
            <a:stCxn id="89106" idx="1"/>
            <a:endCxn id="19" idx="6"/>
          </p:cNvCxnSpPr>
          <p:nvPr/>
        </p:nvCxnSpPr>
        <p:spPr>
          <a:xfrm rot="10800000">
            <a:off x="6553200" y="2514600"/>
            <a:ext cx="685800" cy="666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6" name="TextBox 11"/>
          <p:cNvSpPr txBox="1">
            <a:spLocks noChangeArrowheads="1"/>
          </p:cNvSpPr>
          <p:nvPr/>
        </p:nvSpPr>
        <p:spPr bwMode="auto">
          <a:xfrm>
            <a:off x="7239000" y="19812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Baltimore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25330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651154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108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6029 people per church</a:t>
            </a:r>
          </a:p>
        </p:txBody>
      </p:sp>
      <p:sp>
        <p:nvSpPr>
          <p:cNvPr id="24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33450"/>
            <a:ext cx="71183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Iowa</a:t>
            </a:r>
            <a:endParaRPr lang="en-US" sz="1800" smtClean="0"/>
          </a:p>
        </p:txBody>
      </p:sp>
      <p:sp>
        <p:nvSpPr>
          <p:cNvPr id="11" name="Oval 10"/>
          <p:cNvSpPr/>
          <p:nvPr/>
        </p:nvSpPr>
        <p:spPr>
          <a:xfrm>
            <a:off x="7620000" y="3124200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2" name="Straight Arrow Connector 11"/>
          <p:cNvCxnSpPr>
            <a:stCxn id="90118" idx="3"/>
            <a:endCxn id="11" idx="3"/>
          </p:cNvCxnSpPr>
          <p:nvPr/>
        </p:nvCxnSpPr>
        <p:spPr>
          <a:xfrm flipV="1">
            <a:off x="3352800" y="3449638"/>
            <a:ext cx="4333875" cy="11890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8" name="TextBox 11"/>
          <p:cNvSpPr txBox="1">
            <a:spLocks noChangeArrowheads="1"/>
          </p:cNvSpPr>
          <p:nvPr/>
        </p:nvSpPr>
        <p:spPr bwMode="auto">
          <a:xfrm>
            <a:off x="1447800" y="4038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Jackson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20296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6765 people per church</a:t>
            </a:r>
          </a:p>
        </p:txBody>
      </p:sp>
      <p:sp>
        <p:nvSpPr>
          <p:cNvPr id="8" name="Oval 7"/>
          <p:cNvSpPr/>
          <p:nvPr/>
        </p:nvSpPr>
        <p:spPr>
          <a:xfrm>
            <a:off x="6934200" y="3810000"/>
            <a:ext cx="3048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9" name="Straight Arrow Connector 8"/>
          <p:cNvCxnSpPr>
            <a:stCxn id="90121" idx="0"/>
            <a:endCxn id="8" idx="4"/>
          </p:cNvCxnSpPr>
          <p:nvPr/>
        </p:nvCxnSpPr>
        <p:spPr>
          <a:xfrm rot="16200000" flipV="1">
            <a:off x="6410325" y="4867275"/>
            <a:ext cx="1466850" cy="1143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1" name="TextBox 11"/>
          <p:cNvSpPr txBox="1">
            <a:spLocks noChangeArrowheads="1"/>
          </p:cNvSpPr>
          <p:nvPr/>
        </p:nvSpPr>
        <p:spPr bwMode="auto">
          <a:xfrm>
            <a:off x="6248400" y="565785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Johnson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6014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111006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3828 people per church</a:t>
            </a:r>
          </a:p>
        </p:txBody>
      </p:sp>
      <p:sp>
        <p:nvSpPr>
          <p:cNvPr id="13" name="Oval 12"/>
          <p:cNvSpPr/>
          <p:nvPr/>
        </p:nvSpPr>
        <p:spPr>
          <a:xfrm>
            <a:off x="7543800" y="28194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4" name="Straight Arrow Connector 13"/>
          <p:cNvCxnSpPr>
            <a:stCxn id="90124" idx="2"/>
            <a:endCxn id="13" idx="3"/>
          </p:cNvCxnSpPr>
          <p:nvPr/>
        </p:nvCxnSpPr>
        <p:spPr>
          <a:xfrm rot="16200000" flipH="1">
            <a:off x="5083175" y="574675"/>
            <a:ext cx="1498600" cy="35115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4" name="TextBox 11"/>
          <p:cNvSpPr txBox="1">
            <a:spLocks noChangeArrowheads="1"/>
          </p:cNvSpPr>
          <p:nvPr/>
        </p:nvSpPr>
        <p:spPr bwMode="auto">
          <a:xfrm>
            <a:off x="3124200" y="3810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Dubuque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2780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89143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6857 people per church</a:t>
            </a:r>
          </a:p>
        </p:txBody>
      </p:sp>
      <p:sp>
        <p:nvSpPr>
          <p:cNvPr id="16" name="Oval 15"/>
          <p:cNvSpPr/>
          <p:nvPr/>
        </p:nvSpPr>
        <p:spPr>
          <a:xfrm>
            <a:off x="6629400" y="190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7" name="Straight Arrow Connector 16"/>
          <p:cNvCxnSpPr>
            <a:stCxn id="90127" idx="2"/>
            <a:endCxn id="16" idx="0"/>
          </p:cNvCxnSpPr>
          <p:nvPr/>
        </p:nvCxnSpPr>
        <p:spPr>
          <a:xfrm rot="16200000" flipH="1">
            <a:off x="6200775" y="1285875"/>
            <a:ext cx="704850" cy="533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7" name="TextBox 11"/>
          <p:cNvSpPr txBox="1">
            <a:spLocks noChangeArrowheads="1"/>
          </p:cNvSpPr>
          <p:nvPr/>
        </p:nvSpPr>
        <p:spPr bwMode="auto">
          <a:xfrm>
            <a:off x="5334000" y="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Winneshiek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1.7%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372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21310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5328people per church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 descr="alaska-county-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33450"/>
            <a:ext cx="71183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Virginia</a:t>
            </a:r>
            <a:endParaRPr lang="en-US" sz="1800" smtClean="0"/>
          </a:p>
        </p:txBody>
      </p:sp>
      <p:sp>
        <p:nvSpPr>
          <p:cNvPr id="11" name="Oval 10"/>
          <p:cNvSpPr/>
          <p:nvPr/>
        </p:nvSpPr>
        <p:spPr>
          <a:xfrm>
            <a:off x="7010400" y="2667000"/>
            <a:ext cx="2286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2" name="Straight Arrow Connector 11"/>
          <p:cNvCxnSpPr>
            <a:stCxn id="91142" idx="2"/>
            <a:endCxn id="11" idx="7"/>
          </p:cNvCxnSpPr>
          <p:nvPr/>
        </p:nvCxnSpPr>
        <p:spPr>
          <a:xfrm rot="5400000">
            <a:off x="7220744" y="1718469"/>
            <a:ext cx="955675" cy="9858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7239000" y="5334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Arlington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6478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189453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4736 people per church</a:t>
            </a:r>
          </a:p>
        </p:txBody>
      </p:sp>
      <p:sp>
        <p:nvSpPr>
          <p:cNvPr id="8" name="Oval 7"/>
          <p:cNvSpPr/>
          <p:nvPr/>
        </p:nvSpPr>
        <p:spPr>
          <a:xfrm>
            <a:off x="7010400" y="28194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9" name="Straight Arrow Connector 8"/>
          <p:cNvCxnSpPr>
            <a:stCxn id="91145" idx="0"/>
            <a:endCxn id="8" idx="5"/>
          </p:cNvCxnSpPr>
          <p:nvPr/>
        </p:nvCxnSpPr>
        <p:spPr>
          <a:xfrm rot="16200000" flipV="1">
            <a:off x="6805613" y="3414713"/>
            <a:ext cx="1785937" cy="9858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45" name="TextBox 11"/>
          <p:cNvSpPr txBox="1">
            <a:spLocks noChangeArrowheads="1"/>
          </p:cNvSpPr>
          <p:nvPr/>
        </p:nvSpPr>
        <p:spPr bwMode="auto">
          <a:xfrm>
            <a:off x="7239000" y="4800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Fairfax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5.9%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56969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969749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173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5605 people per church</a:t>
            </a:r>
          </a:p>
        </p:txBody>
      </p:sp>
      <p:sp>
        <p:nvSpPr>
          <p:cNvPr id="13" name="Oval 12"/>
          <p:cNvSpPr/>
          <p:nvPr/>
        </p:nvSpPr>
        <p:spPr>
          <a:xfrm>
            <a:off x="6781800" y="2895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4" name="Straight Arrow Connector 13"/>
          <p:cNvCxnSpPr>
            <a:stCxn id="91148" idx="3"/>
            <a:endCxn id="13" idx="3"/>
          </p:cNvCxnSpPr>
          <p:nvPr/>
        </p:nvCxnSpPr>
        <p:spPr>
          <a:xfrm>
            <a:off x="4724400" y="2505075"/>
            <a:ext cx="2090738" cy="5857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48" name="TextBox 11"/>
          <p:cNvSpPr txBox="1">
            <a:spLocks noChangeArrowheads="1"/>
          </p:cNvSpPr>
          <p:nvPr/>
        </p:nvSpPr>
        <p:spPr bwMode="auto">
          <a:xfrm>
            <a:off x="2819400" y="19050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Prince William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3.8%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19194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280813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58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4842 people per church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yrus extract design template">
  <a:themeElements>
    <a:clrScheme name="Office Theme 7">
      <a:dk1>
        <a:srgbClr val="000000"/>
      </a:dk1>
      <a:lt1>
        <a:srgbClr val="FFFFCC"/>
      </a:lt1>
      <a:dk2>
        <a:srgbClr val="6823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CC"/>
        </a:lt1>
        <a:dk2>
          <a:srgbClr val="6823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Papyrus extract design template</Template>
  <TotalTime>2901</TotalTime>
  <Words>9437</Words>
  <Application>Microsoft Office PowerPoint</Application>
  <PresentationFormat>On-screen Show (4:3)</PresentationFormat>
  <Paragraphs>2157</Paragraphs>
  <Slides>159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159</vt:i4>
      </vt:variant>
    </vt:vector>
  </HeadingPairs>
  <TitlesOfParts>
    <vt:vector size="160" baseType="lpstr">
      <vt:lpstr>Papyrus extract design template</vt:lpstr>
      <vt:lpstr>From 35,000 to 15,000 Feet:  Evangelicals in the United States and Canada: A State/Province, Metro, and County Glimpse</vt:lpstr>
      <vt:lpstr>Slide 2</vt:lpstr>
      <vt:lpstr>important limitations</vt:lpstr>
      <vt:lpstr>what is not here</vt:lpstr>
      <vt:lpstr>why these statistics</vt:lpstr>
      <vt:lpstr>Moving from 35,000 to 15,000 feet</vt:lpstr>
      <vt:lpstr>Slide 7</vt:lpstr>
      <vt:lpstr>data sources</vt:lpstr>
      <vt:lpstr>the purpose</vt:lpstr>
      <vt:lpstr>contents of presentation</vt:lpstr>
      <vt:lpstr>strategic recommendations</vt:lpstr>
      <vt:lpstr>strategic recommendations</vt:lpstr>
      <vt:lpstr>strategic recommendations</vt:lpstr>
      <vt:lpstr>Evangelicals per State</vt:lpstr>
      <vt:lpstr>Alabama: 41% evangelical, 717 people per church</vt:lpstr>
      <vt:lpstr>Alaska: 13% evangelical, 1,511 people per church</vt:lpstr>
      <vt:lpstr>Arizona: 10% evangelical, 2,959 people per church</vt:lpstr>
      <vt:lpstr>Arkansas: 43% evangelical, 586 people per church</vt:lpstr>
      <vt:lpstr>California: 7% evangelical; 3,760 people per church</vt:lpstr>
      <vt:lpstr>Colorado: 11% evangelical, 2,573 people per church</vt:lpstr>
      <vt:lpstr>Connecticut: 2% evangelical, 7,403 people per church</vt:lpstr>
      <vt:lpstr>Delaware: 5% evangelical, 3,628 people per church</vt:lpstr>
      <vt:lpstr>Florida: 14% evangelical, 2,401 people per church</vt:lpstr>
      <vt:lpstr>Georgia: 28% evangelical, 1,272 people per church</vt:lpstr>
      <vt:lpstr>Hawaii: 8% evangelical, 2,898 people per church</vt:lpstr>
      <vt:lpstr>Idaho: 9% evangelical, 2,193 people per church</vt:lpstr>
      <vt:lpstr>Illinois: 10% evangelical, 2,597 people per church</vt:lpstr>
      <vt:lpstr>Indiana: 16% evangelical, 1,481 people per church</vt:lpstr>
      <vt:lpstr>Iowa: 12% evangelical, 1,859 people per church</vt:lpstr>
      <vt:lpstr>Kansas: 16% evangelical, 1,489 people per church</vt:lpstr>
      <vt:lpstr>Kentucky: 34% evangelical, 788 people per church</vt:lpstr>
      <vt:lpstr>Louisiana: 22% evangelical, 1,755 people per church</vt:lpstr>
      <vt:lpstr>Maine: 3% evangelical, 3,783 people per church</vt:lpstr>
      <vt:lpstr>Maryland: 8% evangelical, 3,655 people per church</vt:lpstr>
      <vt:lpstr>Massachusetts: 2% evangelical, 8,078 people per church</vt:lpstr>
      <vt:lpstr>Michigan: 11% evangelical, 2,615 people per church</vt:lpstr>
      <vt:lpstr>Minnesota: 11% evangelical, 2,431 people per church</vt:lpstr>
      <vt:lpstr>Mississippi: 40% evangelical, 754 people per church</vt:lpstr>
      <vt:lpstr>Missouri: 25% evangelical, 1,111 people per church</vt:lpstr>
      <vt:lpstr>Montana: 11% evangelical, 1,251 people per church</vt:lpstr>
      <vt:lpstr>Nevada: 5% evangelical, 5,124 people per church</vt:lpstr>
      <vt:lpstr>New Hampshire: 2% evangelical, 6,088 people per church</vt:lpstr>
      <vt:lpstr>New Jersey: 2% evangelical, 7,540 people per church</vt:lpstr>
      <vt:lpstr>New Mexico: 13% evangelical, 1,718 people per church</vt:lpstr>
      <vt:lpstr>New York: 3% evangelical, 6,607 people per church</vt:lpstr>
      <vt:lpstr>North Carolina: 27% evangelical, 1,172 people per church</vt:lpstr>
      <vt:lpstr>North Dakota: 11% evangelical, 1,504 people per church</vt:lpstr>
      <vt:lpstr>Nebraska: 15% evangelical, 1,693 people per church</vt:lpstr>
      <vt:lpstr>Ohio: 10% evangelical, 2,254 people per church</vt:lpstr>
      <vt:lpstr>Oklahoma: 42% evangelical, 787 people per church</vt:lpstr>
      <vt:lpstr>Oregon: 11% evangelical, 1,909 people per church</vt:lpstr>
      <vt:lpstr>Pennsylvania: 6% evangelical, 3,014 people per church</vt:lpstr>
      <vt:lpstr>Rhode Island: 2% evangelical, 8,454 people per church</vt:lpstr>
      <vt:lpstr>South Carolina: 29% evangelical, 1,138 people per church</vt:lpstr>
      <vt:lpstr>South Dakota: 14% evangelical, 1,189 people per church</vt:lpstr>
      <vt:lpstr>Tennessee: 37% evangelical, 795 people per church</vt:lpstr>
      <vt:lpstr>Texas: 24% evangelical, 1,712 people per church</vt:lpstr>
      <vt:lpstr>Utah: 2% evangelical, 8,589 people per church</vt:lpstr>
      <vt:lpstr>Vermont: 2% evangelical, 4,349 people per church</vt:lpstr>
      <vt:lpstr>Virginia: 17% evangelical, 1,754 people per church</vt:lpstr>
      <vt:lpstr>Washington: 10% evangelical, 2,550 people per church</vt:lpstr>
      <vt:lpstr>West Virginia:11% evangelical, 1,051 people per church</vt:lpstr>
      <vt:lpstr>Wisconsin: 13% evangelical, 1,550 people per church</vt:lpstr>
      <vt:lpstr>Wyoming: 11% evangelical, 1,310 people per church</vt:lpstr>
      <vt:lpstr>Slide 65</vt:lpstr>
      <vt:lpstr>Nebraska</vt:lpstr>
      <vt:lpstr>Nevada</vt:lpstr>
      <vt:lpstr>South Dakota</vt:lpstr>
      <vt:lpstr>California</vt:lpstr>
      <vt:lpstr>California (continued)</vt:lpstr>
      <vt:lpstr>Colorado</vt:lpstr>
      <vt:lpstr>Alaska</vt:lpstr>
      <vt:lpstr>Utah</vt:lpstr>
      <vt:lpstr>Utah (continued)</vt:lpstr>
      <vt:lpstr>New York</vt:lpstr>
      <vt:lpstr>New York (continued)</vt:lpstr>
      <vt:lpstr>New York (continued)</vt:lpstr>
      <vt:lpstr>New York (continued)</vt:lpstr>
      <vt:lpstr>Massachusetts</vt:lpstr>
      <vt:lpstr>Rhode Island</vt:lpstr>
      <vt:lpstr>Connecticut</vt:lpstr>
      <vt:lpstr>New Jersey</vt:lpstr>
      <vt:lpstr>New Jersey (continued)</vt:lpstr>
      <vt:lpstr>Idaho</vt:lpstr>
      <vt:lpstr>Pennsylvania</vt:lpstr>
      <vt:lpstr>Pennsylvania (continued)</vt:lpstr>
      <vt:lpstr>Pennsylvania (continued)</vt:lpstr>
      <vt:lpstr>Illinois</vt:lpstr>
      <vt:lpstr>New Hampshire</vt:lpstr>
      <vt:lpstr>Ohio</vt:lpstr>
      <vt:lpstr>Ohio (continued)</vt:lpstr>
      <vt:lpstr>Delaware</vt:lpstr>
      <vt:lpstr>Maine</vt:lpstr>
      <vt:lpstr>Maine (continued)</vt:lpstr>
      <vt:lpstr>Michigan</vt:lpstr>
      <vt:lpstr>Vermont</vt:lpstr>
      <vt:lpstr>Maryland</vt:lpstr>
      <vt:lpstr>Iowa</vt:lpstr>
      <vt:lpstr>Virginia</vt:lpstr>
      <vt:lpstr>Arizona</vt:lpstr>
      <vt:lpstr>Washington</vt:lpstr>
      <vt:lpstr>Wyoming</vt:lpstr>
      <vt:lpstr>Texas</vt:lpstr>
      <vt:lpstr>Montana</vt:lpstr>
      <vt:lpstr>Wisconsin</vt:lpstr>
      <vt:lpstr>West Virginia</vt:lpstr>
      <vt:lpstr>New Mexico</vt:lpstr>
      <vt:lpstr>United States Metro Areas 10% or less evangelical  </vt:lpstr>
      <vt:lpstr>Arizona</vt:lpstr>
      <vt:lpstr>California</vt:lpstr>
      <vt:lpstr>Colorado</vt:lpstr>
      <vt:lpstr>Connecticut</vt:lpstr>
      <vt:lpstr>Delaware</vt:lpstr>
      <vt:lpstr>Florida</vt:lpstr>
      <vt:lpstr>Hawaii</vt:lpstr>
      <vt:lpstr>Idaho</vt:lpstr>
      <vt:lpstr>Illinois</vt:lpstr>
      <vt:lpstr>Iowa</vt:lpstr>
      <vt:lpstr>Indiana</vt:lpstr>
      <vt:lpstr>Kansas</vt:lpstr>
      <vt:lpstr>Louisiana</vt:lpstr>
      <vt:lpstr>Maine</vt:lpstr>
      <vt:lpstr>Maryland</vt:lpstr>
      <vt:lpstr>Massachusetts</vt:lpstr>
      <vt:lpstr>Michigan</vt:lpstr>
      <vt:lpstr>Minnisota</vt:lpstr>
      <vt:lpstr>Montana</vt:lpstr>
      <vt:lpstr>Nevada</vt:lpstr>
      <vt:lpstr>New Mexico</vt:lpstr>
      <vt:lpstr>New York</vt:lpstr>
      <vt:lpstr>North Dakota</vt:lpstr>
      <vt:lpstr>Ohio</vt:lpstr>
      <vt:lpstr>Oregon</vt:lpstr>
      <vt:lpstr>Pennsylvania</vt:lpstr>
      <vt:lpstr>Rhode Island</vt:lpstr>
      <vt:lpstr>Texas</vt:lpstr>
      <vt:lpstr>Utah</vt:lpstr>
      <vt:lpstr>Vermont</vt:lpstr>
      <vt:lpstr>Washington</vt:lpstr>
      <vt:lpstr>West Virginia</vt:lpstr>
      <vt:lpstr>Wisconsin</vt:lpstr>
      <vt:lpstr>United States Metro Areas less than 3% evangelical</vt:lpstr>
      <vt:lpstr>Utah</vt:lpstr>
      <vt:lpstr>Massachusetts</vt:lpstr>
      <vt:lpstr>Rhode Island</vt:lpstr>
      <vt:lpstr>Connecticut</vt:lpstr>
      <vt:lpstr>New York</vt:lpstr>
      <vt:lpstr>Pennsylvania</vt:lpstr>
      <vt:lpstr>Vermont</vt:lpstr>
      <vt:lpstr>Evangelicals in selected Canadian   metropolitan areas</vt:lpstr>
      <vt:lpstr>Ontario</vt:lpstr>
      <vt:lpstr>Quebec</vt:lpstr>
      <vt:lpstr>Alberta</vt:lpstr>
      <vt:lpstr>Manitoba</vt:lpstr>
      <vt:lpstr>Nova Scotia</vt:lpstr>
      <vt:lpstr>Saskatchewan</vt:lpstr>
      <vt:lpstr>New Brunswick</vt:lpstr>
      <vt:lpstr>Newfoundland</vt:lpstr>
      <vt:lpstr>British Columbia</vt:lpstr>
    </vt:vector>
  </TitlesOfParts>
  <Company>SBTS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kplevan</dc:creator>
  <cp:lastModifiedBy>J. D. Payne</cp:lastModifiedBy>
  <cp:revision>109</cp:revision>
  <dcterms:created xsi:type="dcterms:W3CDTF">2009-10-13T18:48:34Z</dcterms:created>
  <dcterms:modified xsi:type="dcterms:W3CDTF">2009-12-11T21:29:46Z</dcterms:modified>
</cp:coreProperties>
</file>