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6"/>
  </p:notesMasterIdLst>
  <p:sldIdLst>
    <p:sldId id="256" r:id="rId2"/>
    <p:sldId id="454" r:id="rId3"/>
    <p:sldId id="456" r:id="rId4"/>
    <p:sldId id="455" r:id="rId5"/>
    <p:sldId id="271" r:id="rId6"/>
    <p:sldId id="272" r:id="rId7"/>
    <p:sldId id="453" r:id="rId8"/>
    <p:sldId id="310" r:id="rId9"/>
    <p:sldId id="273" r:id="rId10"/>
    <p:sldId id="465" r:id="rId11"/>
    <p:sldId id="331" r:id="rId12"/>
    <p:sldId id="257" r:id="rId13"/>
    <p:sldId id="330" r:id="rId14"/>
    <p:sldId id="466" r:id="rId15"/>
    <p:sldId id="332" r:id="rId16"/>
    <p:sldId id="333" r:id="rId17"/>
    <p:sldId id="334" r:id="rId18"/>
    <p:sldId id="335" r:id="rId19"/>
    <p:sldId id="336" r:id="rId20"/>
    <p:sldId id="337" r:id="rId21"/>
    <p:sldId id="338" r:id="rId22"/>
    <p:sldId id="477" r:id="rId23"/>
    <p:sldId id="457" r:id="rId24"/>
    <p:sldId id="458" r:id="rId25"/>
    <p:sldId id="451" r:id="rId26"/>
    <p:sldId id="339" r:id="rId27"/>
    <p:sldId id="340" r:id="rId28"/>
    <p:sldId id="341" r:id="rId29"/>
    <p:sldId id="342" r:id="rId30"/>
    <p:sldId id="343" r:id="rId31"/>
    <p:sldId id="423" r:id="rId32"/>
    <p:sldId id="280" r:id="rId33"/>
    <p:sldId id="262" r:id="rId34"/>
    <p:sldId id="281" r:id="rId35"/>
    <p:sldId id="282" r:id="rId36"/>
    <p:sldId id="283" r:id="rId37"/>
    <p:sldId id="284" r:id="rId38"/>
    <p:sldId id="344" r:id="rId39"/>
    <p:sldId id="424" r:id="rId40"/>
    <p:sldId id="420" r:id="rId41"/>
    <p:sldId id="346" r:id="rId42"/>
    <p:sldId id="421" r:id="rId43"/>
    <p:sldId id="422" r:id="rId44"/>
    <p:sldId id="462" r:id="rId45"/>
    <p:sldId id="285" r:id="rId46"/>
    <p:sldId id="463" r:id="rId47"/>
    <p:sldId id="464" r:id="rId48"/>
    <p:sldId id="425" r:id="rId49"/>
    <p:sldId id="291" r:id="rId50"/>
    <p:sldId id="426" r:id="rId51"/>
    <p:sldId id="427" r:id="rId52"/>
    <p:sldId id="428" r:id="rId53"/>
    <p:sldId id="431" r:id="rId54"/>
    <p:sldId id="315" r:id="rId55"/>
    <p:sldId id="430" r:id="rId56"/>
    <p:sldId id="441" r:id="rId57"/>
    <p:sldId id="442" r:id="rId58"/>
    <p:sldId id="443" r:id="rId59"/>
    <p:sldId id="292" r:id="rId60"/>
    <p:sldId id="296" r:id="rId61"/>
    <p:sldId id="297" r:id="rId62"/>
    <p:sldId id="298" r:id="rId63"/>
    <p:sldId id="447" r:id="rId64"/>
    <p:sldId id="301" r:id="rId65"/>
    <p:sldId id="312" r:id="rId66"/>
    <p:sldId id="304" r:id="rId67"/>
    <p:sldId id="305" r:id="rId68"/>
    <p:sldId id="308" r:id="rId69"/>
    <p:sldId id="446" r:id="rId70"/>
    <p:sldId id="478" r:id="rId71"/>
    <p:sldId id="309" r:id="rId72"/>
    <p:sldId id="459" r:id="rId73"/>
    <p:sldId id="347" r:id="rId74"/>
    <p:sldId id="479" r:id="rId75"/>
    <p:sldId id="314" r:id="rId76"/>
    <p:sldId id="320" r:id="rId77"/>
    <p:sldId id="322" r:id="rId78"/>
    <p:sldId id="321" r:id="rId79"/>
    <p:sldId id="323" r:id="rId80"/>
    <p:sldId id="348" r:id="rId81"/>
    <p:sldId id="482" r:id="rId82"/>
    <p:sldId id="469" r:id="rId83"/>
    <p:sldId id="470" r:id="rId84"/>
    <p:sldId id="471" r:id="rId85"/>
    <p:sldId id="349" r:id="rId86"/>
    <p:sldId id="350" r:id="rId87"/>
    <p:sldId id="351" r:id="rId88"/>
    <p:sldId id="353" r:id="rId89"/>
    <p:sldId id="354" r:id="rId90"/>
    <p:sldId id="418" r:id="rId91"/>
    <p:sldId id="480" r:id="rId92"/>
    <p:sldId id="448" r:id="rId93"/>
    <p:sldId id="460" r:id="rId94"/>
    <p:sldId id="449" r:id="rId95"/>
    <p:sldId id="468" r:id="rId96"/>
    <p:sldId id="396" r:id="rId97"/>
    <p:sldId id="410" r:id="rId98"/>
    <p:sldId id="411" r:id="rId99"/>
    <p:sldId id="397" r:id="rId100"/>
    <p:sldId id="467" r:id="rId101"/>
    <p:sldId id="398" r:id="rId102"/>
    <p:sldId id="412" r:id="rId103"/>
    <p:sldId id="399" r:id="rId104"/>
    <p:sldId id="413" r:id="rId105"/>
    <p:sldId id="414" r:id="rId106"/>
    <p:sldId id="472" r:id="rId107"/>
    <p:sldId id="473" r:id="rId108"/>
    <p:sldId id="474" r:id="rId109"/>
    <p:sldId id="394" r:id="rId110"/>
    <p:sldId id="475" r:id="rId111"/>
    <p:sldId id="416" r:id="rId112"/>
    <p:sldId id="481" r:id="rId113"/>
    <p:sldId id="450" r:id="rId114"/>
    <p:sldId id="476" r:id="rId1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178"/>
    <p:restoredTop sz="85447"/>
  </p:normalViewPr>
  <p:slideViewPr>
    <p:cSldViewPr snapToGrid="0">
      <p:cViewPr varScale="1">
        <p:scale>
          <a:sx n="87" d="100"/>
          <a:sy n="87" d="100"/>
        </p:scale>
        <p:origin x="224" y="512"/>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289665-AB7F-6D4F-AABD-97AE14EB14EF}" type="datetimeFigureOut">
              <a:rPr lang="en-US" smtClean="0"/>
              <a:t>12/19/22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7CD013-5021-BD43-BE2E-9EDAA3112FED}" type="slidenum">
              <a:rPr lang="en-US" smtClean="0"/>
              <a:t>‹#›</a:t>
            </a:fld>
            <a:endParaRPr lang="en-US"/>
          </a:p>
        </p:txBody>
      </p:sp>
    </p:spTree>
    <p:extLst>
      <p:ext uri="{BB962C8B-B14F-4D97-AF65-F5344CB8AC3E}">
        <p14:creationId xmlns:p14="http://schemas.microsoft.com/office/powerpoint/2010/main" val="3171948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Providence Baptist Church, Huntsville, AL October 28-29, 2022</a:t>
            </a:r>
          </a:p>
          <a:p>
            <a:r>
              <a:rPr lang="en-US" dirty="0"/>
              <a:t>Theology Conference</a:t>
            </a:r>
          </a:p>
          <a:p>
            <a:r>
              <a:rPr lang="en-US" dirty="0"/>
              <a:t>J. D. Payne</a:t>
            </a:r>
          </a:p>
        </p:txBody>
      </p:sp>
      <p:sp>
        <p:nvSpPr>
          <p:cNvPr id="4" name="Slide Number Placeholder 3"/>
          <p:cNvSpPr>
            <a:spLocks noGrp="1"/>
          </p:cNvSpPr>
          <p:nvPr>
            <p:ph type="sldNum" sz="quarter" idx="5"/>
          </p:nvPr>
        </p:nvSpPr>
        <p:spPr/>
        <p:txBody>
          <a:bodyPr/>
          <a:lstStyle/>
          <a:p>
            <a:fld id="{3D7CD013-5021-BD43-BE2E-9EDAA3112FED}" type="slidenum">
              <a:rPr lang="en-US" smtClean="0"/>
              <a:t>1</a:t>
            </a:fld>
            <a:endParaRPr lang="en-US"/>
          </a:p>
        </p:txBody>
      </p:sp>
    </p:spTree>
    <p:extLst>
      <p:ext uri="{BB962C8B-B14F-4D97-AF65-F5344CB8AC3E}">
        <p14:creationId xmlns:p14="http://schemas.microsoft.com/office/powerpoint/2010/main" val="3253153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UN World Migration Report 2022</a:t>
            </a:r>
          </a:p>
        </p:txBody>
      </p:sp>
      <p:sp>
        <p:nvSpPr>
          <p:cNvPr id="4" name="Slide Number Placeholder 3"/>
          <p:cNvSpPr>
            <a:spLocks noGrp="1"/>
          </p:cNvSpPr>
          <p:nvPr>
            <p:ph type="sldNum" sz="quarter" idx="5"/>
          </p:nvPr>
        </p:nvSpPr>
        <p:spPr/>
        <p:txBody>
          <a:bodyPr/>
          <a:lstStyle/>
          <a:p>
            <a:fld id="{3D7CD013-5021-BD43-BE2E-9EDAA3112FED}" type="slidenum">
              <a:rPr lang="en-US" smtClean="0"/>
              <a:t>42</a:t>
            </a:fld>
            <a:endParaRPr lang="en-US"/>
          </a:p>
        </p:txBody>
      </p:sp>
    </p:spTree>
    <p:extLst>
      <p:ext uri="{BB962C8B-B14F-4D97-AF65-F5344CB8AC3E}">
        <p14:creationId xmlns:p14="http://schemas.microsoft.com/office/powerpoint/2010/main" val="3229249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IOM 2020 international migration estimate.</a:t>
            </a:r>
          </a:p>
          <a:p>
            <a:r>
              <a:rPr lang="en-US" dirty="0"/>
              <a:t>Estimate has increased over the past five decades</a:t>
            </a:r>
          </a:p>
        </p:txBody>
      </p:sp>
      <p:sp>
        <p:nvSpPr>
          <p:cNvPr id="4" name="Slide Number Placeholder 3"/>
          <p:cNvSpPr>
            <a:spLocks noGrp="1"/>
          </p:cNvSpPr>
          <p:nvPr>
            <p:ph type="sldNum" sz="quarter" idx="5"/>
          </p:nvPr>
        </p:nvSpPr>
        <p:spPr/>
        <p:txBody>
          <a:bodyPr/>
          <a:lstStyle/>
          <a:p>
            <a:fld id="{3D7CD013-5021-BD43-BE2E-9EDAA3112FED}" type="slidenum">
              <a:rPr lang="en-US" smtClean="0"/>
              <a:t>43</a:t>
            </a:fld>
            <a:endParaRPr lang="en-US"/>
          </a:p>
        </p:txBody>
      </p:sp>
    </p:spTree>
    <p:extLst>
      <p:ext uri="{BB962C8B-B14F-4D97-AF65-F5344CB8AC3E}">
        <p14:creationId xmlns:p14="http://schemas.microsoft.com/office/powerpoint/2010/main" val="1031267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 World Migration Report 2022</a:t>
            </a:r>
          </a:p>
          <a:p>
            <a:endParaRPr lang="en-US" dirty="0"/>
          </a:p>
          <a:p>
            <a:r>
              <a:rPr lang="en-US" dirty="0"/>
              <a:t>55 Million IDPs = 48M due to conflict and violence; 7M due to disasters </a:t>
            </a:r>
          </a:p>
        </p:txBody>
      </p:sp>
      <p:sp>
        <p:nvSpPr>
          <p:cNvPr id="4" name="Slide Number Placeholder 3"/>
          <p:cNvSpPr>
            <a:spLocks noGrp="1"/>
          </p:cNvSpPr>
          <p:nvPr>
            <p:ph type="sldNum" sz="quarter" idx="5"/>
          </p:nvPr>
        </p:nvSpPr>
        <p:spPr/>
        <p:txBody>
          <a:bodyPr/>
          <a:lstStyle/>
          <a:p>
            <a:fld id="{3D7CD013-5021-BD43-BE2E-9EDAA3112FED}" type="slidenum">
              <a:rPr lang="en-US" smtClean="0"/>
              <a:t>45</a:t>
            </a:fld>
            <a:endParaRPr lang="en-US"/>
          </a:p>
        </p:txBody>
      </p:sp>
    </p:spTree>
    <p:extLst>
      <p:ext uri="{BB962C8B-B14F-4D97-AF65-F5344CB8AC3E}">
        <p14:creationId xmlns:p14="http://schemas.microsoft.com/office/powerpoint/2010/main" val="2827277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 </a:t>
            </a:r>
            <a:r>
              <a:rPr lang="en-US"/>
              <a:t>Joshua Project</a:t>
            </a:r>
          </a:p>
        </p:txBody>
      </p:sp>
      <p:sp>
        <p:nvSpPr>
          <p:cNvPr id="4" name="Slide Number Placeholder 3"/>
          <p:cNvSpPr>
            <a:spLocks noGrp="1"/>
          </p:cNvSpPr>
          <p:nvPr>
            <p:ph type="sldNum" sz="quarter" idx="10"/>
          </p:nvPr>
        </p:nvSpPr>
        <p:spPr/>
        <p:txBody>
          <a:bodyPr/>
          <a:lstStyle/>
          <a:p>
            <a:fld id="{F0FBD932-A296-4CDF-A55D-F7F5ADB3E049}" type="slidenum">
              <a:rPr lang="en-US" smtClean="0"/>
              <a:pPr/>
              <a:t>47</a:t>
            </a:fld>
            <a:endParaRPr lang="en-US"/>
          </a:p>
        </p:txBody>
      </p:sp>
    </p:spTree>
    <p:extLst>
      <p:ext uri="{BB962C8B-B14F-4D97-AF65-F5344CB8AC3E}">
        <p14:creationId xmlns:p14="http://schemas.microsoft.com/office/powerpoint/2010/main" val="3461020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World Population Review</a:t>
            </a:r>
          </a:p>
        </p:txBody>
      </p:sp>
      <p:sp>
        <p:nvSpPr>
          <p:cNvPr id="4" name="Slide Number Placeholder 3"/>
          <p:cNvSpPr>
            <a:spLocks noGrp="1"/>
          </p:cNvSpPr>
          <p:nvPr>
            <p:ph type="sldNum" sz="quarter" idx="5"/>
          </p:nvPr>
        </p:nvSpPr>
        <p:spPr/>
        <p:txBody>
          <a:bodyPr/>
          <a:lstStyle/>
          <a:p>
            <a:fld id="{3D7CD013-5021-BD43-BE2E-9EDAA3112FED}" type="slidenum">
              <a:rPr lang="en-US" smtClean="0"/>
              <a:t>49</a:t>
            </a:fld>
            <a:endParaRPr lang="en-US"/>
          </a:p>
        </p:txBody>
      </p:sp>
    </p:spTree>
    <p:extLst>
      <p:ext uri="{BB962C8B-B14F-4D97-AF65-F5344CB8AC3E}">
        <p14:creationId xmlns:p14="http://schemas.microsoft.com/office/powerpoint/2010/main" val="513200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Percentages of total foreign-born populations 2019.  2019 data from Migration Policy Institute</a:t>
            </a:r>
          </a:p>
        </p:txBody>
      </p:sp>
      <p:sp>
        <p:nvSpPr>
          <p:cNvPr id="4" name="Slide Number Placeholder 3"/>
          <p:cNvSpPr>
            <a:spLocks noGrp="1"/>
          </p:cNvSpPr>
          <p:nvPr>
            <p:ph type="sldNum" sz="quarter" idx="5"/>
          </p:nvPr>
        </p:nvSpPr>
        <p:spPr/>
        <p:txBody>
          <a:bodyPr/>
          <a:lstStyle/>
          <a:p>
            <a:fld id="{3D7CD013-5021-BD43-BE2E-9EDAA3112FED}" type="slidenum">
              <a:rPr lang="en-US" smtClean="0"/>
              <a:t>50</a:t>
            </a:fld>
            <a:endParaRPr lang="en-US"/>
          </a:p>
        </p:txBody>
      </p:sp>
    </p:spTree>
    <p:extLst>
      <p:ext uri="{BB962C8B-B14F-4D97-AF65-F5344CB8AC3E}">
        <p14:creationId xmlns:p14="http://schemas.microsoft.com/office/powerpoint/2010/main" val="1356096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groups with at least 100,000 immigrants in the US in 2019. Migration Policy Institute</a:t>
            </a:r>
          </a:p>
        </p:txBody>
      </p:sp>
      <p:sp>
        <p:nvSpPr>
          <p:cNvPr id="4" name="Slide Number Placeholder 3"/>
          <p:cNvSpPr>
            <a:spLocks noGrp="1"/>
          </p:cNvSpPr>
          <p:nvPr>
            <p:ph type="sldNum" sz="quarter" idx="5"/>
          </p:nvPr>
        </p:nvSpPr>
        <p:spPr/>
        <p:txBody>
          <a:bodyPr/>
          <a:lstStyle/>
          <a:p>
            <a:fld id="{3D7CD013-5021-BD43-BE2E-9EDAA3112FED}" type="slidenum">
              <a:rPr lang="en-US" smtClean="0"/>
              <a:t>51</a:t>
            </a:fld>
            <a:endParaRPr lang="en-US"/>
          </a:p>
        </p:txBody>
      </p:sp>
    </p:spTree>
    <p:extLst>
      <p:ext uri="{BB962C8B-B14F-4D97-AF65-F5344CB8AC3E}">
        <p14:creationId xmlns:p14="http://schemas.microsoft.com/office/powerpoint/2010/main" val="3330917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Migration Policy Institute</a:t>
            </a:r>
          </a:p>
        </p:txBody>
      </p:sp>
      <p:sp>
        <p:nvSpPr>
          <p:cNvPr id="4" name="Slide Number Placeholder 3"/>
          <p:cNvSpPr>
            <a:spLocks noGrp="1"/>
          </p:cNvSpPr>
          <p:nvPr>
            <p:ph type="sldNum" sz="quarter" idx="5"/>
          </p:nvPr>
        </p:nvSpPr>
        <p:spPr/>
        <p:txBody>
          <a:bodyPr/>
          <a:lstStyle/>
          <a:p>
            <a:fld id="{3D7CD013-5021-BD43-BE2E-9EDAA3112FED}" type="slidenum">
              <a:rPr lang="en-US" smtClean="0"/>
              <a:t>52</a:t>
            </a:fld>
            <a:endParaRPr lang="en-US"/>
          </a:p>
        </p:txBody>
      </p:sp>
    </p:spTree>
    <p:extLst>
      <p:ext uri="{BB962C8B-B14F-4D97-AF65-F5344CB8AC3E}">
        <p14:creationId xmlns:p14="http://schemas.microsoft.com/office/powerpoint/2010/main" val="3969734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Refugee cap in 2021 was 62,500. The 2022 cap is 125,000. Refugees from the Ukraine are starting to come to the US. Source: Migration Policy Institute.</a:t>
            </a:r>
          </a:p>
        </p:txBody>
      </p:sp>
      <p:sp>
        <p:nvSpPr>
          <p:cNvPr id="4" name="Slide Number Placeholder 3"/>
          <p:cNvSpPr>
            <a:spLocks noGrp="1"/>
          </p:cNvSpPr>
          <p:nvPr>
            <p:ph type="sldNum" sz="quarter" idx="5"/>
          </p:nvPr>
        </p:nvSpPr>
        <p:spPr/>
        <p:txBody>
          <a:bodyPr/>
          <a:lstStyle/>
          <a:p>
            <a:fld id="{3D7CD013-5021-BD43-BE2E-9EDAA3112FED}" type="slidenum">
              <a:rPr lang="en-US" smtClean="0"/>
              <a:t>54</a:t>
            </a:fld>
            <a:endParaRPr lang="en-US"/>
          </a:p>
        </p:txBody>
      </p:sp>
    </p:spTree>
    <p:extLst>
      <p:ext uri="{BB962C8B-B14F-4D97-AF65-F5344CB8AC3E}">
        <p14:creationId xmlns:p14="http://schemas.microsoft.com/office/powerpoint/2010/main" val="329060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Doors Fast Facts 2021</a:t>
            </a:r>
          </a:p>
        </p:txBody>
      </p:sp>
      <p:sp>
        <p:nvSpPr>
          <p:cNvPr id="4" name="Slide Number Placeholder 3"/>
          <p:cNvSpPr>
            <a:spLocks noGrp="1"/>
          </p:cNvSpPr>
          <p:nvPr>
            <p:ph type="sldNum" sz="quarter" idx="5"/>
          </p:nvPr>
        </p:nvSpPr>
        <p:spPr/>
        <p:txBody>
          <a:bodyPr/>
          <a:lstStyle/>
          <a:p>
            <a:fld id="{3D7CD013-5021-BD43-BE2E-9EDAA3112FED}" type="slidenum">
              <a:rPr lang="en-US" smtClean="0"/>
              <a:t>57</a:t>
            </a:fld>
            <a:endParaRPr lang="en-US"/>
          </a:p>
        </p:txBody>
      </p:sp>
    </p:spTree>
    <p:extLst>
      <p:ext uri="{BB962C8B-B14F-4D97-AF65-F5344CB8AC3E}">
        <p14:creationId xmlns:p14="http://schemas.microsoft.com/office/powerpoint/2010/main" val="2492693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Providence Baptist Church, Huntsville, AL October 28-29, 2022</a:t>
            </a:r>
          </a:p>
          <a:p>
            <a:r>
              <a:rPr lang="en-US" dirty="0"/>
              <a:t>Theology Conference</a:t>
            </a:r>
          </a:p>
          <a:p>
            <a:r>
              <a:rPr lang="en-US" dirty="0"/>
              <a:t>J. D. Payne</a:t>
            </a:r>
          </a:p>
        </p:txBody>
      </p:sp>
      <p:sp>
        <p:nvSpPr>
          <p:cNvPr id="4" name="Slide Number Placeholder 3"/>
          <p:cNvSpPr>
            <a:spLocks noGrp="1"/>
          </p:cNvSpPr>
          <p:nvPr>
            <p:ph type="sldNum" sz="quarter" idx="5"/>
          </p:nvPr>
        </p:nvSpPr>
        <p:spPr/>
        <p:txBody>
          <a:bodyPr/>
          <a:lstStyle/>
          <a:p>
            <a:fld id="{3D7CD013-5021-BD43-BE2E-9EDAA3112FED}" type="slidenum">
              <a:rPr lang="en-US" smtClean="0"/>
              <a:t>4</a:t>
            </a:fld>
            <a:endParaRPr lang="en-US"/>
          </a:p>
        </p:txBody>
      </p:sp>
    </p:spTree>
    <p:extLst>
      <p:ext uri="{BB962C8B-B14F-4D97-AF65-F5344CB8AC3E}">
        <p14:creationId xmlns:p14="http://schemas.microsoft.com/office/powerpoint/2010/main" val="1189976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Doors Fast Facts 2021</a:t>
            </a:r>
          </a:p>
          <a:p>
            <a:endParaRPr lang="en-US" dirty="0"/>
          </a:p>
        </p:txBody>
      </p:sp>
      <p:sp>
        <p:nvSpPr>
          <p:cNvPr id="4" name="Slide Number Placeholder 3"/>
          <p:cNvSpPr>
            <a:spLocks noGrp="1"/>
          </p:cNvSpPr>
          <p:nvPr>
            <p:ph type="sldNum" sz="quarter" idx="5"/>
          </p:nvPr>
        </p:nvSpPr>
        <p:spPr/>
        <p:txBody>
          <a:bodyPr/>
          <a:lstStyle/>
          <a:p>
            <a:fld id="{3D7CD013-5021-BD43-BE2E-9EDAA3112FED}" type="slidenum">
              <a:rPr lang="en-US" smtClean="0"/>
              <a:t>58</a:t>
            </a:fld>
            <a:endParaRPr lang="en-US"/>
          </a:p>
        </p:txBody>
      </p:sp>
    </p:spTree>
    <p:extLst>
      <p:ext uri="{BB962C8B-B14F-4D97-AF65-F5344CB8AC3E}">
        <p14:creationId xmlns:p14="http://schemas.microsoft.com/office/powerpoint/2010/main" val="2795382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 </a:t>
            </a:r>
            <a:r>
              <a:rPr lang="en-US"/>
              <a:t>Joshua Project</a:t>
            </a:r>
          </a:p>
        </p:txBody>
      </p:sp>
      <p:sp>
        <p:nvSpPr>
          <p:cNvPr id="4" name="Slide Number Placeholder 3"/>
          <p:cNvSpPr>
            <a:spLocks noGrp="1"/>
          </p:cNvSpPr>
          <p:nvPr>
            <p:ph type="sldNum" sz="quarter" idx="10"/>
          </p:nvPr>
        </p:nvSpPr>
        <p:spPr/>
        <p:txBody>
          <a:bodyPr/>
          <a:lstStyle/>
          <a:p>
            <a:fld id="{F0FBD932-A296-4CDF-A55D-F7F5ADB3E049}" type="slidenum">
              <a:rPr lang="en-US" smtClean="0"/>
              <a:pPr/>
              <a:t>59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Peoplegroups.org</a:t>
            </a:r>
            <a:r>
              <a:rPr lang="en-US" dirty="0"/>
              <a:t>, October 27, 2022</a:t>
            </a:r>
          </a:p>
        </p:txBody>
      </p:sp>
      <p:sp>
        <p:nvSpPr>
          <p:cNvPr id="4" name="Slide Number Placeholder 3"/>
          <p:cNvSpPr>
            <a:spLocks noGrp="1"/>
          </p:cNvSpPr>
          <p:nvPr>
            <p:ph type="sldNum" sz="quarter" idx="5"/>
          </p:nvPr>
        </p:nvSpPr>
        <p:spPr/>
        <p:txBody>
          <a:bodyPr/>
          <a:lstStyle/>
          <a:p>
            <a:fld id="{3D7CD013-5021-BD43-BE2E-9EDAA3112FED}" type="slidenum">
              <a:rPr lang="en-US" smtClean="0"/>
              <a:t>61</a:t>
            </a:fld>
            <a:endParaRPr lang="en-US"/>
          </a:p>
        </p:txBody>
      </p:sp>
    </p:spTree>
    <p:extLst>
      <p:ext uri="{BB962C8B-B14F-4D97-AF65-F5344CB8AC3E}">
        <p14:creationId xmlns:p14="http://schemas.microsoft.com/office/powerpoint/2010/main" val="1553947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CD013-5021-BD43-BE2E-9EDAA3112FED}" type="slidenum">
              <a:rPr lang="en-US" smtClean="0"/>
              <a:t>64</a:t>
            </a:fld>
            <a:endParaRPr lang="en-US"/>
          </a:p>
        </p:txBody>
      </p:sp>
    </p:spTree>
    <p:extLst>
      <p:ext uri="{BB962C8B-B14F-4D97-AF65-F5344CB8AC3E}">
        <p14:creationId xmlns:p14="http://schemas.microsoft.com/office/powerpoint/2010/main" val="237832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Strangers Next Door, </a:t>
            </a:r>
            <a:r>
              <a:rPr lang="en-US" i="0" dirty="0"/>
              <a:t>© 2012</a:t>
            </a:r>
            <a:endParaRPr lang="en-US" i="1" dirty="0"/>
          </a:p>
        </p:txBody>
      </p:sp>
      <p:sp>
        <p:nvSpPr>
          <p:cNvPr id="4" name="Slide Number Placeholder 3"/>
          <p:cNvSpPr>
            <a:spLocks noGrp="1"/>
          </p:cNvSpPr>
          <p:nvPr>
            <p:ph type="sldNum" sz="quarter" idx="5"/>
          </p:nvPr>
        </p:nvSpPr>
        <p:spPr/>
        <p:txBody>
          <a:bodyPr/>
          <a:lstStyle/>
          <a:p>
            <a:fld id="{3D7CD013-5021-BD43-BE2E-9EDAA3112FED}" type="slidenum">
              <a:rPr lang="en-US" smtClean="0"/>
              <a:t>65</a:t>
            </a:fld>
            <a:endParaRPr lang="en-US"/>
          </a:p>
        </p:txBody>
      </p:sp>
    </p:spTree>
    <p:extLst>
      <p:ext uri="{BB962C8B-B14F-4D97-AF65-F5344CB8AC3E}">
        <p14:creationId xmlns:p14="http://schemas.microsoft.com/office/powerpoint/2010/main" val="3321740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PEOPLEGROUPS.ORG, October 28, 2022</a:t>
            </a:r>
          </a:p>
        </p:txBody>
      </p:sp>
      <p:sp>
        <p:nvSpPr>
          <p:cNvPr id="4" name="Slide Number Placeholder 3"/>
          <p:cNvSpPr>
            <a:spLocks noGrp="1"/>
          </p:cNvSpPr>
          <p:nvPr>
            <p:ph type="sldNum" sz="quarter" idx="5"/>
          </p:nvPr>
        </p:nvSpPr>
        <p:spPr/>
        <p:txBody>
          <a:bodyPr/>
          <a:lstStyle/>
          <a:p>
            <a:fld id="{3D7CD013-5021-BD43-BE2E-9EDAA3112FED}" type="slidenum">
              <a:rPr lang="en-US" smtClean="0"/>
              <a:t>67</a:t>
            </a:fld>
            <a:endParaRPr lang="en-US"/>
          </a:p>
        </p:txBody>
      </p:sp>
    </p:spTree>
    <p:extLst>
      <p:ext uri="{BB962C8B-B14F-4D97-AF65-F5344CB8AC3E}">
        <p14:creationId xmlns:p14="http://schemas.microsoft.com/office/powerpoint/2010/main" val="2178523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 Global</a:t>
            </a:r>
            <a:r>
              <a:rPr lang="en-US" baseline="0" dirty="0"/>
              <a:t> Research</a:t>
            </a:r>
            <a:endParaRPr lang="en-US" dirty="0"/>
          </a:p>
        </p:txBody>
      </p:sp>
      <p:sp>
        <p:nvSpPr>
          <p:cNvPr id="4" name="Slide Number Placeholder 3"/>
          <p:cNvSpPr>
            <a:spLocks noGrp="1"/>
          </p:cNvSpPr>
          <p:nvPr>
            <p:ph type="sldNum" sz="quarter" idx="10"/>
          </p:nvPr>
        </p:nvSpPr>
        <p:spPr/>
        <p:txBody>
          <a:bodyPr/>
          <a:lstStyle/>
          <a:p>
            <a:fld id="{F0FBD932-A296-4CDF-A55D-F7F5ADB3E049}" type="slidenum">
              <a:rPr lang="en-US" smtClean="0"/>
              <a:pPr/>
              <a:t>71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Providence Baptist Church, Huntsville, AL October 28-29, 2022</a:t>
            </a:r>
          </a:p>
          <a:p>
            <a:r>
              <a:rPr lang="en-US" dirty="0"/>
              <a:t>Theology Conference</a:t>
            </a:r>
          </a:p>
          <a:p>
            <a:r>
              <a:rPr lang="en-US" dirty="0"/>
              <a:t>J. D. Payne</a:t>
            </a:r>
          </a:p>
        </p:txBody>
      </p:sp>
      <p:sp>
        <p:nvSpPr>
          <p:cNvPr id="4" name="Slide Number Placeholder 3"/>
          <p:cNvSpPr>
            <a:spLocks noGrp="1"/>
          </p:cNvSpPr>
          <p:nvPr>
            <p:ph type="sldNum" sz="quarter" idx="5"/>
          </p:nvPr>
        </p:nvSpPr>
        <p:spPr/>
        <p:txBody>
          <a:bodyPr/>
          <a:lstStyle/>
          <a:p>
            <a:fld id="{3D7CD013-5021-BD43-BE2E-9EDAA3112FED}" type="slidenum">
              <a:rPr lang="en-US" smtClean="0"/>
              <a:t>73</a:t>
            </a:fld>
            <a:endParaRPr lang="en-US"/>
          </a:p>
        </p:txBody>
      </p:sp>
    </p:spTree>
    <p:extLst>
      <p:ext uri="{BB962C8B-B14F-4D97-AF65-F5344CB8AC3E}">
        <p14:creationId xmlns:p14="http://schemas.microsoft.com/office/powerpoint/2010/main" val="3342901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3D7CD013-5021-BD43-BE2E-9EDAA3112FED}" type="slidenum">
              <a:rPr lang="en-US" smtClean="0"/>
              <a:t>84</a:t>
            </a:fld>
            <a:endParaRPr lang="en-US"/>
          </a:p>
        </p:txBody>
      </p:sp>
    </p:spTree>
    <p:extLst>
      <p:ext uri="{BB962C8B-B14F-4D97-AF65-F5344CB8AC3E}">
        <p14:creationId xmlns:p14="http://schemas.microsoft.com/office/powerpoint/2010/main" val="40240084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Strangers Next Door, </a:t>
            </a:r>
            <a:r>
              <a:rPr lang="en-US" i="0" dirty="0"/>
              <a:t>page 35</a:t>
            </a:r>
            <a:endParaRPr lang="en-US" i="1" dirty="0"/>
          </a:p>
        </p:txBody>
      </p:sp>
      <p:sp>
        <p:nvSpPr>
          <p:cNvPr id="4" name="Slide Number Placeholder 3"/>
          <p:cNvSpPr>
            <a:spLocks noGrp="1"/>
          </p:cNvSpPr>
          <p:nvPr>
            <p:ph type="sldNum" sz="quarter" idx="10"/>
          </p:nvPr>
        </p:nvSpPr>
        <p:spPr/>
        <p:txBody>
          <a:bodyPr/>
          <a:lstStyle/>
          <a:p>
            <a:fld id="{F0FBD932-A296-4CDF-A55D-F7F5ADB3E049}" type="slidenum">
              <a:rPr lang="en-US" smtClean="0"/>
              <a:pPr/>
              <a:t>86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FBD932-A296-4CDF-A55D-F7F5ADB3E049}" type="slidenum">
              <a:rPr lang="en-US" smtClean="0"/>
              <a:pPr/>
              <a:t>11</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Strangers Next Door, </a:t>
            </a:r>
            <a:r>
              <a:rPr lang="en-US" i="0" dirty="0"/>
              <a:t>page 118</a:t>
            </a:r>
            <a:endParaRPr lang="en-US" i="1" dirty="0"/>
          </a:p>
          <a:p>
            <a:endParaRPr lang="en-US" dirty="0"/>
          </a:p>
        </p:txBody>
      </p:sp>
      <p:sp>
        <p:nvSpPr>
          <p:cNvPr id="4" name="Slide Number Placeholder 3"/>
          <p:cNvSpPr>
            <a:spLocks noGrp="1"/>
          </p:cNvSpPr>
          <p:nvPr>
            <p:ph type="sldNum" sz="quarter" idx="5"/>
          </p:nvPr>
        </p:nvSpPr>
        <p:spPr/>
        <p:txBody>
          <a:bodyPr/>
          <a:lstStyle/>
          <a:p>
            <a:fld id="{3D7CD013-5021-BD43-BE2E-9EDAA3112FED}" type="slidenum">
              <a:rPr lang="en-US" smtClean="0"/>
              <a:t>88</a:t>
            </a:fld>
            <a:endParaRPr lang="en-US"/>
          </a:p>
        </p:txBody>
      </p:sp>
    </p:spTree>
    <p:extLst>
      <p:ext uri="{BB962C8B-B14F-4D97-AF65-F5344CB8AC3E}">
        <p14:creationId xmlns:p14="http://schemas.microsoft.com/office/powerpoint/2010/main" val="2406130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Providence Baptist Church, Huntsville, AL October 28-29, 2022</a:t>
            </a:r>
          </a:p>
          <a:p>
            <a:r>
              <a:rPr lang="en-US" dirty="0"/>
              <a:t>Theology Conference</a:t>
            </a:r>
          </a:p>
          <a:p>
            <a:r>
              <a:rPr lang="en-US" dirty="0"/>
              <a:t>J. D. Payne</a:t>
            </a:r>
          </a:p>
        </p:txBody>
      </p:sp>
      <p:sp>
        <p:nvSpPr>
          <p:cNvPr id="4" name="Slide Number Placeholder 3"/>
          <p:cNvSpPr>
            <a:spLocks noGrp="1"/>
          </p:cNvSpPr>
          <p:nvPr>
            <p:ph type="sldNum" sz="quarter" idx="5"/>
          </p:nvPr>
        </p:nvSpPr>
        <p:spPr/>
        <p:txBody>
          <a:bodyPr/>
          <a:lstStyle/>
          <a:p>
            <a:fld id="{3D7CD013-5021-BD43-BE2E-9EDAA3112FED}" type="slidenum">
              <a:rPr lang="en-US" smtClean="0"/>
              <a:t>94</a:t>
            </a:fld>
            <a:endParaRPr lang="en-US"/>
          </a:p>
        </p:txBody>
      </p:sp>
    </p:spTree>
    <p:extLst>
      <p:ext uri="{BB962C8B-B14F-4D97-AF65-F5344CB8AC3E}">
        <p14:creationId xmlns:p14="http://schemas.microsoft.com/office/powerpoint/2010/main" val="1180948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Chapter 1  Pg 6-8</a:t>
            </a:r>
          </a:p>
        </p:txBody>
      </p:sp>
      <p:sp>
        <p:nvSpPr>
          <p:cNvPr id="4" name="Slide Number Placeholder 3"/>
          <p:cNvSpPr>
            <a:spLocks noGrp="1"/>
          </p:cNvSpPr>
          <p:nvPr>
            <p:ph type="sldNum" sz="quarter" idx="10"/>
          </p:nvPr>
        </p:nvSpPr>
        <p:spPr/>
        <p:txBody>
          <a:bodyPr/>
          <a:lstStyle/>
          <a:p>
            <a:fld id="{F0FBD932-A296-4CDF-A55D-F7F5ADB3E049}" type="slidenum">
              <a:rPr lang="en-US" smtClean="0"/>
              <a:pPr/>
              <a:t>96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Chapter 1  Pg 6-8</a:t>
            </a:r>
          </a:p>
        </p:txBody>
      </p:sp>
      <p:sp>
        <p:nvSpPr>
          <p:cNvPr id="4" name="Slide Number Placeholder 3"/>
          <p:cNvSpPr>
            <a:spLocks noGrp="1"/>
          </p:cNvSpPr>
          <p:nvPr>
            <p:ph type="sldNum" sz="quarter" idx="10"/>
          </p:nvPr>
        </p:nvSpPr>
        <p:spPr/>
        <p:txBody>
          <a:bodyPr/>
          <a:lstStyle/>
          <a:p>
            <a:fld id="{F0FBD932-A296-4CDF-A55D-F7F5ADB3E049}" type="slidenum">
              <a:rPr lang="en-US" smtClean="0"/>
              <a:pPr/>
              <a:t>97</a:t>
            </a:fld>
            <a:endParaRPr lang="en-US"/>
          </a:p>
        </p:txBody>
      </p:sp>
    </p:spTree>
    <p:extLst>
      <p:ext uri="{BB962C8B-B14F-4D97-AF65-F5344CB8AC3E}">
        <p14:creationId xmlns:p14="http://schemas.microsoft.com/office/powerpoint/2010/main" val="26518834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Chapter 1  Pg 6-8</a:t>
            </a:r>
          </a:p>
        </p:txBody>
      </p:sp>
      <p:sp>
        <p:nvSpPr>
          <p:cNvPr id="4" name="Slide Number Placeholder 3"/>
          <p:cNvSpPr>
            <a:spLocks noGrp="1"/>
          </p:cNvSpPr>
          <p:nvPr>
            <p:ph type="sldNum" sz="quarter" idx="10"/>
          </p:nvPr>
        </p:nvSpPr>
        <p:spPr/>
        <p:txBody>
          <a:bodyPr/>
          <a:lstStyle/>
          <a:p>
            <a:fld id="{F0FBD932-A296-4CDF-A55D-F7F5ADB3E049}" type="slidenum">
              <a:rPr lang="en-US" smtClean="0"/>
              <a:pPr/>
              <a:t>98</a:t>
            </a:fld>
            <a:endParaRPr lang="en-US"/>
          </a:p>
        </p:txBody>
      </p:sp>
    </p:spTree>
    <p:extLst>
      <p:ext uri="{BB962C8B-B14F-4D97-AF65-F5344CB8AC3E}">
        <p14:creationId xmlns:p14="http://schemas.microsoft.com/office/powerpoint/2010/main" val="24464368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Chapter 1  Pg 6-8</a:t>
            </a:r>
          </a:p>
        </p:txBody>
      </p:sp>
      <p:sp>
        <p:nvSpPr>
          <p:cNvPr id="4" name="Slide Number Placeholder 3"/>
          <p:cNvSpPr>
            <a:spLocks noGrp="1"/>
          </p:cNvSpPr>
          <p:nvPr>
            <p:ph type="sldNum" sz="quarter" idx="10"/>
          </p:nvPr>
        </p:nvSpPr>
        <p:spPr/>
        <p:txBody>
          <a:bodyPr/>
          <a:lstStyle/>
          <a:p>
            <a:fld id="{F0FBD932-A296-4CDF-A55D-F7F5ADB3E049}" type="slidenum">
              <a:rPr lang="en-US" smtClean="0"/>
              <a:pPr/>
              <a:t>99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FBD932-A296-4CDF-A55D-F7F5ADB3E049}" type="slidenum">
              <a:rPr lang="en-US" smtClean="0"/>
              <a:pPr/>
              <a:t>100</a:t>
            </a:fld>
            <a:endParaRPr lang="en-US"/>
          </a:p>
        </p:txBody>
      </p:sp>
    </p:spTree>
    <p:extLst>
      <p:ext uri="{BB962C8B-B14F-4D97-AF65-F5344CB8AC3E}">
        <p14:creationId xmlns:p14="http://schemas.microsoft.com/office/powerpoint/2010/main" val="1374074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Chapter 1  Pg 6-8</a:t>
            </a:r>
          </a:p>
        </p:txBody>
      </p:sp>
      <p:sp>
        <p:nvSpPr>
          <p:cNvPr id="4" name="Slide Number Placeholder 3"/>
          <p:cNvSpPr>
            <a:spLocks noGrp="1"/>
          </p:cNvSpPr>
          <p:nvPr>
            <p:ph type="sldNum" sz="quarter" idx="10"/>
          </p:nvPr>
        </p:nvSpPr>
        <p:spPr/>
        <p:txBody>
          <a:bodyPr/>
          <a:lstStyle/>
          <a:p>
            <a:fld id="{F0FBD932-A296-4CDF-A55D-F7F5ADB3E049}" type="slidenum">
              <a:rPr lang="en-US" smtClean="0"/>
              <a:pPr/>
              <a:t>101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Chapter 1  Pg 6-8</a:t>
            </a:r>
          </a:p>
        </p:txBody>
      </p:sp>
      <p:sp>
        <p:nvSpPr>
          <p:cNvPr id="4" name="Slide Number Placeholder 3"/>
          <p:cNvSpPr>
            <a:spLocks noGrp="1"/>
          </p:cNvSpPr>
          <p:nvPr>
            <p:ph type="sldNum" sz="quarter" idx="10"/>
          </p:nvPr>
        </p:nvSpPr>
        <p:spPr/>
        <p:txBody>
          <a:bodyPr/>
          <a:lstStyle/>
          <a:p>
            <a:fld id="{F0FBD932-A296-4CDF-A55D-F7F5ADB3E049}" type="slidenum">
              <a:rPr lang="en-US" smtClean="0"/>
              <a:pPr/>
              <a:t>102</a:t>
            </a:fld>
            <a:endParaRPr lang="en-US"/>
          </a:p>
        </p:txBody>
      </p:sp>
    </p:spTree>
    <p:extLst>
      <p:ext uri="{BB962C8B-B14F-4D97-AF65-F5344CB8AC3E}">
        <p14:creationId xmlns:p14="http://schemas.microsoft.com/office/powerpoint/2010/main" val="18211237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Chapter 1  Pg 6-8</a:t>
            </a:r>
          </a:p>
        </p:txBody>
      </p:sp>
      <p:sp>
        <p:nvSpPr>
          <p:cNvPr id="4" name="Slide Number Placeholder 3"/>
          <p:cNvSpPr>
            <a:spLocks noGrp="1"/>
          </p:cNvSpPr>
          <p:nvPr>
            <p:ph type="sldNum" sz="quarter" idx="10"/>
          </p:nvPr>
        </p:nvSpPr>
        <p:spPr/>
        <p:txBody>
          <a:bodyPr/>
          <a:lstStyle/>
          <a:p>
            <a:fld id="{F0FBD932-A296-4CDF-A55D-F7F5ADB3E049}" type="slidenum">
              <a:rPr lang="en-US" smtClean="0"/>
              <a:pPr/>
              <a:t>103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IOM 2020 international migration estimate.</a:t>
            </a:r>
          </a:p>
          <a:p>
            <a:r>
              <a:rPr lang="en-US" dirty="0"/>
              <a:t>Estimate has increased over the past five decades</a:t>
            </a:r>
          </a:p>
        </p:txBody>
      </p:sp>
      <p:sp>
        <p:nvSpPr>
          <p:cNvPr id="4" name="Slide Number Placeholder 3"/>
          <p:cNvSpPr>
            <a:spLocks noGrp="1"/>
          </p:cNvSpPr>
          <p:nvPr>
            <p:ph type="sldNum" sz="quarter" idx="5"/>
          </p:nvPr>
        </p:nvSpPr>
        <p:spPr/>
        <p:txBody>
          <a:bodyPr/>
          <a:lstStyle/>
          <a:p>
            <a:fld id="{3D7CD013-5021-BD43-BE2E-9EDAA3112FED}" type="slidenum">
              <a:rPr lang="en-US" smtClean="0"/>
              <a:t>12</a:t>
            </a:fld>
            <a:endParaRPr lang="en-US"/>
          </a:p>
        </p:txBody>
      </p:sp>
    </p:spTree>
    <p:extLst>
      <p:ext uri="{BB962C8B-B14F-4D97-AF65-F5344CB8AC3E}">
        <p14:creationId xmlns:p14="http://schemas.microsoft.com/office/powerpoint/2010/main" val="32623156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Chapter 1  Pg 6-8</a:t>
            </a:r>
          </a:p>
        </p:txBody>
      </p:sp>
      <p:sp>
        <p:nvSpPr>
          <p:cNvPr id="4" name="Slide Number Placeholder 3"/>
          <p:cNvSpPr>
            <a:spLocks noGrp="1"/>
          </p:cNvSpPr>
          <p:nvPr>
            <p:ph type="sldNum" sz="quarter" idx="10"/>
          </p:nvPr>
        </p:nvSpPr>
        <p:spPr/>
        <p:txBody>
          <a:bodyPr/>
          <a:lstStyle/>
          <a:p>
            <a:fld id="{F0FBD932-A296-4CDF-A55D-F7F5ADB3E049}" type="slidenum">
              <a:rPr lang="en-US" smtClean="0"/>
              <a:pPr/>
              <a:t>104</a:t>
            </a:fld>
            <a:endParaRPr lang="en-US"/>
          </a:p>
        </p:txBody>
      </p:sp>
    </p:spTree>
    <p:extLst>
      <p:ext uri="{BB962C8B-B14F-4D97-AF65-F5344CB8AC3E}">
        <p14:creationId xmlns:p14="http://schemas.microsoft.com/office/powerpoint/2010/main" val="24707711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Chapter 1  Pg 6-8</a:t>
            </a:r>
          </a:p>
        </p:txBody>
      </p:sp>
      <p:sp>
        <p:nvSpPr>
          <p:cNvPr id="4" name="Slide Number Placeholder 3"/>
          <p:cNvSpPr>
            <a:spLocks noGrp="1"/>
          </p:cNvSpPr>
          <p:nvPr>
            <p:ph type="sldNum" sz="quarter" idx="10"/>
          </p:nvPr>
        </p:nvSpPr>
        <p:spPr/>
        <p:txBody>
          <a:bodyPr/>
          <a:lstStyle/>
          <a:p>
            <a:fld id="{F0FBD932-A296-4CDF-A55D-F7F5ADB3E049}" type="slidenum">
              <a:rPr lang="en-US" smtClean="0"/>
              <a:pPr/>
              <a:t>105</a:t>
            </a:fld>
            <a:endParaRPr lang="en-US"/>
          </a:p>
        </p:txBody>
      </p:sp>
    </p:spTree>
    <p:extLst>
      <p:ext uri="{BB962C8B-B14F-4D97-AF65-F5344CB8AC3E}">
        <p14:creationId xmlns:p14="http://schemas.microsoft.com/office/powerpoint/2010/main" val="28283736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Chapter 1  Pg 6-8</a:t>
            </a:r>
          </a:p>
        </p:txBody>
      </p:sp>
      <p:sp>
        <p:nvSpPr>
          <p:cNvPr id="4" name="Slide Number Placeholder 3"/>
          <p:cNvSpPr>
            <a:spLocks noGrp="1"/>
          </p:cNvSpPr>
          <p:nvPr>
            <p:ph type="sldNum" sz="quarter" idx="10"/>
          </p:nvPr>
        </p:nvSpPr>
        <p:spPr/>
        <p:txBody>
          <a:bodyPr/>
          <a:lstStyle/>
          <a:p>
            <a:fld id="{F0FBD932-A296-4CDF-A55D-F7F5ADB3E049}" type="slidenum">
              <a:rPr lang="en-US" smtClean="0"/>
              <a:pPr/>
              <a:t>106</a:t>
            </a:fld>
            <a:endParaRPr lang="en-US"/>
          </a:p>
        </p:txBody>
      </p:sp>
    </p:spTree>
    <p:extLst>
      <p:ext uri="{BB962C8B-B14F-4D97-AF65-F5344CB8AC3E}">
        <p14:creationId xmlns:p14="http://schemas.microsoft.com/office/powerpoint/2010/main" val="21509054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Chapter 1  Pg 6-8</a:t>
            </a:r>
          </a:p>
        </p:txBody>
      </p:sp>
      <p:sp>
        <p:nvSpPr>
          <p:cNvPr id="4" name="Slide Number Placeholder 3"/>
          <p:cNvSpPr>
            <a:spLocks noGrp="1"/>
          </p:cNvSpPr>
          <p:nvPr>
            <p:ph type="sldNum" sz="quarter" idx="10"/>
          </p:nvPr>
        </p:nvSpPr>
        <p:spPr/>
        <p:txBody>
          <a:bodyPr/>
          <a:lstStyle/>
          <a:p>
            <a:fld id="{F0FBD932-A296-4CDF-A55D-F7F5ADB3E049}" type="slidenum">
              <a:rPr lang="en-US" smtClean="0"/>
              <a:pPr/>
              <a:t>107</a:t>
            </a:fld>
            <a:endParaRPr lang="en-US"/>
          </a:p>
        </p:txBody>
      </p:sp>
    </p:spTree>
    <p:extLst>
      <p:ext uri="{BB962C8B-B14F-4D97-AF65-F5344CB8AC3E}">
        <p14:creationId xmlns:p14="http://schemas.microsoft.com/office/powerpoint/2010/main" val="36204713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Providence Baptist Church, Huntsville, AL October 28-29, 2022</a:t>
            </a:r>
          </a:p>
          <a:p>
            <a:r>
              <a:rPr lang="en-US" dirty="0"/>
              <a:t>Theology Conference</a:t>
            </a:r>
          </a:p>
          <a:p>
            <a:r>
              <a:rPr lang="en-US" dirty="0"/>
              <a:t>J. D. Payne</a:t>
            </a:r>
          </a:p>
        </p:txBody>
      </p:sp>
      <p:sp>
        <p:nvSpPr>
          <p:cNvPr id="4" name="Slide Number Placeholder 3"/>
          <p:cNvSpPr>
            <a:spLocks noGrp="1"/>
          </p:cNvSpPr>
          <p:nvPr>
            <p:ph type="sldNum" sz="quarter" idx="5"/>
          </p:nvPr>
        </p:nvSpPr>
        <p:spPr/>
        <p:txBody>
          <a:bodyPr/>
          <a:lstStyle/>
          <a:p>
            <a:fld id="{3D7CD013-5021-BD43-BE2E-9EDAA3112FED}" type="slidenum">
              <a:rPr lang="en-US" smtClean="0"/>
              <a:t>114</a:t>
            </a:fld>
            <a:endParaRPr lang="en-US"/>
          </a:p>
        </p:txBody>
      </p:sp>
    </p:spTree>
    <p:extLst>
      <p:ext uri="{BB962C8B-B14F-4D97-AF65-F5344CB8AC3E}">
        <p14:creationId xmlns:p14="http://schemas.microsoft.com/office/powerpoint/2010/main" val="258017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Providence Baptist Church, Huntsville, AL October 28-29, 2022</a:t>
            </a:r>
          </a:p>
          <a:p>
            <a:r>
              <a:rPr lang="en-US" dirty="0"/>
              <a:t>Theology Conference</a:t>
            </a:r>
          </a:p>
          <a:p>
            <a:r>
              <a:rPr lang="en-US" dirty="0"/>
              <a:t>J. D. Payne</a:t>
            </a:r>
          </a:p>
        </p:txBody>
      </p:sp>
      <p:sp>
        <p:nvSpPr>
          <p:cNvPr id="4" name="Slide Number Placeholder 3"/>
          <p:cNvSpPr>
            <a:spLocks noGrp="1"/>
          </p:cNvSpPr>
          <p:nvPr>
            <p:ph type="sldNum" sz="quarter" idx="5"/>
          </p:nvPr>
        </p:nvSpPr>
        <p:spPr/>
        <p:txBody>
          <a:bodyPr/>
          <a:lstStyle/>
          <a:p>
            <a:fld id="{3D7CD013-5021-BD43-BE2E-9EDAA3112FED}" type="slidenum">
              <a:rPr lang="en-US" smtClean="0"/>
              <a:t>25</a:t>
            </a:fld>
            <a:endParaRPr lang="en-US"/>
          </a:p>
        </p:txBody>
      </p:sp>
    </p:spTree>
    <p:extLst>
      <p:ext uri="{BB962C8B-B14F-4D97-AF65-F5344CB8AC3E}">
        <p14:creationId xmlns:p14="http://schemas.microsoft.com/office/powerpoint/2010/main" val="2635542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2019 US percentage is 13.7%. Highest record was 14.8% in 1890 (Migration Policy Institute).</a:t>
            </a:r>
          </a:p>
        </p:txBody>
      </p:sp>
      <p:sp>
        <p:nvSpPr>
          <p:cNvPr id="4" name="Slide Number Placeholder 3"/>
          <p:cNvSpPr>
            <a:spLocks noGrp="1"/>
          </p:cNvSpPr>
          <p:nvPr>
            <p:ph type="sldNum" sz="quarter" idx="5"/>
          </p:nvPr>
        </p:nvSpPr>
        <p:spPr/>
        <p:txBody>
          <a:bodyPr/>
          <a:lstStyle/>
          <a:p>
            <a:fld id="{3D7CD013-5021-BD43-BE2E-9EDAA3112FED}" type="slidenum">
              <a:rPr lang="en-US" smtClean="0"/>
              <a:t>37</a:t>
            </a:fld>
            <a:endParaRPr lang="en-US"/>
          </a:p>
        </p:txBody>
      </p:sp>
    </p:spTree>
    <p:extLst>
      <p:ext uri="{BB962C8B-B14F-4D97-AF65-F5344CB8AC3E}">
        <p14:creationId xmlns:p14="http://schemas.microsoft.com/office/powerpoint/2010/main" val="1060188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IOM 2020 estimate. It was $126 Billion in 2000. Covid only caused a slight drop</a:t>
            </a:r>
          </a:p>
        </p:txBody>
      </p:sp>
      <p:sp>
        <p:nvSpPr>
          <p:cNvPr id="4" name="Slide Number Placeholder 3"/>
          <p:cNvSpPr>
            <a:spLocks noGrp="1"/>
          </p:cNvSpPr>
          <p:nvPr>
            <p:ph type="sldNum" sz="quarter" idx="10"/>
          </p:nvPr>
        </p:nvSpPr>
        <p:spPr/>
        <p:txBody>
          <a:bodyPr/>
          <a:lstStyle/>
          <a:p>
            <a:fld id="{F0FBD932-A296-4CDF-A55D-F7F5ADB3E049}" type="slidenum">
              <a:rPr lang="en-US" smtClean="0"/>
              <a:pPr/>
              <a:t>38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IOM 2020 estimate by World Bank. </a:t>
            </a:r>
          </a:p>
          <a:p>
            <a:r>
              <a:rPr lang="en-US" dirty="0"/>
              <a:t>US has been top sender for decades</a:t>
            </a:r>
          </a:p>
        </p:txBody>
      </p:sp>
      <p:sp>
        <p:nvSpPr>
          <p:cNvPr id="4" name="Slide Number Placeholder 3"/>
          <p:cNvSpPr>
            <a:spLocks noGrp="1"/>
          </p:cNvSpPr>
          <p:nvPr>
            <p:ph type="sldNum" sz="quarter" idx="5"/>
          </p:nvPr>
        </p:nvSpPr>
        <p:spPr/>
        <p:txBody>
          <a:bodyPr/>
          <a:lstStyle/>
          <a:p>
            <a:fld id="{3D7CD013-5021-BD43-BE2E-9EDAA3112FED}" type="slidenum">
              <a:rPr lang="en-US" smtClean="0"/>
              <a:t>40</a:t>
            </a:fld>
            <a:endParaRPr lang="en-US"/>
          </a:p>
        </p:txBody>
      </p:sp>
    </p:spTree>
    <p:extLst>
      <p:ext uri="{BB962C8B-B14F-4D97-AF65-F5344CB8AC3E}">
        <p14:creationId xmlns:p14="http://schemas.microsoft.com/office/powerpoint/2010/main" val="574290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FBD932-A296-4CDF-A55D-F7F5ADB3E049}" type="slidenum">
              <a:rPr lang="en-US" smtClean="0"/>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12/19/22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12/19/22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12/19/22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12/19/22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12/19/22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12/19/22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file://localhost/Users/jpayne/Desktop/documents-export-2012-12-09/SND-map3a.mov" TargetMode="External"/><Relationship Id="rId1" Type="http://schemas.microsoft.com/office/2007/relationships/media" Target="file://localhost/Users/jpayne/Desktop/documents-export-2012-12-09/SND-map3a.mov" TargetMode="External"/><Relationship Id="rId4" Type="http://schemas.openxmlformats.org/officeDocument/2006/relationships/image" Target="../media/image18.png"/></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file://localhost/Users/jpayne/Desktop/documents-export-2012-12-09/SND-map5.mov" TargetMode="External"/><Relationship Id="rId1" Type="http://schemas.microsoft.com/office/2007/relationships/media" Target="file://localhost/Users/jpayne/Desktop/documents-export-2012-12-09/SND-map5.mov" TargetMode="External"/><Relationship Id="rId4" Type="http://schemas.openxmlformats.org/officeDocument/2006/relationships/image" Target="../media/image19.png"/></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file://localhost/Users/jpayne/Desktop/documents-export-2012-12-09/SND-map4.mov" TargetMode="External"/><Relationship Id="rId1" Type="http://schemas.microsoft.com/office/2007/relationships/media" Target="file://localhost/Users/jpayne/Desktop/documents-export-2012-12-09/SND-map4.mov" TargetMode="External"/><Relationship Id="rId4" Type="http://schemas.openxmlformats.org/officeDocument/2006/relationships/image" Target="../media/image20.png"/></Relationships>
</file>

<file path=ppt/slides/_rels/slide7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A93F5-1D40-D720-83AF-779BFB18B953}"/>
              </a:ext>
            </a:extLst>
          </p:cNvPr>
          <p:cNvSpPr>
            <a:spLocks noGrp="1"/>
          </p:cNvSpPr>
          <p:nvPr>
            <p:ph type="ctrTitle"/>
          </p:nvPr>
        </p:nvSpPr>
        <p:spPr/>
        <p:txBody>
          <a:bodyPr/>
          <a:lstStyle/>
          <a:p>
            <a:r>
              <a:rPr lang="en-US" sz="6000" dirty="0"/>
              <a:t>Reaching the Strangers Next Door</a:t>
            </a:r>
          </a:p>
        </p:txBody>
      </p:sp>
      <p:sp>
        <p:nvSpPr>
          <p:cNvPr id="3" name="Subtitle 2">
            <a:extLst>
              <a:ext uri="{FF2B5EF4-FFF2-40B4-BE49-F238E27FC236}">
                <a16:creationId xmlns:a16="http://schemas.microsoft.com/office/drawing/2014/main" id="{C7164F04-B7F1-7DA8-6504-F63086A7C0E6}"/>
              </a:ext>
            </a:extLst>
          </p:cNvPr>
          <p:cNvSpPr>
            <a:spLocks noGrp="1"/>
          </p:cNvSpPr>
          <p:nvPr>
            <p:ph type="subTitle" idx="1"/>
          </p:nvPr>
        </p:nvSpPr>
        <p:spPr/>
        <p:txBody>
          <a:bodyPr>
            <a:normAutofit/>
          </a:bodyPr>
          <a:lstStyle/>
          <a:p>
            <a:r>
              <a:rPr lang="en-US" dirty="0"/>
              <a:t>Providence Baptist Church</a:t>
            </a:r>
          </a:p>
          <a:p>
            <a:r>
              <a:rPr lang="en-US" dirty="0"/>
              <a:t>J. D. Payne </a:t>
            </a:r>
          </a:p>
        </p:txBody>
      </p:sp>
    </p:spTree>
    <p:extLst>
      <p:ext uri="{BB962C8B-B14F-4D97-AF65-F5344CB8AC3E}">
        <p14:creationId xmlns:p14="http://schemas.microsoft.com/office/powerpoint/2010/main" val="1501736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B3D4A-8A06-06B1-6D9A-89E0017C6B6E}"/>
              </a:ext>
            </a:extLst>
          </p:cNvPr>
          <p:cNvSpPr>
            <a:spLocks noGrp="1"/>
          </p:cNvSpPr>
          <p:nvPr>
            <p:ph type="title"/>
          </p:nvPr>
        </p:nvSpPr>
        <p:spPr/>
        <p:txBody>
          <a:bodyPr/>
          <a:lstStyle/>
          <a:p>
            <a:r>
              <a:rPr lang="en-US" dirty="0"/>
              <a:t>WORDS TO KNOW</a:t>
            </a:r>
          </a:p>
        </p:txBody>
      </p:sp>
      <p:sp>
        <p:nvSpPr>
          <p:cNvPr id="3" name="Text Placeholder 2">
            <a:extLst>
              <a:ext uri="{FF2B5EF4-FFF2-40B4-BE49-F238E27FC236}">
                <a16:creationId xmlns:a16="http://schemas.microsoft.com/office/drawing/2014/main" id="{BEDC46FD-8E7E-D10C-752F-D07272D5346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0798587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895601" y="5774267"/>
            <a:ext cx="7123113" cy="4588933"/>
          </a:xfrm>
        </p:spPr>
        <p:txBody>
          <a:bodyPr/>
          <a:lstStyle/>
          <a:p>
            <a:endParaRPr lang="en-US" sz="4800" b="1" dirty="0"/>
          </a:p>
          <a:p>
            <a:pPr marL="685800" indent="-685800">
              <a:buFont typeface="Arial"/>
              <a:buChar char="•"/>
            </a:pPr>
            <a:endParaRPr lang="en-US" sz="4800" b="1" dirty="0"/>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endParaRPr lang="en-US" dirty="0"/>
          </a:p>
        </p:txBody>
      </p:sp>
      <p:sp>
        <p:nvSpPr>
          <p:cNvPr id="3" name="Rectangle 2"/>
          <p:cNvSpPr/>
          <p:nvPr/>
        </p:nvSpPr>
        <p:spPr>
          <a:xfrm>
            <a:off x="3215500" y="2151727"/>
            <a:ext cx="5761000" cy="2554545"/>
          </a:xfrm>
          <a:prstGeom prst="rect">
            <a:avLst/>
          </a:prstGeom>
        </p:spPr>
        <p:txBody>
          <a:bodyPr wrap="square">
            <a:spAutoFit/>
          </a:bodyPr>
          <a:lstStyle/>
          <a:p>
            <a:pPr algn="ctr"/>
            <a:r>
              <a:rPr lang="en-US" sz="6000" b="1" dirty="0"/>
              <a:t>Be Prepared to Make Mistakes</a:t>
            </a:r>
          </a:p>
          <a:p>
            <a:endParaRPr lang="en-US" sz="2000" b="1" dirty="0"/>
          </a:p>
          <a:p>
            <a:endParaRPr lang="en-US" sz="2000" b="1" dirty="0">
              <a:solidFill>
                <a:srgbClr val="000000"/>
              </a:solidFill>
            </a:endParaRPr>
          </a:p>
        </p:txBody>
      </p:sp>
    </p:spTree>
    <p:extLst>
      <p:ext uri="{BB962C8B-B14F-4D97-AF65-F5344CB8AC3E}">
        <p14:creationId xmlns:p14="http://schemas.microsoft.com/office/powerpoint/2010/main" val="36446176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895601" y="5774267"/>
            <a:ext cx="7123113" cy="4588933"/>
          </a:xfrm>
        </p:spPr>
        <p:txBody>
          <a:bodyPr/>
          <a:lstStyle/>
          <a:p>
            <a:endParaRPr lang="en-US" sz="4800" b="1" dirty="0"/>
          </a:p>
          <a:p>
            <a:pPr marL="685800" indent="-685800">
              <a:buFont typeface="Arial"/>
              <a:buChar char="•"/>
            </a:pPr>
            <a:endParaRPr lang="en-US" sz="4800" b="1" dirty="0"/>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endParaRPr lang="en-US" dirty="0"/>
          </a:p>
        </p:txBody>
      </p:sp>
      <p:sp>
        <p:nvSpPr>
          <p:cNvPr id="2" name="Rectangle 1"/>
          <p:cNvSpPr/>
          <p:nvPr/>
        </p:nvSpPr>
        <p:spPr>
          <a:xfrm>
            <a:off x="2991643" y="2305615"/>
            <a:ext cx="6208713" cy="2246769"/>
          </a:xfrm>
          <a:prstGeom prst="rect">
            <a:avLst/>
          </a:prstGeom>
        </p:spPr>
        <p:txBody>
          <a:bodyPr wrap="square">
            <a:spAutoFit/>
          </a:bodyPr>
          <a:lstStyle/>
          <a:p>
            <a:pPr algn="ctr"/>
            <a:r>
              <a:rPr lang="en-US" sz="6000" b="1" dirty="0"/>
              <a:t>Work through Social Networks</a:t>
            </a:r>
          </a:p>
          <a:p>
            <a:endParaRPr lang="en-US" sz="2000" b="1" dirty="0"/>
          </a:p>
        </p:txBody>
      </p:sp>
    </p:spTree>
    <p:extLst>
      <p:ext uri="{BB962C8B-B14F-4D97-AF65-F5344CB8AC3E}">
        <p14:creationId xmlns:p14="http://schemas.microsoft.com/office/powerpoint/2010/main" val="118043042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895601" y="5774267"/>
            <a:ext cx="7123113" cy="4588933"/>
          </a:xfrm>
        </p:spPr>
        <p:txBody>
          <a:bodyPr/>
          <a:lstStyle/>
          <a:p>
            <a:endParaRPr lang="en-US" sz="4800" b="1" dirty="0"/>
          </a:p>
          <a:p>
            <a:pPr marL="685800" indent="-685800">
              <a:buFont typeface="Arial"/>
              <a:buChar char="•"/>
            </a:pPr>
            <a:endParaRPr lang="en-US" sz="4800" b="1" dirty="0"/>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endParaRPr lang="en-US" dirty="0"/>
          </a:p>
        </p:txBody>
      </p:sp>
      <p:sp>
        <p:nvSpPr>
          <p:cNvPr id="2" name="Rectangle 1"/>
          <p:cNvSpPr/>
          <p:nvPr/>
        </p:nvSpPr>
        <p:spPr>
          <a:xfrm>
            <a:off x="2695082" y="1843950"/>
            <a:ext cx="6801836" cy="2246769"/>
          </a:xfrm>
          <a:prstGeom prst="rect">
            <a:avLst/>
          </a:prstGeom>
        </p:spPr>
        <p:txBody>
          <a:bodyPr wrap="square">
            <a:spAutoFit/>
          </a:bodyPr>
          <a:lstStyle/>
          <a:p>
            <a:endParaRPr lang="en-US" sz="2000" b="1" dirty="0"/>
          </a:p>
          <a:p>
            <a:pPr algn="ctr"/>
            <a:r>
              <a:rPr lang="en-US" sz="6000" b="1" dirty="0"/>
              <a:t>Start with the Most Receptive</a:t>
            </a:r>
          </a:p>
        </p:txBody>
      </p:sp>
    </p:spTree>
    <p:extLst>
      <p:ext uri="{BB962C8B-B14F-4D97-AF65-F5344CB8AC3E}">
        <p14:creationId xmlns:p14="http://schemas.microsoft.com/office/powerpoint/2010/main" val="33115907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895601" y="5774267"/>
            <a:ext cx="7123113" cy="4588933"/>
          </a:xfrm>
        </p:spPr>
        <p:txBody>
          <a:bodyPr/>
          <a:lstStyle/>
          <a:p>
            <a:endParaRPr lang="en-US" sz="4800" b="1" dirty="0"/>
          </a:p>
          <a:p>
            <a:pPr marL="685800" indent="-685800">
              <a:buFont typeface="Arial"/>
              <a:buChar char="•"/>
            </a:pPr>
            <a:endParaRPr lang="en-US" sz="4800" b="1" dirty="0"/>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endParaRPr lang="en-US" dirty="0"/>
          </a:p>
        </p:txBody>
      </p:sp>
      <p:sp>
        <p:nvSpPr>
          <p:cNvPr id="4" name="Text Placeholder 1"/>
          <p:cNvSpPr txBox="1">
            <a:spLocks/>
          </p:cNvSpPr>
          <p:nvPr/>
        </p:nvSpPr>
        <p:spPr>
          <a:xfrm>
            <a:off x="1871131" y="2039322"/>
            <a:ext cx="8449738" cy="2779355"/>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r>
              <a:rPr lang="en-US" sz="5600" b="1" dirty="0">
                <a:solidFill>
                  <a:srgbClr val="000000"/>
                </a:solidFill>
              </a:rPr>
              <a:t>Understand Cultural and Generational Differences</a:t>
            </a:r>
          </a:p>
          <a:p>
            <a:pPr algn="ctr"/>
            <a:endParaRPr lang="en-US" sz="1200" b="1" dirty="0">
              <a:solidFill>
                <a:srgbClr val="000000"/>
              </a:solidFill>
            </a:endParaRPr>
          </a:p>
        </p:txBody>
      </p:sp>
    </p:spTree>
    <p:extLst>
      <p:ext uri="{BB962C8B-B14F-4D97-AF65-F5344CB8AC3E}">
        <p14:creationId xmlns:p14="http://schemas.microsoft.com/office/powerpoint/2010/main" val="32041664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895601" y="5774267"/>
            <a:ext cx="7123113" cy="4588933"/>
          </a:xfrm>
        </p:spPr>
        <p:txBody>
          <a:bodyPr/>
          <a:lstStyle/>
          <a:p>
            <a:endParaRPr lang="en-US" sz="4800" b="1" dirty="0"/>
          </a:p>
          <a:p>
            <a:pPr marL="685800" indent="-685800">
              <a:buFont typeface="Arial"/>
              <a:buChar char="•"/>
            </a:pPr>
            <a:endParaRPr lang="en-US" sz="4800" b="1" dirty="0"/>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endParaRPr lang="en-US" dirty="0"/>
          </a:p>
        </p:txBody>
      </p:sp>
      <p:sp>
        <p:nvSpPr>
          <p:cNvPr id="4" name="Text Placeholder 1"/>
          <p:cNvSpPr txBox="1">
            <a:spLocks/>
          </p:cNvSpPr>
          <p:nvPr/>
        </p:nvSpPr>
        <p:spPr>
          <a:xfrm>
            <a:off x="1871131" y="2474293"/>
            <a:ext cx="8449738" cy="1531322"/>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endParaRPr lang="en-US" sz="1200" b="1" dirty="0">
              <a:solidFill>
                <a:srgbClr val="000000"/>
              </a:solidFill>
            </a:endParaRPr>
          </a:p>
          <a:p>
            <a:pPr algn="ctr"/>
            <a:r>
              <a:rPr lang="en-US" sz="5600" b="1" dirty="0">
                <a:solidFill>
                  <a:srgbClr val="000000"/>
                </a:solidFill>
              </a:rPr>
              <a:t>Try Different Methods</a:t>
            </a:r>
          </a:p>
          <a:p>
            <a:pPr marL="685800" indent="-685800">
              <a:buFont typeface="Arial"/>
              <a:buChar char="•"/>
            </a:pPr>
            <a:endParaRPr lang="en-US" sz="1200" b="1" dirty="0">
              <a:solidFill>
                <a:srgbClr val="000000"/>
              </a:solidFill>
            </a:endParaRPr>
          </a:p>
        </p:txBody>
      </p:sp>
    </p:spTree>
    <p:extLst>
      <p:ext uri="{BB962C8B-B14F-4D97-AF65-F5344CB8AC3E}">
        <p14:creationId xmlns:p14="http://schemas.microsoft.com/office/powerpoint/2010/main" val="20681312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895601" y="5774267"/>
            <a:ext cx="7123113" cy="4588933"/>
          </a:xfrm>
        </p:spPr>
        <p:txBody>
          <a:bodyPr/>
          <a:lstStyle/>
          <a:p>
            <a:endParaRPr lang="en-US" sz="4800" b="1" dirty="0"/>
          </a:p>
          <a:p>
            <a:pPr marL="685800" indent="-685800">
              <a:buFont typeface="Arial"/>
              <a:buChar char="•"/>
            </a:pPr>
            <a:endParaRPr lang="en-US" sz="4800" b="1" dirty="0"/>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endParaRPr lang="en-US" dirty="0"/>
          </a:p>
        </p:txBody>
      </p:sp>
      <p:sp>
        <p:nvSpPr>
          <p:cNvPr id="4" name="Text Placeholder 1"/>
          <p:cNvSpPr txBox="1">
            <a:spLocks/>
          </p:cNvSpPr>
          <p:nvPr/>
        </p:nvSpPr>
        <p:spPr>
          <a:xfrm>
            <a:off x="1568976" y="2674943"/>
            <a:ext cx="8449738" cy="1939095"/>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endParaRPr lang="en-US" sz="1200" b="1" dirty="0">
              <a:solidFill>
                <a:srgbClr val="000000"/>
              </a:solidFill>
            </a:endParaRPr>
          </a:p>
          <a:p>
            <a:pPr algn="ctr"/>
            <a:r>
              <a:rPr lang="en-US" sz="5600" b="1" dirty="0">
                <a:solidFill>
                  <a:srgbClr val="000000"/>
                </a:solidFill>
              </a:rPr>
              <a:t>Practice Evangelism That Results In New Churches</a:t>
            </a:r>
          </a:p>
        </p:txBody>
      </p:sp>
    </p:spTree>
    <p:extLst>
      <p:ext uri="{BB962C8B-B14F-4D97-AF65-F5344CB8AC3E}">
        <p14:creationId xmlns:p14="http://schemas.microsoft.com/office/powerpoint/2010/main" val="377242983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895601" y="5774267"/>
            <a:ext cx="7123113" cy="4588933"/>
          </a:xfrm>
        </p:spPr>
        <p:txBody>
          <a:bodyPr/>
          <a:lstStyle/>
          <a:p>
            <a:endParaRPr lang="en-US" sz="4800" b="1" dirty="0"/>
          </a:p>
          <a:p>
            <a:pPr marL="685800" indent="-685800">
              <a:buFont typeface="Arial"/>
              <a:buChar char="•"/>
            </a:pPr>
            <a:endParaRPr lang="en-US" sz="4800" b="1" dirty="0"/>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endParaRPr lang="en-US" dirty="0"/>
          </a:p>
        </p:txBody>
      </p:sp>
      <p:sp>
        <p:nvSpPr>
          <p:cNvPr id="4" name="Text Placeholder 1"/>
          <p:cNvSpPr txBox="1">
            <a:spLocks/>
          </p:cNvSpPr>
          <p:nvPr/>
        </p:nvSpPr>
        <p:spPr>
          <a:xfrm>
            <a:off x="1568976" y="2459452"/>
            <a:ext cx="8449738" cy="1939095"/>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endParaRPr lang="en-US" sz="1200" b="1" dirty="0">
              <a:solidFill>
                <a:srgbClr val="000000"/>
              </a:solidFill>
            </a:endParaRPr>
          </a:p>
          <a:p>
            <a:pPr algn="ctr"/>
            <a:r>
              <a:rPr lang="en-US" sz="5600" b="1" dirty="0">
                <a:solidFill>
                  <a:srgbClr val="000000"/>
                </a:solidFill>
              </a:rPr>
              <a:t>Partner with Ministries Already Engaged</a:t>
            </a:r>
          </a:p>
        </p:txBody>
      </p:sp>
    </p:spTree>
    <p:extLst>
      <p:ext uri="{BB962C8B-B14F-4D97-AF65-F5344CB8AC3E}">
        <p14:creationId xmlns:p14="http://schemas.microsoft.com/office/powerpoint/2010/main" val="39079461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895601" y="5774267"/>
            <a:ext cx="7123113" cy="4588933"/>
          </a:xfrm>
        </p:spPr>
        <p:txBody>
          <a:bodyPr/>
          <a:lstStyle/>
          <a:p>
            <a:endParaRPr lang="en-US" sz="4800" b="1" dirty="0"/>
          </a:p>
          <a:p>
            <a:pPr marL="685800" indent="-685800">
              <a:buFont typeface="Arial"/>
              <a:buChar char="•"/>
            </a:pPr>
            <a:endParaRPr lang="en-US" sz="4800" b="1" dirty="0"/>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endParaRPr lang="en-US" dirty="0"/>
          </a:p>
        </p:txBody>
      </p:sp>
      <p:sp>
        <p:nvSpPr>
          <p:cNvPr id="4" name="Text Placeholder 1"/>
          <p:cNvSpPr txBox="1">
            <a:spLocks/>
          </p:cNvSpPr>
          <p:nvPr/>
        </p:nvSpPr>
        <p:spPr>
          <a:xfrm>
            <a:off x="1568976" y="2459452"/>
            <a:ext cx="8449738" cy="1939095"/>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endParaRPr lang="en-US" sz="1200" b="1" dirty="0">
              <a:solidFill>
                <a:srgbClr val="000000"/>
              </a:solidFill>
            </a:endParaRPr>
          </a:p>
          <a:p>
            <a:pPr algn="ctr"/>
            <a:r>
              <a:rPr lang="en-US" sz="5600" b="1" dirty="0">
                <a:solidFill>
                  <a:srgbClr val="000000"/>
                </a:solidFill>
              </a:rPr>
              <a:t>Partner with Returning Missionaries</a:t>
            </a:r>
          </a:p>
        </p:txBody>
      </p:sp>
    </p:spTree>
    <p:extLst>
      <p:ext uri="{BB962C8B-B14F-4D97-AF65-F5344CB8AC3E}">
        <p14:creationId xmlns:p14="http://schemas.microsoft.com/office/powerpoint/2010/main" val="42153703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22460-8EB9-2758-3E30-D68ED2B7D24E}"/>
              </a:ext>
            </a:extLst>
          </p:cNvPr>
          <p:cNvSpPr>
            <a:spLocks noGrp="1"/>
          </p:cNvSpPr>
          <p:nvPr>
            <p:ph type="title"/>
          </p:nvPr>
        </p:nvSpPr>
        <p:spPr/>
        <p:txBody>
          <a:bodyPr/>
          <a:lstStyle/>
          <a:p>
            <a:r>
              <a:rPr lang="en-US" sz="4400" b="1" dirty="0"/>
              <a:t>Strategy for Reaching the Strangers Next Door</a:t>
            </a:r>
            <a:endParaRPr lang="en-US" dirty="0"/>
          </a:p>
        </p:txBody>
      </p:sp>
      <p:sp>
        <p:nvSpPr>
          <p:cNvPr id="3" name="Text Placeholder 2">
            <a:extLst>
              <a:ext uri="{FF2B5EF4-FFF2-40B4-BE49-F238E27FC236}">
                <a16:creationId xmlns:a16="http://schemas.microsoft.com/office/drawing/2014/main" id="{D53690E6-638E-6BF2-5FBA-E191C878290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116003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09800" y="1443190"/>
            <a:ext cx="7772400" cy="1500187"/>
          </a:xfrm>
        </p:spPr>
        <p:txBody>
          <a:bodyPr>
            <a:noAutofit/>
          </a:bodyPr>
          <a:lstStyle/>
          <a:p>
            <a:pPr algn="ctr"/>
            <a:r>
              <a:rPr lang="en-US" sz="8000" b="1" dirty="0">
                <a:solidFill>
                  <a:schemeClr val="tx1"/>
                </a:solidFill>
              </a:rPr>
              <a:t> </a:t>
            </a:r>
          </a:p>
          <a:p>
            <a:pPr algn="ctr"/>
            <a:r>
              <a:rPr lang="en-US" sz="8000" b="1" dirty="0">
                <a:solidFill>
                  <a:schemeClr val="tx1"/>
                </a:solidFill>
              </a:rPr>
              <a:t>R.E.P.S.</a:t>
            </a:r>
            <a:endParaRPr lang="en-US" sz="8000" dirty="0">
              <a:solidFill>
                <a:schemeClr val="tx1"/>
              </a:solidFill>
            </a:endParaRPr>
          </a:p>
        </p:txBody>
      </p:sp>
    </p:spTree>
    <p:extLst>
      <p:ext uri="{BB962C8B-B14F-4D97-AF65-F5344CB8AC3E}">
        <p14:creationId xmlns:p14="http://schemas.microsoft.com/office/powerpoint/2010/main" val="661510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7666" y="180235"/>
            <a:ext cx="8596668" cy="3880773"/>
          </a:xfrm>
        </p:spPr>
        <p:txBody>
          <a:bodyPr>
            <a:noAutofit/>
          </a:bodyPr>
          <a:lstStyle/>
          <a:p>
            <a:r>
              <a:rPr lang="en-US" sz="6000" dirty="0"/>
              <a:t>Migration</a:t>
            </a:r>
          </a:p>
          <a:p>
            <a:r>
              <a:rPr lang="en-US" sz="6000" dirty="0"/>
              <a:t>Migrant</a:t>
            </a:r>
          </a:p>
          <a:p>
            <a:r>
              <a:rPr lang="en-US" sz="6000" dirty="0"/>
              <a:t>Immigration</a:t>
            </a:r>
          </a:p>
          <a:p>
            <a:r>
              <a:rPr lang="en-US" sz="6000" dirty="0"/>
              <a:t>Emigration</a:t>
            </a:r>
          </a:p>
          <a:p>
            <a:r>
              <a:rPr lang="en-US" sz="6000" dirty="0"/>
              <a:t>Refugee</a:t>
            </a:r>
          </a:p>
          <a:p>
            <a:r>
              <a:rPr lang="en-US" sz="6000" dirty="0"/>
              <a:t>Asylum Seeker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0337EA-EFD5-B8C6-6AAA-F90B69EEB88A}"/>
              </a:ext>
            </a:extLst>
          </p:cNvPr>
          <p:cNvSpPr>
            <a:spLocks noGrp="1"/>
          </p:cNvSpPr>
          <p:nvPr>
            <p:ph idx="1"/>
          </p:nvPr>
        </p:nvSpPr>
        <p:spPr>
          <a:xfrm>
            <a:off x="699105" y="1037771"/>
            <a:ext cx="9032723" cy="5363029"/>
          </a:xfrm>
        </p:spPr>
        <p:txBody>
          <a:bodyPr>
            <a:noAutofit/>
          </a:bodyPr>
          <a:lstStyle/>
          <a:p>
            <a:r>
              <a:rPr lang="en-US" sz="6000" u="sng" dirty="0"/>
              <a:t>R</a:t>
            </a:r>
            <a:r>
              <a:rPr lang="en-US" sz="6000" dirty="0"/>
              <a:t>EACH</a:t>
            </a:r>
          </a:p>
          <a:p>
            <a:endParaRPr lang="en-US" sz="1000" dirty="0"/>
          </a:p>
          <a:p>
            <a:r>
              <a:rPr lang="en-US" sz="6000" u="sng" dirty="0"/>
              <a:t>E</a:t>
            </a:r>
            <a:r>
              <a:rPr lang="en-US" sz="6000" dirty="0"/>
              <a:t>QUIP</a:t>
            </a:r>
          </a:p>
          <a:p>
            <a:endParaRPr lang="en-US" sz="1000" dirty="0"/>
          </a:p>
          <a:p>
            <a:r>
              <a:rPr lang="en-US" sz="6000" u="sng" dirty="0"/>
              <a:t>P</a:t>
            </a:r>
            <a:r>
              <a:rPr lang="en-US" sz="6000" dirty="0"/>
              <a:t>ARTNER</a:t>
            </a:r>
          </a:p>
          <a:p>
            <a:endParaRPr lang="en-US" sz="1000" dirty="0"/>
          </a:p>
          <a:p>
            <a:r>
              <a:rPr lang="en-US" sz="6000" u="sng" dirty="0"/>
              <a:t>S</a:t>
            </a:r>
            <a:r>
              <a:rPr lang="en-US" sz="6000" dirty="0"/>
              <a:t>END</a:t>
            </a:r>
          </a:p>
        </p:txBody>
      </p:sp>
    </p:spTree>
    <p:extLst>
      <p:ext uri="{BB962C8B-B14F-4D97-AF65-F5344CB8AC3E}">
        <p14:creationId xmlns:p14="http://schemas.microsoft.com/office/powerpoint/2010/main" val="33562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a:grpSpLocks/>
          </p:cNvGrpSpPr>
          <p:nvPr/>
        </p:nvGrpSpPr>
        <p:grpSpPr bwMode="auto">
          <a:xfrm>
            <a:off x="1763486" y="1371600"/>
            <a:ext cx="7467600" cy="4114799"/>
            <a:chOff x="624" y="384"/>
            <a:chExt cx="4704" cy="2530"/>
          </a:xfrm>
        </p:grpSpPr>
        <p:grpSp>
          <p:nvGrpSpPr>
            <p:cNvPr id="3" name="Group 8"/>
            <p:cNvGrpSpPr>
              <a:grpSpLocks/>
            </p:cNvGrpSpPr>
            <p:nvPr/>
          </p:nvGrpSpPr>
          <p:grpSpPr bwMode="auto">
            <a:xfrm>
              <a:off x="624" y="1183"/>
              <a:ext cx="1872" cy="1457"/>
              <a:chOff x="624" y="1183"/>
              <a:chExt cx="1872" cy="1457"/>
            </a:xfrm>
          </p:grpSpPr>
          <p:grpSp>
            <p:nvGrpSpPr>
              <p:cNvPr id="4" name="Group 9"/>
              <p:cNvGrpSpPr>
                <a:grpSpLocks/>
              </p:cNvGrpSpPr>
              <p:nvPr/>
            </p:nvGrpSpPr>
            <p:grpSpPr bwMode="auto">
              <a:xfrm>
                <a:off x="624" y="1183"/>
                <a:ext cx="1872" cy="1194"/>
                <a:chOff x="5040" y="3060"/>
                <a:chExt cx="1672" cy="1800"/>
              </a:xfrm>
            </p:grpSpPr>
            <p:pic>
              <p:nvPicPr>
                <p:cNvPr id="246795" name="Picture 11"/>
                <p:cNvPicPr>
                  <a:picLocks noChangeAspect="1" noChangeArrowheads="1"/>
                </p:cNvPicPr>
                <p:nvPr/>
              </p:nvPicPr>
              <p:blipFill>
                <a:blip r:embed="rId2"/>
                <a:srcRect/>
                <a:stretch>
                  <a:fillRect/>
                </a:stretch>
              </p:blipFill>
              <p:spPr bwMode="auto">
                <a:xfrm>
                  <a:off x="5760" y="3600"/>
                  <a:ext cx="952" cy="1260"/>
                </a:xfrm>
                <a:prstGeom prst="rect">
                  <a:avLst/>
                </a:prstGeom>
                <a:noFill/>
              </p:spPr>
            </p:pic>
            <p:pic>
              <p:nvPicPr>
                <p:cNvPr id="246796" name="Picture 12"/>
                <p:cNvPicPr>
                  <a:picLocks noChangeAspect="1" noChangeArrowheads="1"/>
                </p:cNvPicPr>
                <p:nvPr/>
              </p:nvPicPr>
              <p:blipFill>
                <a:blip r:embed="rId2"/>
                <a:srcRect/>
                <a:stretch>
                  <a:fillRect/>
                </a:stretch>
              </p:blipFill>
              <p:spPr bwMode="auto">
                <a:xfrm>
                  <a:off x="5040" y="3060"/>
                  <a:ext cx="952" cy="1260"/>
                </a:xfrm>
                <a:prstGeom prst="rect">
                  <a:avLst/>
                </a:prstGeom>
                <a:noFill/>
              </p:spPr>
            </p:pic>
          </p:grpSp>
          <p:sp>
            <p:nvSpPr>
              <p:cNvPr id="246797" name="Text Box 13"/>
              <p:cNvSpPr txBox="1">
                <a:spLocks noChangeArrowheads="1"/>
              </p:cNvSpPr>
              <p:nvPr/>
            </p:nvSpPr>
            <p:spPr bwMode="auto">
              <a:xfrm>
                <a:off x="768" y="2352"/>
                <a:ext cx="1683" cy="288"/>
              </a:xfrm>
              <a:prstGeom prst="rect">
                <a:avLst/>
              </a:prstGeom>
              <a:noFill/>
              <a:ln w="9525">
                <a:noFill/>
                <a:miter lim="800000"/>
                <a:headEnd/>
                <a:tailEnd/>
              </a:ln>
            </p:spPr>
            <p:txBody>
              <a:bodyPr/>
              <a:lstStyle/>
              <a:p>
                <a:pPr algn="ctr" eaLnBrk="0" hangingPunct="0"/>
                <a:r>
                  <a:rPr lang="en-US" sz="2800" b="1" dirty="0">
                    <a:latin typeface="Times New Roman" pitchFamily="18" charset="0"/>
                  </a:rPr>
                  <a:t>Your Team</a:t>
                </a:r>
              </a:p>
            </p:txBody>
          </p:sp>
        </p:grpSp>
        <p:pic>
          <p:nvPicPr>
            <p:cNvPr id="246799" name="Picture 15"/>
            <p:cNvPicPr>
              <a:picLocks noChangeAspect="1" noChangeArrowheads="1"/>
            </p:cNvPicPr>
            <p:nvPr/>
          </p:nvPicPr>
          <p:blipFill>
            <a:blip r:embed="rId2"/>
            <a:srcRect/>
            <a:stretch>
              <a:fillRect/>
            </a:stretch>
          </p:blipFill>
          <p:spPr bwMode="auto">
            <a:xfrm>
              <a:off x="4108" y="384"/>
              <a:ext cx="291" cy="446"/>
            </a:xfrm>
            <a:prstGeom prst="rect">
              <a:avLst/>
            </a:prstGeom>
            <a:noFill/>
          </p:spPr>
        </p:pic>
        <p:pic>
          <p:nvPicPr>
            <p:cNvPr id="246800" name="Picture 16"/>
            <p:cNvPicPr>
              <a:picLocks noChangeAspect="1" noChangeArrowheads="1"/>
            </p:cNvPicPr>
            <p:nvPr/>
          </p:nvPicPr>
          <p:blipFill>
            <a:blip r:embed="rId2"/>
            <a:srcRect/>
            <a:stretch>
              <a:fillRect/>
            </a:stretch>
          </p:blipFill>
          <p:spPr bwMode="auto">
            <a:xfrm>
              <a:off x="4137" y="1128"/>
              <a:ext cx="291" cy="446"/>
            </a:xfrm>
            <a:prstGeom prst="rect">
              <a:avLst/>
            </a:prstGeom>
            <a:noFill/>
          </p:spPr>
        </p:pic>
        <p:pic>
          <p:nvPicPr>
            <p:cNvPr id="246801" name="Picture 17"/>
            <p:cNvPicPr>
              <a:picLocks noChangeAspect="1" noChangeArrowheads="1"/>
            </p:cNvPicPr>
            <p:nvPr/>
          </p:nvPicPr>
          <p:blipFill>
            <a:blip r:embed="rId2"/>
            <a:srcRect/>
            <a:stretch>
              <a:fillRect/>
            </a:stretch>
          </p:blipFill>
          <p:spPr bwMode="auto">
            <a:xfrm>
              <a:off x="4137" y="1723"/>
              <a:ext cx="291" cy="447"/>
            </a:xfrm>
            <a:prstGeom prst="rect">
              <a:avLst/>
            </a:prstGeom>
            <a:noFill/>
          </p:spPr>
        </p:pic>
        <p:pic>
          <p:nvPicPr>
            <p:cNvPr id="246802" name="Picture 18"/>
            <p:cNvPicPr>
              <a:picLocks noChangeAspect="1" noChangeArrowheads="1"/>
            </p:cNvPicPr>
            <p:nvPr/>
          </p:nvPicPr>
          <p:blipFill>
            <a:blip r:embed="rId2"/>
            <a:srcRect/>
            <a:stretch>
              <a:fillRect/>
            </a:stretch>
          </p:blipFill>
          <p:spPr bwMode="auto">
            <a:xfrm>
              <a:off x="4651" y="533"/>
              <a:ext cx="291" cy="446"/>
            </a:xfrm>
            <a:prstGeom prst="rect">
              <a:avLst/>
            </a:prstGeom>
            <a:noFill/>
          </p:spPr>
        </p:pic>
        <p:pic>
          <p:nvPicPr>
            <p:cNvPr id="246803" name="Picture 19"/>
            <p:cNvPicPr>
              <a:picLocks noChangeAspect="1" noChangeArrowheads="1"/>
            </p:cNvPicPr>
            <p:nvPr/>
          </p:nvPicPr>
          <p:blipFill>
            <a:blip r:embed="rId2"/>
            <a:srcRect/>
            <a:stretch>
              <a:fillRect/>
            </a:stretch>
          </p:blipFill>
          <p:spPr bwMode="auto">
            <a:xfrm>
              <a:off x="5037" y="1128"/>
              <a:ext cx="291" cy="446"/>
            </a:xfrm>
            <a:prstGeom prst="rect">
              <a:avLst/>
            </a:prstGeom>
            <a:noFill/>
          </p:spPr>
        </p:pic>
        <p:pic>
          <p:nvPicPr>
            <p:cNvPr id="246804" name="Picture 20"/>
            <p:cNvPicPr>
              <a:picLocks noChangeAspect="1" noChangeArrowheads="1"/>
            </p:cNvPicPr>
            <p:nvPr/>
          </p:nvPicPr>
          <p:blipFill>
            <a:blip r:embed="rId2"/>
            <a:srcRect/>
            <a:stretch>
              <a:fillRect/>
            </a:stretch>
          </p:blipFill>
          <p:spPr bwMode="auto">
            <a:xfrm>
              <a:off x="4523" y="1426"/>
              <a:ext cx="291" cy="446"/>
            </a:xfrm>
            <a:prstGeom prst="rect">
              <a:avLst/>
            </a:prstGeom>
            <a:noFill/>
          </p:spPr>
        </p:pic>
        <p:pic>
          <p:nvPicPr>
            <p:cNvPr id="246805" name="Picture 21"/>
            <p:cNvPicPr>
              <a:picLocks noChangeAspect="1" noChangeArrowheads="1"/>
            </p:cNvPicPr>
            <p:nvPr/>
          </p:nvPicPr>
          <p:blipFill>
            <a:blip r:embed="rId2"/>
            <a:srcRect/>
            <a:stretch>
              <a:fillRect/>
            </a:stretch>
          </p:blipFill>
          <p:spPr bwMode="auto">
            <a:xfrm>
              <a:off x="4780" y="2021"/>
              <a:ext cx="291" cy="446"/>
            </a:xfrm>
            <a:prstGeom prst="rect">
              <a:avLst/>
            </a:prstGeom>
            <a:noFill/>
          </p:spPr>
        </p:pic>
        <p:pic>
          <p:nvPicPr>
            <p:cNvPr id="246806" name="Picture 22"/>
            <p:cNvPicPr>
              <a:picLocks noChangeAspect="1" noChangeArrowheads="1"/>
            </p:cNvPicPr>
            <p:nvPr/>
          </p:nvPicPr>
          <p:blipFill>
            <a:blip r:embed="rId2"/>
            <a:srcRect/>
            <a:stretch>
              <a:fillRect/>
            </a:stretch>
          </p:blipFill>
          <p:spPr bwMode="auto">
            <a:xfrm>
              <a:off x="3751" y="830"/>
              <a:ext cx="291" cy="447"/>
            </a:xfrm>
            <a:prstGeom prst="rect">
              <a:avLst/>
            </a:prstGeom>
            <a:noFill/>
          </p:spPr>
        </p:pic>
        <p:pic>
          <p:nvPicPr>
            <p:cNvPr id="246807" name="Picture 23"/>
            <p:cNvPicPr>
              <a:picLocks noChangeAspect="1" noChangeArrowheads="1"/>
            </p:cNvPicPr>
            <p:nvPr/>
          </p:nvPicPr>
          <p:blipFill>
            <a:blip r:embed="rId2"/>
            <a:srcRect/>
            <a:stretch>
              <a:fillRect/>
            </a:stretch>
          </p:blipFill>
          <p:spPr bwMode="auto">
            <a:xfrm>
              <a:off x="2980" y="1872"/>
              <a:ext cx="680" cy="1042"/>
            </a:xfrm>
            <a:prstGeom prst="rect">
              <a:avLst/>
            </a:prstGeom>
            <a:noFill/>
          </p:spPr>
        </p:pic>
        <p:sp>
          <p:nvSpPr>
            <p:cNvPr id="246808" name="Line 24"/>
            <p:cNvSpPr>
              <a:spLocks noChangeShapeType="1"/>
            </p:cNvSpPr>
            <p:nvPr/>
          </p:nvSpPr>
          <p:spPr bwMode="auto">
            <a:xfrm flipV="1">
              <a:off x="3494" y="1277"/>
              <a:ext cx="386" cy="744"/>
            </a:xfrm>
            <a:prstGeom prst="line">
              <a:avLst/>
            </a:prstGeom>
            <a:noFill/>
            <a:ln w="9525">
              <a:solidFill>
                <a:schemeClr val="tx1"/>
              </a:solidFill>
              <a:round/>
              <a:headEnd/>
              <a:tailEnd/>
            </a:ln>
          </p:spPr>
          <p:txBody>
            <a:bodyPr/>
            <a:lstStyle/>
            <a:p>
              <a:endParaRPr lang="en-US"/>
            </a:p>
          </p:txBody>
        </p:sp>
        <p:sp>
          <p:nvSpPr>
            <p:cNvPr id="246809" name="Line 25"/>
            <p:cNvSpPr>
              <a:spLocks noChangeShapeType="1"/>
            </p:cNvSpPr>
            <p:nvPr/>
          </p:nvSpPr>
          <p:spPr bwMode="auto">
            <a:xfrm>
              <a:off x="3622" y="2318"/>
              <a:ext cx="1286" cy="0"/>
            </a:xfrm>
            <a:prstGeom prst="line">
              <a:avLst/>
            </a:prstGeom>
            <a:noFill/>
            <a:ln w="9525">
              <a:solidFill>
                <a:schemeClr val="tx1"/>
              </a:solidFill>
              <a:round/>
              <a:headEnd/>
              <a:tailEnd/>
            </a:ln>
          </p:spPr>
          <p:txBody>
            <a:bodyPr/>
            <a:lstStyle/>
            <a:p>
              <a:endParaRPr lang="en-US"/>
            </a:p>
          </p:txBody>
        </p:sp>
        <p:sp>
          <p:nvSpPr>
            <p:cNvPr id="246810" name="Line 26"/>
            <p:cNvSpPr>
              <a:spLocks noChangeShapeType="1"/>
            </p:cNvSpPr>
            <p:nvPr/>
          </p:nvSpPr>
          <p:spPr bwMode="auto">
            <a:xfrm flipH="1" flipV="1">
              <a:off x="4780" y="830"/>
              <a:ext cx="128" cy="1191"/>
            </a:xfrm>
            <a:prstGeom prst="line">
              <a:avLst/>
            </a:prstGeom>
            <a:noFill/>
            <a:ln w="9525">
              <a:solidFill>
                <a:schemeClr val="tx1"/>
              </a:solidFill>
              <a:round/>
              <a:headEnd/>
              <a:tailEnd/>
            </a:ln>
          </p:spPr>
          <p:txBody>
            <a:bodyPr/>
            <a:lstStyle/>
            <a:p>
              <a:endParaRPr lang="en-US"/>
            </a:p>
          </p:txBody>
        </p:sp>
        <p:sp>
          <p:nvSpPr>
            <p:cNvPr id="246811" name="Line 27"/>
            <p:cNvSpPr>
              <a:spLocks noChangeShapeType="1"/>
            </p:cNvSpPr>
            <p:nvPr/>
          </p:nvSpPr>
          <p:spPr bwMode="auto">
            <a:xfrm>
              <a:off x="4008" y="1128"/>
              <a:ext cx="257" cy="744"/>
            </a:xfrm>
            <a:prstGeom prst="line">
              <a:avLst/>
            </a:prstGeom>
            <a:noFill/>
            <a:ln w="9525">
              <a:solidFill>
                <a:schemeClr val="tx1"/>
              </a:solidFill>
              <a:round/>
              <a:headEnd/>
              <a:tailEnd/>
            </a:ln>
          </p:spPr>
          <p:txBody>
            <a:bodyPr/>
            <a:lstStyle/>
            <a:p>
              <a:endParaRPr lang="en-US"/>
            </a:p>
          </p:txBody>
        </p:sp>
        <p:sp>
          <p:nvSpPr>
            <p:cNvPr id="246812" name="Line 28"/>
            <p:cNvSpPr>
              <a:spLocks noChangeShapeType="1"/>
            </p:cNvSpPr>
            <p:nvPr/>
          </p:nvSpPr>
          <p:spPr bwMode="auto">
            <a:xfrm>
              <a:off x="4008" y="979"/>
              <a:ext cx="1157" cy="447"/>
            </a:xfrm>
            <a:prstGeom prst="line">
              <a:avLst/>
            </a:prstGeom>
            <a:noFill/>
            <a:ln w="9525">
              <a:solidFill>
                <a:schemeClr val="tx1"/>
              </a:solidFill>
              <a:round/>
              <a:headEnd/>
              <a:tailEnd/>
            </a:ln>
          </p:spPr>
          <p:txBody>
            <a:bodyPr/>
            <a:lstStyle/>
            <a:p>
              <a:endParaRPr lang="en-US"/>
            </a:p>
          </p:txBody>
        </p:sp>
        <p:sp>
          <p:nvSpPr>
            <p:cNvPr id="246813" name="Line 29"/>
            <p:cNvSpPr>
              <a:spLocks noChangeShapeType="1"/>
            </p:cNvSpPr>
            <p:nvPr/>
          </p:nvSpPr>
          <p:spPr bwMode="auto">
            <a:xfrm flipH="1" flipV="1">
              <a:off x="4265" y="682"/>
              <a:ext cx="772" cy="595"/>
            </a:xfrm>
            <a:prstGeom prst="line">
              <a:avLst/>
            </a:prstGeom>
            <a:noFill/>
            <a:ln w="9525">
              <a:solidFill>
                <a:schemeClr val="tx1"/>
              </a:solidFill>
              <a:round/>
              <a:headEnd/>
              <a:tailEnd/>
            </a:ln>
          </p:spPr>
          <p:txBody>
            <a:bodyPr/>
            <a:lstStyle/>
            <a:p>
              <a:endParaRPr lang="en-US"/>
            </a:p>
          </p:txBody>
        </p:sp>
        <p:sp>
          <p:nvSpPr>
            <p:cNvPr id="246814" name="Line 30"/>
            <p:cNvSpPr>
              <a:spLocks noChangeShapeType="1"/>
            </p:cNvSpPr>
            <p:nvPr/>
          </p:nvSpPr>
          <p:spPr bwMode="auto">
            <a:xfrm flipH="1" flipV="1">
              <a:off x="4394" y="1426"/>
              <a:ext cx="386" cy="595"/>
            </a:xfrm>
            <a:prstGeom prst="line">
              <a:avLst/>
            </a:prstGeom>
            <a:noFill/>
            <a:ln w="9525">
              <a:solidFill>
                <a:schemeClr val="tx1"/>
              </a:solidFill>
              <a:round/>
              <a:headEnd/>
              <a:tailEnd/>
            </a:ln>
          </p:spPr>
          <p:txBody>
            <a:bodyPr/>
            <a:lstStyle/>
            <a:p>
              <a:endParaRPr lang="en-US"/>
            </a:p>
          </p:txBody>
        </p:sp>
        <p:sp>
          <p:nvSpPr>
            <p:cNvPr id="246815" name="Line 31"/>
            <p:cNvSpPr>
              <a:spLocks noChangeShapeType="1"/>
            </p:cNvSpPr>
            <p:nvPr/>
          </p:nvSpPr>
          <p:spPr bwMode="auto">
            <a:xfrm flipH="1">
              <a:off x="4780" y="1426"/>
              <a:ext cx="385" cy="148"/>
            </a:xfrm>
            <a:prstGeom prst="line">
              <a:avLst/>
            </a:prstGeom>
            <a:noFill/>
            <a:ln w="9525">
              <a:solidFill>
                <a:schemeClr val="tx1"/>
              </a:solidFill>
              <a:round/>
              <a:headEnd/>
              <a:tailEnd/>
            </a:ln>
          </p:spPr>
          <p:txBody>
            <a:bodyPr/>
            <a:lstStyle/>
            <a:p>
              <a:endParaRPr lang="en-US"/>
            </a:p>
          </p:txBody>
        </p:sp>
        <p:sp>
          <p:nvSpPr>
            <p:cNvPr id="246816" name="Line 32"/>
            <p:cNvSpPr>
              <a:spLocks noChangeShapeType="1"/>
            </p:cNvSpPr>
            <p:nvPr/>
          </p:nvSpPr>
          <p:spPr bwMode="auto">
            <a:xfrm>
              <a:off x="2208" y="2318"/>
              <a:ext cx="772" cy="0"/>
            </a:xfrm>
            <a:prstGeom prst="line">
              <a:avLst/>
            </a:prstGeom>
            <a:noFill/>
            <a:ln w="9525">
              <a:solidFill>
                <a:schemeClr val="tx1"/>
              </a:solidFill>
              <a:round/>
              <a:headEnd/>
              <a:tailEnd type="triangle" w="med" len="med"/>
            </a:ln>
          </p:spPr>
          <p:txBody>
            <a:bodyPr/>
            <a:lstStyle/>
            <a:p>
              <a:endParaRPr lang="en-US"/>
            </a:p>
          </p:txBody>
        </p:sp>
      </p:grpSp>
      <p:sp>
        <p:nvSpPr>
          <p:cNvPr id="5" name="TextBox 4"/>
          <p:cNvSpPr txBox="1"/>
          <p:nvPr/>
        </p:nvSpPr>
        <p:spPr>
          <a:xfrm>
            <a:off x="5076372" y="5303399"/>
            <a:ext cx="2133600" cy="954107"/>
          </a:xfrm>
          <a:prstGeom prst="rect">
            <a:avLst/>
          </a:prstGeom>
          <a:noFill/>
        </p:spPr>
        <p:txBody>
          <a:bodyPr wrap="square" rtlCol="0">
            <a:spAutoFit/>
          </a:bodyPr>
          <a:lstStyle/>
          <a:p>
            <a:pPr algn="ctr"/>
            <a:r>
              <a:rPr lang="en-US" sz="2800" b="1" dirty="0">
                <a:latin typeface="Times New Roman"/>
                <a:cs typeface="Times New Roman"/>
              </a:rPr>
              <a:t>Stranger Next Door</a:t>
            </a:r>
          </a:p>
        </p:txBody>
      </p:sp>
    </p:spTree>
    <p:extLst>
      <p:ext uri="{BB962C8B-B14F-4D97-AF65-F5344CB8AC3E}">
        <p14:creationId xmlns:p14="http://schemas.microsoft.com/office/powerpoint/2010/main" val="109787982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24634" y="1145508"/>
            <a:ext cx="7105266" cy="253916"/>
          </a:xfrm>
          <a:prstGeom prst="rect">
            <a:avLst/>
          </a:prstGeom>
          <a:noFill/>
        </p:spPr>
        <p:txBody>
          <a:bodyPr wrap="square" lIns="0" tIns="0" rIns="0" bIns="0" rtlCol="0" anchor="t" anchorCtr="0">
            <a:spAutoFit/>
          </a:bodyPr>
          <a:lstStyle/>
          <a:p>
            <a:pPr>
              <a:lnSpc>
                <a:spcPct val="90000"/>
              </a:lnSpc>
            </a:pPr>
            <a:endParaRPr lang="en-US" dirty="0">
              <a:solidFill>
                <a:srgbClr val="E88D1E"/>
              </a:solidFill>
              <a:latin typeface="Helvetica"/>
              <a:cs typeface="Helvetica"/>
            </a:endParaRPr>
          </a:p>
        </p:txBody>
      </p:sp>
      <p:sp>
        <p:nvSpPr>
          <p:cNvPr id="8" name="Text Placeholder 4"/>
          <p:cNvSpPr txBox="1">
            <a:spLocks/>
          </p:cNvSpPr>
          <p:nvPr/>
        </p:nvSpPr>
        <p:spPr>
          <a:xfrm>
            <a:off x="1685357" y="1600200"/>
            <a:ext cx="7123113" cy="3657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800" b="1" dirty="0"/>
          </a:p>
          <a:p>
            <a:pPr marL="0" indent="0" algn="ctr">
              <a:buNone/>
            </a:pPr>
            <a:r>
              <a:rPr lang="en-US" sz="6000" b="1" dirty="0"/>
              <a:t>Acts 17:26-27</a:t>
            </a:r>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endParaRPr lang="en-US" dirty="0"/>
          </a:p>
        </p:txBody>
      </p:sp>
    </p:spTree>
    <p:extLst>
      <p:ext uri="{BB962C8B-B14F-4D97-AF65-F5344CB8AC3E}">
        <p14:creationId xmlns:p14="http://schemas.microsoft.com/office/powerpoint/2010/main" val="49399479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94040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A93F5-1D40-D720-83AF-779BFB18B953}"/>
              </a:ext>
            </a:extLst>
          </p:cNvPr>
          <p:cNvSpPr>
            <a:spLocks noGrp="1"/>
          </p:cNvSpPr>
          <p:nvPr>
            <p:ph type="ctrTitle"/>
          </p:nvPr>
        </p:nvSpPr>
        <p:spPr/>
        <p:txBody>
          <a:bodyPr/>
          <a:lstStyle/>
          <a:p>
            <a:r>
              <a:rPr lang="en-US" sz="6000" dirty="0"/>
              <a:t>Reaching the Strangers Next Door</a:t>
            </a:r>
          </a:p>
        </p:txBody>
      </p:sp>
      <p:sp>
        <p:nvSpPr>
          <p:cNvPr id="3" name="Subtitle 2">
            <a:extLst>
              <a:ext uri="{FF2B5EF4-FFF2-40B4-BE49-F238E27FC236}">
                <a16:creationId xmlns:a16="http://schemas.microsoft.com/office/drawing/2014/main" id="{C7164F04-B7F1-7DA8-6504-F63086A7C0E6}"/>
              </a:ext>
            </a:extLst>
          </p:cNvPr>
          <p:cNvSpPr>
            <a:spLocks noGrp="1"/>
          </p:cNvSpPr>
          <p:nvPr>
            <p:ph type="subTitle" idx="1"/>
          </p:nvPr>
        </p:nvSpPr>
        <p:spPr/>
        <p:txBody>
          <a:bodyPr>
            <a:normAutofit/>
          </a:bodyPr>
          <a:lstStyle/>
          <a:p>
            <a:r>
              <a:rPr lang="en-US" dirty="0"/>
              <a:t>Providence Baptist Church</a:t>
            </a:r>
          </a:p>
          <a:p>
            <a:r>
              <a:rPr lang="en-US" dirty="0"/>
              <a:t>J. D. Payne </a:t>
            </a:r>
          </a:p>
        </p:txBody>
      </p:sp>
    </p:spTree>
    <p:extLst>
      <p:ext uri="{BB962C8B-B14F-4D97-AF65-F5344CB8AC3E}">
        <p14:creationId xmlns:p14="http://schemas.microsoft.com/office/powerpoint/2010/main" val="3911512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e 1">
            <a:extLst>
              <a:ext uri="{FF2B5EF4-FFF2-40B4-BE49-F238E27FC236}">
                <a16:creationId xmlns:a16="http://schemas.microsoft.com/office/drawing/2014/main" id="{484BF144-2F3A-76C9-F9A3-6D47CBE1609B}"/>
              </a:ext>
            </a:extLst>
          </p:cNvPr>
          <p:cNvSpPr/>
          <p:nvPr/>
        </p:nvSpPr>
        <p:spPr>
          <a:xfrm>
            <a:off x="1503123" y="335071"/>
            <a:ext cx="6751529" cy="6187858"/>
          </a:xfrm>
          <a:prstGeom prst="pie">
            <a:avLst>
              <a:gd name="adj1" fmla="val 16804558"/>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endParaRPr lang="en-US" sz="6000" dirty="0">
              <a:solidFill>
                <a:schemeClr val="tx1"/>
              </a:solidFill>
            </a:endParaRPr>
          </a:p>
          <a:p>
            <a:pPr algn="ctr"/>
            <a:r>
              <a:rPr lang="en-US" sz="6000" b="1" dirty="0">
                <a:solidFill>
                  <a:schemeClr val="tx1"/>
                </a:solidFill>
              </a:rPr>
              <a:t>3.6%</a:t>
            </a:r>
          </a:p>
          <a:p>
            <a:pPr algn="ctr"/>
            <a:r>
              <a:rPr lang="en-US" sz="6000" b="1" dirty="0">
                <a:solidFill>
                  <a:schemeClr val="tx1"/>
                </a:solidFill>
              </a:rPr>
              <a:t>281 Million</a:t>
            </a:r>
          </a:p>
        </p:txBody>
      </p:sp>
    </p:spTree>
    <p:extLst>
      <p:ext uri="{BB962C8B-B14F-4D97-AF65-F5344CB8AC3E}">
        <p14:creationId xmlns:p14="http://schemas.microsoft.com/office/powerpoint/2010/main" val="2301635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24634" y="1145508"/>
            <a:ext cx="7105266" cy="253916"/>
          </a:xfrm>
          <a:prstGeom prst="rect">
            <a:avLst/>
          </a:prstGeom>
          <a:noFill/>
        </p:spPr>
        <p:txBody>
          <a:bodyPr wrap="square" lIns="0" tIns="0" rIns="0" bIns="0" rtlCol="0" anchor="t" anchorCtr="0">
            <a:spAutoFit/>
          </a:bodyPr>
          <a:lstStyle/>
          <a:p>
            <a:pPr>
              <a:lnSpc>
                <a:spcPct val="90000"/>
              </a:lnSpc>
            </a:pPr>
            <a:endParaRPr lang="en-US" dirty="0">
              <a:solidFill>
                <a:srgbClr val="E88D1E"/>
              </a:solidFill>
              <a:latin typeface="Helvetica"/>
              <a:cs typeface="Helvetica"/>
            </a:endParaRPr>
          </a:p>
        </p:txBody>
      </p:sp>
      <p:sp>
        <p:nvSpPr>
          <p:cNvPr id="8" name="Text Placeholder 4"/>
          <p:cNvSpPr txBox="1">
            <a:spLocks/>
          </p:cNvSpPr>
          <p:nvPr/>
        </p:nvSpPr>
        <p:spPr>
          <a:xfrm>
            <a:off x="1685357" y="1600200"/>
            <a:ext cx="7123113" cy="3657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800" b="1" dirty="0"/>
          </a:p>
          <a:p>
            <a:pPr marL="0" indent="0" algn="ctr">
              <a:buNone/>
            </a:pPr>
            <a:r>
              <a:rPr lang="en-US" sz="6000" b="1" dirty="0"/>
              <a:t>Acts 17:26-27</a:t>
            </a:r>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endParaRPr lang="en-US" dirty="0"/>
          </a:p>
        </p:txBody>
      </p:sp>
    </p:spTree>
    <p:extLst>
      <p:ext uri="{BB962C8B-B14F-4D97-AF65-F5344CB8AC3E}">
        <p14:creationId xmlns:p14="http://schemas.microsoft.com/office/powerpoint/2010/main" val="3345738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F5D99-4ABD-D2DB-9F46-1B4BD47BB059}"/>
              </a:ext>
            </a:extLst>
          </p:cNvPr>
          <p:cNvSpPr>
            <a:spLocks noGrp="1"/>
          </p:cNvSpPr>
          <p:nvPr>
            <p:ph type="title"/>
          </p:nvPr>
        </p:nvSpPr>
        <p:spPr/>
        <p:txBody>
          <a:bodyPr/>
          <a:lstStyle/>
          <a:p>
            <a:r>
              <a:rPr lang="en-US" dirty="0"/>
              <a:t>DIVINE MAESTRO</a:t>
            </a:r>
          </a:p>
        </p:txBody>
      </p:sp>
      <p:sp>
        <p:nvSpPr>
          <p:cNvPr id="3" name="Text Placeholder 2">
            <a:extLst>
              <a:ext uri="{FF2B5EF4-FFF2-40B4-BE49-F238E27FC236}">
                <a16:creationId xmlns:a16="http://schemas.microsoft.com/office/drawing/2014/main" id="{7C0ABBBC-19DE-FBF0-A4ED-F341EB0B179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8320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18A2D-B985-1087-1938-089F984A82D4}"/>
              </a:ext>
            </a:extLst>
          </p:cNvPr>
          <p:cNvSpPr>
            <a:spLocks noGrp="1"/>
          </p:cNvSpPr>
          <p:nvPr>
            <p:ph type="title"/>
          </p:nvPr>
        </p:nvSpPr>
        <p:spPr>
          <a:xfrm>
            <a:off x="677334" y="369519"/>
            <a:ext cx="8596668" cy="1320800"/>
          </a:xfrm>
        </p:spPr>
        <p:txBody>
          <a:bodyPr>
            <a:normAutofit/>
          </a:bodyPr>
          <a:lstStyle/>
          <a:p>
            <a:r>
              <a:rPr lang="en-US" sz="6000" dirty="0"/>
              <a:t>Migration</a:t>
            </a:r>
          </a:p>
        </p:txBody>
      </p:sp>
      <p:sp>
        <p:nvSpPr>
          <p:cNvPr id="3" name="Content Placeholder 2">
            <a:extLst>
              <a:ext uri="{FF2B5EF4-FFF2-40B4-BE49-F238E27FC236}">
                <a16:creationId xmlns:a16="http://schemas.microsoft.com/office/drawing/2014/main" id="{CF4C8DB9-C002-790A-4D88-67768DFEE794}"/>
              </a:ext>
            </a:extLst>
          </p:cNvPr>
          <p:cNvSpPr>
            <a:spLocks noGrp="1"/>
          </p:cNvSpPr>
          <p:nvPr>
            <p:ph idx="1"/>
          </p:nvPr>
        </p:nvSpPr>
        <p:spPr>
          <a:xfrm>
            <a:off x="677333" y="1628384"/>
            <a:ext cx="9957263" cy="4860097"/>
          </a:xfrm>
        </p:spPr>
        <p:txBody>
          <a:bodyPr>
            <a:normAutofit/>
          </a:bodyPr>
          <a:lstStyle/>
          <a:p>
            <a:r>
              <a:rPr lang="en-US" sz="3200" b="1" dirty="0"/>
              <a:t>BEFORE THE FALL </a:t>
            </a:r>
            <a:r>
              <a:rPr lang="en-US" sz="3200" dirty="0"/>
              <a:t>(Gen 1:18)</a:t>
            </a:r>
          </a:p>
          <a:p>
            <a:pPr marL="0" indent="0">
              <a:buNone/>
            </a:pPr>
            <a:endParaRPr lang="en-US" sz="1200" dirty="0"/>
          </a:p>
          <a:p>
            <a:r>
              <a:rPr lang="en-US" sz="3200" b="1" dirty="0"/>
              <a:t>FROM THE GARDEN </a:t>
            </a:r>
            <a:r>
              <a:rPr lang="en-US" sz="3200" dirty="0"/>
              <a:t>(Gen 3:22-24)</a:t>
            </a:r>
          </a:p>
          <a:p>
            <a:pPr marL="0" indent="0">
              <a:buNone/>
            </a:pPr>
            <a:endParaRPr lang="en-US" sz="1200" dirty="0"/>
          </a:p>
          <a:p>
            <a:r>
              <a:rPr lang="en-US" sz="3200" b="1" dirty="0"/>
              <a:t>OF CAIN </a:t>
            </a:r>
            <a:r>
              <a:rPr lang="en-US" sz="3200" dirty="0"/>
              <a:t>(Gen 4:12, 16)</a:t>
            </a:r>
          </a:p>
          <a:p>
            <a:pPr marL="0" indent="0">
              <a:buNone/>
            </a:pPr>
            <a:endParaRPr lang="en-US" sz="1200" dirty="0"/>
          </a:p>
          <a:p>
            <a:r>
              <a:rPr lang="en-US" sz="3200" b="1" dirty="0"/>
              <a:t>AFTER THE FLOOD </a:t>
            </a:r>
            <a:r>
              <a:rPr lang="en-US" sz="3200" dirty="0"/>
              <a:t>(Gen 9:1; 10:5, 6, 11, 15-19, 30, 32)</a:t>
            </a:r>
          </a:p>
          <a:p>
            <a:pPr marL="0" indent="0">
              <a:buNone/>
            </a:pPr>
            <a:endParaRPr lang="en-US" sz="1300" dirty="0"/>
          </a:p>
          <a:p>
            <a:r>
              <a:rPr lang="en-US" sz="3200" b="1" dirty="0"/>
              <a:t>AFTER BABEL </a:t>
            </a:r>
            <a:r>
              <a:rPr lang="en-US" sz="3200" dirty="0"/>
              <a:t>(Gen 11:1-2, 6-9)</a:t>
            </a:r>
          </a:p>
        </p:txBody>
      </p:sp>
    </p:spTree>
    <p:extLst>
      <p:ext uri="{BB962C8B-B14F-4D97-AF65-F5344CB8AC3E}">
        <p14:creationId xmlns:p14="http://schemas.microsoft.com/office/powerpoint/2010/main" val="407417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F38852-AF91-2660-AD98-096FF2F34FBC}"/>
              </a:ext>
            </a:extLst>
          </p:cNvPr>
          <p:cNvSpPr>
            <a:spLocks noGrp="1"/>
          </p:cNvSpPr>
          <p:nvPr>
            <p:ph idx="1"/>
          </p:nvPr>
        </p:nvSpPr>
        <p:spPr>
          <a:xfrm>
            <a:off x="602177" y="1158506"/>
            <a:ext cx="8596668" cy="3880773"/>
          </a:xfrm>
        </p:spPr>
        <p:txBody>
          <a:bodyPr>
            <a:normAutofit fontScale="92500"/>
          </a:bodyPr>
          <a:lstStyle/>
          <a:p>
            <a:r>
              <a:rPr lang="en-US" sz="4800" dirty="0"/>
              <a:t>ABRAHAM, ISAAC, JACOB (Gen 11:31; 15:13-16)</a:t>
            </a:r>
          </a:p>
          <a:p>
            <a:pPr marL="0" indent="0">
              <a:buNone/>
            </a:pPr>
            <a:endParaRPr lang="en-US" sz="1900" dirty="0"/>
          </a:p>
          <a:p>
            <a:r>
              <a:rPr lang="en-US" sz="4800" dirty="0"/>
              <a:t>JOSEPH: THROUGH SLAVE TRADE (Gen 37; 45:7-8; 50:20)</a:t>
            </a:r>
          </a:p>
        </p:txBody>
      </p:sp>
    </p:spTree>
    <p:extLst>
      <p:ext uri="{BB962C8B-B14F-4D97-AF65-F5344CB8AC3E}">
        <p14:creationId xmlns:p14="http://schemas.microsoft.com/office/powerpoint/2010/main" val="186922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399CF2-B60A-DDED-1588-9CFB366DC69B}"/>
              </a:ext>
            </a:extLst>
          </p:cNvPr>
          <p:cNvSpPr>
            <a:spLocks noGrp="1"/>
          </p:cNvSpPr>
          <p:nvPr>
            <p:ph idx="1"/>
          </p:nvPr>
        </p:nvSpPr>
        <p:spPr>
          <a:xfrm>
            <a:off x="394751" y="1488613"/>
            <a:ext cx="8596668" cy="3880773"/>
          </a:xfrm>
        </p:spPr>
        <p:txBody>
          <a:bodyPr/>
          <a:lstStyle/>
          <a:p>
            <a:r>
              <a:rPr lang="en-US" sz="4800" dirty="0"/>
              <a:t>EXODUS TO PROMISED LAND (Exodus, Numbers, Joshua)</a:t>
            </a:r>
          </a:p>
          <a:p>
            <a:pPr marL="0" indent="0">
              <a:buNone/>
            </a:pPr>
            <a:endParaRPr lang="en-US" dirty="0"/>
          </a:p>
          <a:p>
            <a:r>
              <a:rPr lang="en-US" sz="4800" dirty="0"/>
              <a:t>RUTH (Ruth 1:1-2, 6-8)</a:t>
            </a:r>
          </a:p>
          <a:p>
            <a:pPr marL="0" indent="0">
              <a:buNone/>
            </a:pPr>
            <a:endParaRPr lang="en-US" dirty="0"/>
          </a:p>
        </p:txBody>
      </p:sp>
    </p:spTree>
    <p:extLst>
      <p:ext uri="{BB962C8B-B14F-4D97-AF65-F5344CB8AC3E}">
        <p14:creationId xmlns:p14="http://schemas.microsoft.com/office/powerpoint/2010/main" val="337831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54DF5F-FFF2-AF61-B844-FBCFB33BD37A}"/>
              </a:ext>
            </a:extLst>
          </p:cNvPr>
          <p:cNvSpPr>
            <a:spLocks noGrp="1"/>
          </p:cNvSpPr>
          <p:nvPr>
            <p:ph idx="1"/>
          </p:nvPr>
        </p:nvSpPr>
        <p:spPr>
          <a:xfrm>
            <a:off x="175363" y="438411"/>
            <a:ext cx="10409129" cy="5018657"/>
          </a:xfrm>
        </p:spPr>
        <p:txBody>
          <a:bodyPr>
            <a:noAutofit/>
          </a:bodyPr>
          <a:lstStyle/>
          <a:p>
            <a:r>
              <a:rPr lang="en-US" sz="4800" dirty="0"/>
              <a:t>ISRAEL TO ASSYRIA (722 BC) </a:t>
            </a:r>
          </a:p>
          <a:p>
            <a:pPr marL="0" indent="0">
              <a:buNone/>
            </a:pPr>
            <a:r>
              <a:rPr lang="en-US" sz="4800" dirty="0"/>
              <a:t>	(Isa 10:21-27)</a:t>
            </a:r>
          </a:p>
          <a:p>
            <a:pPr marL="0" indent="0">
              <a:buNone/>
            </a:pPr>
            <a:endParaRPr lang="en-US" dirty="0"/>
          </a:p>
          <a:p>
            <a:r>
              <a:rPr lang="en-US" sz="4800" dirty="0"/>
              <a:t>ISRAEL TO BABYLON (587 BC) </a:t>
            </a:r>
          </a:p>
          <a:p>
            <a:pPr marL="0" indent="0">
              <a:buNone/>
            </a:pPr>
            <a:r>
              <a:rPr lang="en-US" sz="4800" dirty="0"/>
              <a:t>	</a:t>
            </a:r>
            <a:r>
              <a:rPr lang="en-US" sz="4600" dirty="0"/>
              <a:t>(</a:t>
            </a:r>
            <a:r>
              <a:rPr lang="en-US" sz="4600" dirty="0" err="1"/>
              <a:t>Jer</a:t>
            </a:r>
            <a:r>
              <a:rPr lang="en-US" sz="4600" dirty="0"/>
              <a:t> 29:10-11, 14)</a:t>
            </a:r>
          </a:p>
          <a:p>
            <a:pPr marL="0" indent="0">
              <a:buNone/>
            </a:pPr>
            <a:endParaRPr lang="en-US" dirty="0"/>
          </a:p>
          <a:p>
            <a:r>
              <a:rPr lang="en-US" sz="4800" dirty="0"/>
              <a:t>BABYLON TO ISRAEL (538 BC) </a:t>
            </a:r>
          </a:p>
          <a:p>
            <a:pPr marL="0" indent="0">
              <a:buNone/>
            </a:pPr>
            <a:r>
              <a:rPr lang="en-US" sz="4800" dirty="0"/>
              <a:t>	(2 Chr 36:22-23)</a:t>
            </a:r>
          </a:p>
        </p:txBody>
      </p:sp>
    </p:spTree>
    <p:extLst>
      <p:ext uri="{BB962C8B-B14F-4D97-AF65-F5344CB8AC3E}">
        <p14:creationId xmlns:p14="http://schemas.microsoft.com/office/powerpoint/2010/main" val="211007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AC8B26-66FE-8318-F23B-B8436E302135}"/>
              </a:ext>
            </a:extLst>
          </p:cNvPr>
          <p:cNvSpPr>
            <a:spLocks noGrp="1"/>
          </p:cNvSpPr>
          <p:nvPr>
            <p:ph idx="1"/>
          </p:nvPr>
        </p:nvSpPr>
        <p:spPr>
          <a:xfrm>
            <a:off x="389234" y="1488613"/>
            <a:ext cx="10971871" cy="3880773"/>
          </a:xfrm>
        </p:spPr>
        <p:txBody>
          <a:bodyPr>
            <a:noAutofit/>
          </a:bodyPr>
          <a:lstStyle/>
          <a:p>
            <a:r>
              <a:rPr lang="en-US" sz="4800" dirty="0"/>
              <a:t>BIRTH OF JESUS (Luke 2:1-7; Matt 2:15, 23; cf. Hos 11:1)</a:t>
            </a:r>
          </a:p>
          <a:p>
            <a:pPr marL="0" indent="0">
              <a:buNone/>
            </a:pPr>
            <a:endParaRPr lang="en-US" sz="4800" dirty="0"/>
          </a:p>
          <a:p>
            <a:r>
              <a:rPr lang="en-US" sz="4800" dirty="0"/>
              <a:t>JERUSALEM PERSECUTION (Acts 8:1-3; 11:19-21)</a:t>
            </a:r>
          </a:p>
        </p:txBody>
      </p:sp>
    </p:spTree>
    <p:extLst>
      <p:ext uri="{BB962C8B-B14F-4D97-AF65-F5344CB8AC3E}">
        <p14:creationId xmlns:p14="http://schemas.microsoft.com/office/powerpoint/2010/main" val="61293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ECB09B-22BE-5211-047A-4F0CAA66D9EA}"/>
              </a:ext>
            </a:extLst>
          </p:cNvPr>
          <p:cNvSpPr>
            <a:spLocks noGrp="1"/>
          </p:cNvSpPr>
          <p:nvPr>
            <p:ph idx="1"/>
          </p:nvPr>
        </p:nvSpPr>
        <p:spPr>
          <a:xfrm>
            <a:off x="699106" y="239485"/>
            <a:ext cx="9903580" cy="5590039"/>
          </a:xfrm>
        </p:spPr>
        <p:txBody>
          <a:bodyPr>
            <a:noAutofit/>
          </a:bodyPr>
          <a:lstStyle/>
          <a:p>
            <a:r>
              <a:rPr lang="en-US" sz="5000" b="1" u="sng" dirty="0"/>
              <a:t>Session 1</a:t>
            </a:r>
            <a:r>
              <a:rPr lang="en-US" sz="5000" b="1" dirty="0"/>
              <a:t>: Migration in the Bible</a:t>
            </a:r>
          </a:p>
          <a:p>
            <a:endParaRPr lang="en-US" sz="1000" dirty="0"/>
          </a:p>
          <a:p>
            <a:r>
              <a:rPr lang="en-US" sz="5000" b="1" u="sng" dirty="0"/>
              <a:t>Session 2</a:t>
            </a:r>
            <a:r>
              <a:rPr lang="en-US" sz="5000" b="1" dirty="0"/>
              <a:t>:  What in the World is God Doing?</a:t>
            </a:r>
          </a:p>
          <a:p>
            <a:endParaRPr lang="en-US" sz="1000" dirty="0"/>
          </a:p>
          <a:p>
            <a:r>
              <a:rPr lang="en-US" sz="5000" b="1" u="sng" dirty="0"/>
              <a:t>Session 3</a:t>
            </a:r>
            <a:r>
              <a:rPr lang="en-US" sz="5000" b="1" dirty="0"/>
              <a:t>:  Stories from the Field</a:t>
            </a:r>
          </a:p>
          <a:p>
            <a:endParaRPr lang="en-US" sz="1000" dirty="0"/>
          </a:p>
          <a:p>
            <a:r>
              <a:rPr lang="en-US" sz="5000" b="1" u="sng" dirty="0"/>
              <a:t>Session 4</a:t>
            </a:r>
            <a:r>
              <a:rPr lang="en-US" sz="5000" b="1" dirty="0"/>
              <a:t>: Our Response</a:t>
            </a:r>
          </a:p>
        </p:txBody>
      </p:sp>
    </p:spTree>
    <p:extLst>
      <p:ext uri="{BB962C8B-B14F-4D97-AF65-F5344CB8AC3E}">
        <p14:creationId xmlns:p14="http://schemas.microsoft.com/office/powerpoint/2010/main" val="310762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8B6EAF-F628-4227-B523-261C786D7378}"/>
              </a:ext>
            </a:extLst>
          </p:cNvPr>
          <p:cNvSpPr>
            <a:spLocks noGrp="1"/>
          </p:cNvSpPr>
          <p:nvPr>
            <p:ph idx="1"/>
          </p:nvPr>
        </p:nvSpPr>
        <p:spPr>
          <a:xfrm>
            <a:off x="238924" y="488364"/>
            <a:ext cx="10270414" cy="6369636"/>
          </a:xfrm>
        </p:spPr>
        <p:txBody>
          <a:bodyPr>
            <a:normAutofit/>
          </a:bodyPr>
          <a:lstStyle/>
          <a:p>
            <a:pPr marL="0" indent="0">
              <a:buNone/>
            </a:pPr>
            <a:endParaRPr lang="en-US" sz="1200" dirty="0"/>
          </a:p>
          <a:p>
            <a:r>
              <a:rPr lang="en-US" sz="5400" dirty="0"/>
              <a:t>PAUL’S MISSIONARY JOURNEYS TO SYNAGOGUES (Acts 13:5, 14; 14:1, 17:1)</a:t>
            </a:r>
          </a:p>
          <a:p>
            <a:pPr marL="0" indent="0">
              <a:buNone/>
            </a:pPr>
            <a:endParaRPr lang="en-US" sz="1500" dirty="0"/>
          </a:p>
          <a:p>
            <a:r>
              <a:rPr lang="en-US" sz="5400" dirty="0"/>
              <a:t>ATHEN’S SERMON (Acts 17:26-27)</a:t>
            </a:r>
          </a:p>
          <a:p>
            <a:pPr marL="0" indent="0">
              <a:buNone/>
            </a:pPr>
            <a:endParaRPr lang="en-US" sz="1500" dirty="0"/>
          </a:p>
        </p:txBody>
      </p:sp>
    </p:spTree>
    <p:extLst>
      <p:ext uri="{BB962C8B-B14F-4D97-AF65-F5344CB8AC3E}">
        <p14:creationId xmlns:p14="http://schemas.microsoft.com/office/powerpoint/2010/main" val="329823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D6F96D-0AF5-2A94-3FDF-48A5E16D319B}"/>
              </a:ext>
            </a:extLst>
          </p:cNvPr>
          <p:cNvSpPr>
            <a:spLocks noGrp="1"/>
          </p:cNvSpPr>
          <p:nvPr>
            <p:ph idx="1"/>
          </p:nvPr>
        </p:nvSpPr>
        <p:spPr>
          <a:xfrm>
            <a:off x="677333" y="958090"/>
            <a:ext cx="9067915" cy="3880773"/>
          </a:xfrm>
        </p:spPr>
        <p:txBody>
          <a:bodyPr>
            <a:normAutofit/>
          </a:bodyPr>
          <a:lstStyle/>
          <a:p>
            <a:r>
              <a:rPr lang="en-US" sz="5400" dirty="0"/>
              <a:t>BELIEVERS OF THE DISPERSION (Heb 11:13-16; Jas 1:1; 1 Pet 1:1; 2:11)</a:t>
            </a:r>
          </a:p>
          <a:p>
            <a:pPr marL="0" indent="0">
              <a:buNone/>
            </a:pPr>
            <a:endParaRPr lang="en-US" sz="1300" dirty="0"/>
          </a:p>
          <a:p>
            <a:r>
              <a:rPr lang="en-US" sz="5400" dirty="0"/>
              <a:t>JOHN’S EXILE (Rev 1:9)</a:t>
            </a:r>
          </a:p>
          <a:p>
            <a:pPr marL="0" indent="0">
              <a:buNone/>
            </a:pPr>
            <a:endParaRPr lang="en-US" dirty="0"/>
          </a:p>
        </p:txBody>
      </p:sp>
    </p:spTree>
    <p:extLst>
      <p:ext uri="{BB962C8B-B14F-4D97-AF65-F5344CB8AC3E}">
        <p14:creationId xmlns:p14="http://schemas.microsoft.com/office/powerpoint/2010/main" val="40176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F5D99-4ABD-D2DB-9F46-1B4BD47BB059}"/>
              </a:ext>
            </a:extLst>
          </p:cNvPr>
          <p:cNvSpPr>
            <a:spLocks noGrp="1"/>
          </p:cNvSpPr>
          <p:nvPr>
            <p:ph type="title"/>
          </p:nvPr>
        </p:nvSpPr>
        <p:spPr/>
        <p:txBody>
          <a:bodyPr/>
          <a:lstStyle/>
          <a:p>
            <a:r>
              <a:rPr lang="en-US" dirty="0"/>
              <a:t>DIVINE MAESTRO</a:t>
            </a:r>
          </a:p>
        </p:txBody>
      </p:sp>
      <p:sp>
        <p:nvSpPr>
          <p:cNvPr id="3" name="Text Placeholder 2">
            <a:extLst>
              <a:ext uri="{FF2B5EF4-FFF2-40B4-BE49-F238E27FC236}">
                <a16:creationId xmlns:a16="http://schemas.microsoft.com/office/drawing/2014/main" id="{7C0ABBBC-19DE-FBF0-A4ED-F341EB0B179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9588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454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ECB09B-22BE-5211-047A-4F0CAA66D9EA}"/>
              </a:ext>
            </a:extLst>
          </p:cNvPr>
          <p:cNvSpPr>
            <a:spLocks noGrp="1"/>
          </p:cNvSpPr>
          <p:nvPr>
            <p:ph idx="1"/>
          </p:nvPr>
        </p:nvSpPr>
        <p:spPr>
          <a:xfrm>
            <a:off x="699106" y="239485"/>
            <a:ext cx="9903580" cy="5590039"/>
          </a:xfrm>
        </p:spPr>
        <p:txBody>
          <a:bodyPr>
            <a:noAutofit/>
          </a:bodyPr>
          <a:lstStyle/>
          <a:p>
            <a:r>
              <a:rPr lang="en-US" sz="5000" b="1" dirty="0"/>
              <a:t>Session 1: Migration in the Bible</a:t>
            </a:r>
          </a:p>
          <a:p>
            <a:endParaRPr lang="en-US" sz="1000" dirty="0"/>
          </a:p>
          <a:p>
            <a:r>
              <a:rPr lang="en-US" sz="5000" b="1" u="sng" dirty="0"/>
              <a:t>Session 2:  What in the World is God Doing?</a:t>
            </a:r>
          </a:p>
          <a:p>
            <a:endParaRPr lang="en-US" sz="1000" dirty="0"/>
          </a:p>
          <a:p>
            <a:r>
              <a:rPr lang="en-US" sz="5000" b="1" dirty="0"/>
              <a:t>Session 3:  Stories from the Field</a:t>
            </a:r>
          </a:p>
          <a:p>
            <a:endParaRPr lang="en-US" sz="1000" dirty="0"/>
          </a:p>
          <a:p>
            <a:r>
              <a:rPr lang="en-US" sz="5000" b="1" dirty="0"/>
              <a:t>Session 4: Our Response</a:t>
            </a:r>
          </a:p>
        </p:txBody>
      </p:sp>
    </p:spTree>
    <p:extLst>
      <p:ext uri="{BB962C8B-B14F-4D97-AF65-F5344CB8AC3E}">
        <p14:creationId xmlns:p14="http://schemas.microsoft.com/office/powerpoint/2010/main" val="2271511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A93F5-1D40-D720-83AF-779BFB18B953}"/>
              </a:ext>
            </a:extLst>
          </p:cNvPr>
          <p:cNvSpPr>
            <a:spLocks noGrp="1"/>
          </p:cNvSpPr>
          <p:nvPr>
            <p:ph type="ctrTitle"/>
          </p:nvPr>
        </p:nvSpPr>
        <p:spPr>
          <a:xfrm>
            <a:off x="1507067" y="3101217"/>
            <a:ext cx="7766936" cy="1646302"/>
          </a:xfrm>
        </p:spPr>
        <p:txBody>
          <a:bodyPr/>
          <a:lstStyle/>
          <a:p>
            <a:r>
              <a:rPr lang="en-US" sz="6000" dirty="0"/>
              <a:t>Reaching the Strangers Next Door:</a:t>
            </a:r>
            <a:br>
              <a:rPr lang="en-US" sz="6000" dirty="0"/>
            </a:br>
            <a:r>
              <a:rPr lang="en-US" sz="6000" dirty="0"/>
              <a:t>What in the World is God Doing?</a:t>
            </a:r>
          </a:p>
        </p:txBody>
      </p:sp>
      <p:sp>
        <p:nvSpPr>
          <p:cNvPr id="3" name="Subtitle 2">
            <a:extLst>
              <a:ext uri="{FF2B5EF4-FFF2-40B4-BE49-F238E27FC236}">
                <a16:creationId xmlns:a16="http://schemas.microsoft.com/office/drawing/2014/main" id="{C7164F04-B7F1-7DA8-6504-F63086A7C0E6}"/>
              </a:ext>
            </a:extLst>
          </p:cNvPr>
          <p:cNvSpPr>
            <a:spLocks noGrp="1"/>
          </p:cNvSpPr>
          <p:nvPr>
            <p:ph type="subTitle" idx="1"/>
          </p:nvPr>
        </p:nvSpPr>
        <p:spPr>
          <a:xfrm>
            <a:off x="1507067" y="4965233"/>
            <a:ext cx="7766936" cy="1096899"/>
          </a:xfrm>
        </p:spPr>
        <p:txBody>
          <a:bodyPr>
            <a:normAutofit/>
          </a:bodyPr>
          <a:lstStyle/>
          <a:p>
            <a:r>
              <a:rPr lang="en-US" dirty="0"/>
              <a:t>Providence Baptist Church</a:t>
            </a:r>
          </a:p>
          <a:p>
            <a:r>
              <a:rPr lang="en-US" dirty="0"/>
              <a:t>J. D. Payne </a:t>
            </a:r>
          </a:p>
        </p:txBody>
      </p:sp>
    </p:spTree>
    <p:extLst>
      <p:ext uri="{BB962C8B-B14F-4D97-AF65-F5344CB8AC3E}">
        <p14:creationId xmlns:p14="http://schemas.microsoft.com/office/powerpoint/2010/main" val="4213789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1048809" y="1488613"/>
            <a:ext cx="8596668" cy="3880773"/>
          </a:xfrm>
        </p:spPr>
        <p:txBody>
          <a:bodyPr>
            <a:normAutofit fontScale="92500" lnSpcReduction="20000"/>
          </a:bodyPr>
          <a:lstStyle/>
          <a:p>
            <a:r>
              <a:rPr lang="en-US" sz="4100" b="1" dirty="0"/>
              <a:t>1500-1850 European Colonialism and African Slave Trade Era</a:t>
            </a:r>
          </a:p>
          <a:p>
            <a:pPr>
              <a:buNone/>
            </a:pPr>
            <a:endParaRPr lang="en-US" sz="4100" b="1" dirty="0"/>
          </a:p>
          <a:p>
            <a:r>
              <a:rPr lang="en-US" sz="4100" b="1" dirty="0"/>
              <a:t>1850-1945 Industrial Era</a:t>
            </a:r>
          </a:p>
          <a:p>
            <a:pPr>
              <a:buNone/>
            </a:pPr>
            <a:endParaRPr lang="en-US" sz="4100" b="1" dirty="0"/>
          </a:p>
          <a:p>
            <a:r>
              <a:rPr lang="en-US" sz="4100" b="1" dirty="0"/>
              <a:t>1945-Present Post-Industrial Global Migrations Era</a:t>
            </a:r>
          </a:p>
        </p:txBody>
      </p:sp>
    </p:spTree>
    <p:extLst>
      <p:ext uri="{BB962C8B-B14F-4D97-AF65-F5344CB8AC3E}">
        <p14:creationId xmlns:p14="http://schemas.microsoft.com/office/powerpoint/2010/main" val="303843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00743"/>
            <a:ext cx="8153400" cy="990600"/>
          </a:xfrm>
        </p:spPr>
        <p:txBody>
          <a:bodyPr>
            <a:normAutofit fontScale="90000"/>
          </a:bodyPr>
          <a:lstStyle/>
          <a:p>
            <a:r>
              <a:rPr lang="en-US" dirty="0"/>
              <a:t>1500-1850 European Colonialism and African Slave Trade Era</a:t>
            </a:r>
            <a:br>
              <a:rPr lang="en-US" dirty="0"/>
            </a:br>
            <a:endParaRPr lang="en-US" dirty="0"/>
          </a:p>
        </p:txBody>
      </p:sp>
      <p:sp>
        <p:nvSpPr>
          <p:cNvPr id="3" name="Content Placeholder 2"/>
          <p:cNvSpPr>
            <a:spLocks noGrp="1"/>
          </p:cNvSpPr>
          <p:nvPr>
            <p:ph sz="quarter" idx="1"/>
          </p:nvPr>
        </p:nvSpPr>
        <p:spPr/>
        <p:txBody>
          <a:bodyPr>
            <a:normAutofit fontScale="92500"/>
          </a:bodyPr>
          <a:lstStyle/>
          <a:p>
            <a:r>
              <a:rPr lang="en-US" sz="3600" dirty="0"/>
              <a:t>Growth in mobility, economics, territories</a:t>
            </a:r>
          </a:p>
          <a:p>
            <a:r>
              <a:rPr lang="en-US" sz="3600" dirty="0"/>
              <a:t>“Christianize and Civilize”</a:t>
            </a:r>
          </a:p>
          <a:p>
            <a:r>
              <a:rPr lang="en-US" sz="3600" dirty="0"/>
              <a:t>400 years of Atlantic Slave Trade (11-13 million forced to the West)</a:t>
            </a:r>
          </a:p>
          <a:p>
            <a:r>
              <a:rPr lang="en-US" sz="3600" dirty="0"/>
              <a:t>1776: 10% of the 13 colonies were Irish</a:t>
            </a:r>
          </a:p>
          <a:p>
            <a:r>
              <a:rPr lang="en-US" sz="3600" dirty="0"/>
              <a:t>1800-1860: 66% British 22% German in US</a:t>
            </a:r>
          </a:p>
        </p:txBody>
      </p:sp>
    </p:spTree>
    <p:extLst>
      <p:ext uri="{BB962C8B-B14F-4D97-AF65-F5344CB8AC3E}">
        <p14:creationId xmlns:p14="http://schemas.microsoft.com/office/powerpoint/2010/main" val="231915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1850-1945 Industrial Era</a:t>
            </a:r>
            <a:br>
              <a:rPr lang="en-US" dirty="0"/>
            </a:br>
            <a:endParaRPr lang="en-US" dirty="0"/>
          </a:p>
        </p:txBody>
      </p:sp>
      <p:sp>
        <p:nvSpPr>
          <p:cNvPr id="3" name="Content Placeholder 2"/>
          <p:cNvSpPr>
            <a:spLocks noGrp="1"/>
          </p:cNvSpPr>
          <p:nvPr>
            <p:ph sz="quarter" idx="1"/>
          </p:nvPr>
        </p:nvSpPr>
        <p:spPr>
          <a:xfrm>
            <a:off x="677334" y="1270000"/>
            <a:ext cx="8596668" cy="3880773"/>
          </a:xfrm>
        </p:spPr>
        <p:txBody>
          <a:bodyPr>
            <a:noAutofit/>
          </a:bodyPr>
          <a:lstStyle/>
          <a:p>
            <a:r>
              <a:rPr lang="en-US" sz="3000" dirty="0"/>
              <a:t>Massive European Waves</a:t>
            </a:r>
          </a:p>
          <a:p>
            <a:r>
              <a:rPr lang="en-US" sz="3000" dirty="0"/>
              <a:t>1750-1945: 35 million arrive in U.S.</a:t>
            </a:r>
          </a:p>
          <a:p>
            <a:r>
              <a:rPr lang="en-US" sz="3000" dirty="0"/>
              <a:t>40 million U.S. citizens can trace ancestry to 7 million Irish</a:t>
            </a:r>
          </a:p>
          <a:p>
            <a:r>
              <a:rPr lang="en-US" sz="3000" dirty="0"/>
              <a:t>1850-1914: Most from Ireland, Italy, Spain, Eastern Europe</a:t>
            </a:r>
          </a:p>
          <a:p>
            <a:r>
              <a:rPr lang="en-US" sz="3000" dirty="0"/>
              <a:t>By WWI 21% ethnic Europeans living outside of their homelands, only 4% in 1800</a:t>
            </a:r>
          </a:p>
          <a:p>
            <a:r>
              <a:rPr lang="en-US" sz="3000" dirty="0"/>
              <a:t>U.S. had mostly an open policy in 18</a:t>
            </a:r>
            <a:r>
              <a:rPr lang="en-US" sz="3000" baseline="30000" dirty="0"/>
              <a:t>th</a:t>
            </a:r>
            <a:r>
              <a:rPr lang="en-US" sz="3000" dirty="0"/>
              <a:t> and 19</a:t>
            </a:r>
            <a:r>
              <a:rPr lang="en-US" sz="3000" baseline="30000" dirty="0"/>
              <a:t>th</a:t>
            </a:r>
            <a:r>
              <a:rPr lang="en-US" sz="3000" dirty="0"/>
              <a:t> centuries</a:t>
            </a:r>
          </a:p>
        </p:txBody>
      </p:sp>
    </p:spTree>
    <p:extLst>
      <p:ext uri="{BB962C8B-B14F-4D97-AF65-F5344CB8AC3E}">
        <p14:creationId xmlns:p14="http://schemas.microsoft.com/office/powerpoint/2010/main" val="362302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85775"/>
            <a:ext cx="8153400" cy="990600"/>
          </a:xfrm>
        </p:spPr>
        <p:txBody>
          <a:bodyPr>
            <a:normAutofit fontScale="90000"/>
          </a:bodyPr>
          <a:lstStyle/>
          <a:p>
            <a:r>
              <a:rPr lang="en-US" dirty="0"/>
              <a:t>1945-Present Post Industrial Global Migrations Era</a:t>
            </a:r>
            <a:br>
              <a:rPr lang="en-US" dirty="0"/>
            </a:br>
            <a:endParaRPr lang="en-US" dirty="0"/>
          </a:p>
        </p:txBody>
      </p:sp>
      <p:sp>
        <p:nvSpPr>
          <p:cNvPr id="3" name="Content Placeholder 2"/>
          <p:cNvSpPr>
            <a:spLocks noGrp="1"/>
          </p:cNvSpPr>
          <p:nvPr>
            <p:ph sz="quarter" idx="1"/>
          </p:nvPr>
        </p:nvSpPr>
        <p:spPr/>
        <p:txBody>
          <a:bodyPr>
            <a:normAutofit fontScale="92500" lnSpcReduction="10000"/>
          </a:bodyPr>
          <a:lstStyle/>
          <a:p>
            <a:r>
              <a:rPr lang="en-US" sz="3600" dirty="0"/>
              <a:t>Contributors:  travel, communication, fall of Communism, famine, wars, ethnic cleansing </a:t>
            </a:r>
          </a:p>
          <a:p>
            <a:r>
              <a:rPr lang="en-US" sz="3600" dirty="0"/>
              <a:t>Age of the Refugee</a:t>
            </a:r>
          </a:p>
          <a:p>
            <a:r>
              <a:rPr lang="en-US" sz="3600" dirty="0"/>
              <a:t>1950 United Nations High Commissioner for Refugees</a:t>
            </a:r>
          </a:p>
          <a:p>
            <a:r>
              <a:rPr lang="en-US" sz="3600" dirty="0"/>
              <a:t>Age of Migration</a:t>
            </a:r>
          </a:p>
          <a:p>
            <a:endParaRPr lang="en-US" dirty="0"/>
          </a:p>
        </p:txBody>
      </p:sp>
    </p:spTree>
    <p:extLst>
      <p:ext uri="{BB962C8B-B14F-4D97-AF65-F5344CB8AC3E}">
        <p14:creationId xmlns:p14="http://schemas.microsoft.com/office/powerpoint/2010/main" val="251069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ECB09B-22BE-5211-047A-4F0CAA66D9EA}"/>
              </a:ext>
            </a:extLst>
          </p:cNvPr>
          <p:cNvSpPr>
            <a:spLocks noGrp="1"/>
          </p:cNvSpPr>
          <p:nvPr>
            <p:ph idx="1"/>
          </p:nvPr>
        </p:nvSpPr>
        <p:spPr>
          <a:xfrm>
            <a:off x="699106" y="239485"/>
            <a:ext cx="9903580" cy="5590039"/>
          </a:xfrm>
        </p:spPr>
        <p:txBody>
          <a:bodyPr>
            <a:noAutofit/>
          </a:bodyPr>
          <a:lstStyle/>
          <a:p>
            <a:r>
              <a:rPr lang="en-US" sz="5000" b="1" u="sng" dirty="0"/>
              <a:t>Session 1: Migration in the Bible</a:t>
            </a:r>
          </a:p>
          <a:p>
            <a:endParaRPr lang="en-US" sz="1000" dirty="0"/>
          </a:p>
          <a:p>
            <a:r>
              <a:rPr lang="en-US" sz="5000" b="1" dirty="0"/>
              <a:t>Session 2:  What in the World is God Doing?</a:t>
            </a:r>
          </a:p>
          <a:p>
            <a:endParaRPr lang="en-US" sz="1000" dirty="0"/>
          </a:p>
          <a:p>
            <a:r>
              <a:rPr lang="en-US" sz="5000" b="1" dirty="0"/>
              <a:t>Session 3:  Stories from the Field</a:t>
            </a:r>
          </a:p>
          <a:p>
            <a:endParaRPr lang="en-US" sz="1000" dirty="0"/>
          </a:p>
          <a:p>
            <a:r>
              <a:rPr lang="en-US" sz="5000" b="1" dirty="0"/>
              <a:t>Session 4: Our Response</a:t>
            </a:r>
          </a:p>
        </p:txBody>
      </p:sp>
    </p:spTree>
    <p:extLst>
      <p:ext uri="{BB962C8B-B14F-4D97-AF65-F5344CB8AC3E}">
        <p14:creationId xmlns:p14="http://schemas.microsoft.com/office/powerpoint/2010/main" val="970042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658350" cy="6629401"/>
          </a:xfrm>
        </p:spPr>
        <p:txBody>
          <a:bodyPr>
            <a:noAutofit/>
          </a:bodyPr>
          <a:lstStyle/>
          <a:p>
            <a:r>
              <a:rPr lang="en-US" sz="4000" b="1" u="sng" dirty="0"/>
              <a:t>By the early 21</a:t>
            </a:r>
            <a:r>
              <a:rPr lang="en-US" sz="4000" b="1" u="sng" baseline="30000" dirty="0"/>
              <a:t>st</a:t>
            </a:r>
            <a:r>
              <a:rPr lang="en-US" sz="4000" b="1" u="sng" dirty="0"/>
              <a:t> century:</a:t>
            </a:r>
          </a:p>
          <a:p>
            <a:pPr marL="0" indent="0">
              <a:buNone/>
            </a:pPr>
            <a:endParaRPr lang="en-US" sz="1200" b="1" u="sng" dirty="0"/>
          </a:p>
          <a:p>
            <a:pPr lvl="1"/>
            <a:r>
              <a:rPr lang="en-US" sz="4000" dirty="0"/>
              <a:t>The Netherlands had approximately 200,000 people from each of the following countries: Surinam, Indonesia, and Turkey.</a:t>
            </a:r>
          </a:p>
          <a:p>
            <a:pPr lvl="1"/>
            <a:r>
              <a:rPr lang="en-US" sz="4000" dirty="0"/>
              <a:t>In Spain, Moroccans numbered 310,000</a:t>
            </a:r>
          </a:p>
          <a:p>
            <a:pPr lvl="1"/>
            <a:r>
              <a:rPr lang="en-US" sz="4000" dirty="0"/>
              <a:t>The U.K.’s Indian population was at 1 million; South Africans, Kenyans, and Nigerians numbered 100,000.</a:t>
            </a:r>
          </a:p>
        </p:txBody>
      </p:sp>
    </p:spTree>
    <p:extLst>
      <p:ext uri="{BB962C8B-B14F-4D97-AF65-F5344CB8AC3E}">
        <p14:creationId xmlns:p14="http://schemas.microsoft.com/office/powerpoint/2010/main" val="74792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34CF65-A7F5-FBAE-EB42-590CED240D8A}"/>
              </a:ext>
            </a:extLst>
          </p:cNvPr>
          <p:cNvSpPr>
            <a:spLocks noGrp="1"/>
          </p:cNvSpPr>
          <p:nvPr>
            <p:ph idx="1"/>
          </p:nvPr>
        </p:nvSpPr>
        <p:spPr>
          <a:xfrm>
            <a:off x="185738" y="385763"/>
            <a:ext cx="9088264" cy="6472237"/>
          </a:xfrm>
        </p:spPr>
        <p:txBody>
          <a:bodyPr>
            <a:normAutofit fontScale="92500" lnSpcReduction="10000"/>
          </a:bodyPr>
          <a:lstStyle/>
          <a:p>
            <a:r>
              <a:rPr lang="en-US" sz="4000" b="1" u="sng" dirty="0"/>
              <a:t>By the early 21</a:t>
            </a:r>
            <a:r>
              <a:rPr lang="en-US" sz="4000" b="1" u="sng" baseline="30000" dirty="0"/>
              <a:t>st</a:t>
            </a:r>
            <a:r>
              <a:rPr lang="en-US" sz="4000" b="1" u="sng" dirty="0"/>
              <a:t> century:</a:t>
            </a:r>
          </a:p>
          <a:p>
            <a:pPr marL="0" indent="0">
              <a:buNone/>
            </a:pPr>
            <a:endParaRPr lang="en-US" sz="4000" u="sng" dirty="0"/>
          </a:p>
          <a:p>
            <a:pPr lvl="1"/>
            <a:r>
              <a:rPr lang="en-US" sz="4000" dirty="0"/>
              <a:t>Italy had 200,000 people from the former Yugoslavia and 155,000 Moroccans.</a:t>
            </a:r>
          </a:p>
          <a:p>
            <a:pPr lvl="1"/>
            <a:r>
              <a:rPr lang="en-US" sz="4000" dirty="0"/>
              <a:t>Belgium had 100,000 from Morocco, 70,000 from Turkey, and 40,000 from the Congo</a:t>
            </a:r>
          </a:p>
          <a:p>
            <a:pPr lvl="1"/>
            <a:r>
              <a:rPr lang="en-US" sz="4000" dirty="0"/>
              <a:t>In France, migrants from Algeria, Morocco, and Tunisia numbered 2.3 million.</a:t>
            </a:r>
          </a:p>
          <a:p>
            <a:endParaRPr lang="en-US" b="1" dirty="0"/>
          </a:p>
        </p:txBody>
      </p:sp>
    </p:spTree>
    <p:extLst>
      <p:ext uri="{BB962C8B-B14F-4D97-AF65-F5344CB8AC3E}">
        <p14:creationId xmlns:p14="http://schemas.microsoft.com/office/powerpoint/2010/main" val="251628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6312" y="1085851"/>
            <a:ext cx="8153400" cy="990600"/>
          </a:xfrm>
        </p:spPr>
        <p:txBody>
          <a:bodyPr>
            <a:noAutofit/>
          </a:bodyPr>
          <a:lstStyle/>
          <a:p>
            <a:r>
              <a:rPr lang="en-US" sz="3200" dirty="0">
                <a:solidFill>
                  <a:schemeClr val="tx1"/>
                </a:solidFill>
              </a:rPr>
              <a:t>The largest nationalities granted British citizenship in 2010 were Indian (29,405), Pakistani (22,054), Filipino (9,429), Bangladeshi (7,966), and Chinese (7,581).</a:t>
            </a:r>
            <a:br>
              <a:rPr lang="en-US" sz="3200" dirty="0">
                <a:solidFill>
                  <a:schemeClr val="tx1"/>
                </a:solidFill>
              </a:rPr>
            </a:br>
            <a:br>
              <a:rPr lang="en-US" sz="3100" dirty="0">
                <a:solidFill>
                  <a:schemeClr val="tx1"/>
                </a:solidFill>
              </a:rPr>
            </a:br>
            <a:r>
              <a:rPr lang="en-US" sz="3100" dirty="0">
                <a:solidFill>
                  <a:schemeClr val="tx1"/>
                </a:solidFill>
              </a:rPr>
              <a:t>The proportions of babies born to mothers from outside the UK recently reached a record high of 24.7%.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Migration Trends</a:t>
            </a:r>
          </a:p>
        </p:txBody>
      </p:sp>
      <p:sp>
        <p:nvSpPr>
          <p:cNvPr id="8" name="Content Placeholder 7"/>
          <p:cNvSpPr>
            <a:spLocks noGrp="1"/>
          </p:cNvSpPr>
          <p:nvPr>
            <p:ph sz="quarter" idx="1"/>
          </p:nvPr>
        </p:nvSpPr>
        <p:spPr>
          <a:xfrm>
            <a:off x="488686" y="1689101"/>
            <a:ext cx="8973964" cy="3880773"/>
          </a:xfrm>
        </p:spPr>
        <p:txBody>
          <a:bodyPr>
            <a:normAutofit fontScale="70000" lnSpcReduction="20000"/>
          </a:bodyPr>
          <a:lstStyle/>
          <a:p>
            <a:pPr lvl="0"/>
            <a:r>
              <a:rPr lang="en-US" sz="4800" dirty="0"/>
              <a:t>Between 1990-2010, the more developed countries gained 45 million international migrants, an increase of 55%.</a:t>
            </a:r>
          </a:p>
          <a:p>
            <a:pPr lvl="0"/>
            <a:endParaRPr lang="en-US" sz="4800" dirty="0"/>
          </a:p>
          <a:p>
            <a:pPr lvl="0"/>
            <a:r>
              <a:rPr lang="en-US" sz="4800" dirty="0"/>
              <a:t>By 2010, Europe hosted almost 70 million international migrants, 1/3 of the global total. Asia hosted 61 million.  Northern America hosted 50 million.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Migration Trends</a:t>
            </a:r>
          </a:p>
        </p:txBody>
      </p:sp>
      <p:sp>
        <p:nvSpPr>
          <p:cNvPr id="3" name="Content Placeholder 2"/>
          <p:cNvSpPr>
            <a:spLocks noGrp="1"/>
          </p:cNvSpPr>
          <p:nvPr>
            <p:ph sz="quarter" idx="1"/>
          </p:nvPr>
        </p:nvSpPr>
        <p:spPr>
          <a:xfrm>
            <a:off x="677334" y="1685925"/>
            <a:ext cx="8596668" cy="5172075"/>
          </a:xfrm>
        </p:spPr>
        <p:txBody>
          <a:bodyPr>
            <a:normAutofit fontScale="85000" lnSpcReduction="20000"/>
          </a:bodyPr>
          <a:lstStyle/>
          <a:p>
            <a:pPr lvl="0"/>
            <a:r>
              <a:rPr lang="en-US" sz="3600" dirty="0"/>
              <a:t>The increase of migrant stock between 2000-2010 was the highest in Northern America (24%), Europe (21%), and Oceania (20%).</a:t>
            </a:r>
          </a:p>
          <a:p>
            <a:pPr lvl="0">
              <a:buNone/>
            </a:pPr>
            <a:endParaRPr lang="en-US" sz="3600" dirty="0"/>
          </a:p>
          <a:p>
            <a:pPr lvl="0"/>
            <a:r>
              <a:rPr lang="en-US" sz="3600" dirty="0"/>
              <a:t>Between 2000-2010, nine countries gained over a million international migrants:  </a:t>
            </a:r>
            <a:r>
              <a:rPr lang="en-US" sz="3600" u="sng" dirty="0"/>
              <a:t>United States (8.0 million)</a:t>
            </a:r>
            <a:r>
              <a:rPr lang="en-US" sz="3600" dirty="0"/>
              <a:t>, Spain (4.6 million), Italy (2.3 million), Saudi Arabia (2.2 million), the United Kingdom (1.7 million), Canada (1.6 million), the Syrian Arab Republic (1.3 million), Jordan (1 million), and the United Arab Emirates (1 million).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Migration Trends</a:t>
            </a:r>
          </a:p>
        </p:txBody>
      </p:sp>
      <p:sp>
        <p:nvSpPr>
          <p:cNvPr id="3" name="Content Placeholder 2"/>
          <p:cNvSpPr>
            <a:spLocks noGrp="1"/>
          </p:cNvSpPr>
          <p:nvPr>
            <p:ph sz="quarter" idx="1"/>
          </p:nvPr>
        </p:nvSpPr>
        <p:spPr>
          <a:xfrm>
            <a:off x="528638" y="1600200"/>
            <a:ext cx="9761410" cy="4953000"/>
          </a:xfrm>
        </p:spPr>
        <p:txBody>
          <a:bodyPr>
            <a:normAutofit fontScale="70000" lnSpcReduction="20000"/>
          </a:bodyPr>
          <a:lstStyle/>
          <a:p>
            <a:pPr lvl="0"/>
            <a:r>
              <a:rPr lang="en-US" sz="4000" dirty="0"/>
              <a:t>In 2010, Asia hosted 10.9 million refugees, making up 66% of the global number of refugees. Africa with 2.6 million (16% of the global population); Europe with 1.6 million refugees (10%); </a:t>
            </a:r>
            <a:r>
              <a:rPr lang="en-US" sz="4000" u="sng" dirty="0"/>
              <a:t>Northern America with 730,000 refugees</a:t>
            </a:r>
            <a:r>
              <a:rPr lang="en-US" sz="4000" dirty="0"/>
              <a:t>, and Latin America and the Caribbean hosting 530,000 refugees.</a:t>
            </a:r>
          </a:p>
          <a:p>
            <a:pPr lvl="0"/>
            <a:endParaRPr lang="en-US" sz="4000" dirty="0"/>
          </a:p>
          <a:p>
            <a:pPr lvl="0"/>
            <a:r>
              <a:rPr lang="en-US" sz="4000" dirty="0"/>
              <a:t>In 2005, countries with at least 20 million inhabitants where international migrants constituted high proportions of the population included Australia (20%), Canada (19%), France (11%), Germany (12%), Saudi Arabia (26%), Spain (11% ), Ukraine (15%), and the </a:t>
            </a:r>
            <a:r>
              <a:rPr lang="en-US" sz="4000" u="sng" dirty="0"/>
              <a:t>United States (13%).</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Migration Trends</a:t>
            </a:r>
          </a:p>
        </p:txBody>
      </p:sp>
      <p:sp>
        <p:nvSpPr>
          <p:cNvPr id="3" name="Content Placeholder 2"/>
          <p:cNvSpPr>
            <a:spLocks noGrp="1"/>
          </p:cNvSpPr>
          <p:nvPr>
            <p:ph sz="quarter" idx="1"/>
          </p:nvPr>
        </p:nvSpPr>
        <p:spPr>
          <a:xfrm>
            <a:off x="157163" y="1600200"/>
            <a:ext cx="10132885" cy="4876800"/>
          </a:xfrm>
        </p:spPr>
        <p:txBody>
          <a:bodyPr>
            <a:normAutofit lnSpcReduction="10000"/>
          </a:bodyPr>
          <a:lstStyle/>
          <a:p>
            <a:pPr lvl="0"/>
            <a:r>
              <a:rPr lang="en-US" sz="3000" dirty="0"/>
              <a:t>Between 2000-2007, the number of international students more than doubled to over 2 million.  The </a:t>
            </a:r>
            <a:r>
              <a:rPr lang="en-US" sz="3000" u="sng" dirty="0"/>
              <a:t>main destination countries were the United States</a:t>
            </a:r>
            <a:r>
              <a:rPr lang="en-US" sz="3000" dirty="0"/>
              <a:t>, the United Kingdom, Germany, France and Australia.  The greatest percent increases occurred in New Zealand, Korea, the Netherlands, Greece, Spain, Italy, and Ireland.</a:t>
            </a:r>
          </a:p>
          <a:p>
            <a:pPr lvl="0">
              <a:buNone/>
            </a:pPr>
            <a:endParaRPr lang="en-US" sz="3000" dirty="0"/>
          </a:p>
          <a:p>
            <a:pPr lvl="0"/>
            <a:r>
              <a:rPr lang="en-US" sz="3000" dirty="0"/>
              <a:t>In 2010, migrants comprised </a:t>
            </a:r>
            <a:r>
              <a:rPr lang="en-US" sz="3000" u="sng" dirty="0"/>
              <a:t>14.2% of the total population of North America</a:t>
            </a:r>
            <a:r>
              <a:rPr lang="en-US" sz="3000" dirty="0"/>
              <a:t> and 12.4% of Western Europe.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Migration Trends</a:t>
            </a:r>
          </a:p>
        </p:txBody>
      </p:sp>
      <p:sp>
        <p:nvSpPr>
          <p:cNvPr id="3" name="Content Placeholder 2"/>
          <p:cNvSpPr>
            <a:spLocks noGrp="1"/>
          </p:cNvSpPr>
          <p:nvPr>
            <p:ph sz="quarter" idx="1"/>
          </p:nvPr>
        </p:nvSpPr>
        <p:spPr/>
        <p:txBody>
          <a:bodyPr>
            <a:normAutofit/>
          </a:bodyPr>
          <a:lstStyle/>
          <a:p>
            <a:pPr lvl="0"/>
            <a:r>
              <a:rPr lang="en-US" sz="4000" dirty="0"/>
              <a:t>In 2010, migrants comprised 22% of the total population in Australia, 21.3% of Canada, </a:t>
            </a:r>
            <a:r>
              <a:rPr lang="en-US" sz="4000" u="sng" dirty="0"/>
              <a:t>13.5% of the United States</a:t>
            </a:r>
            <a:r>
              <a:rPr lang="en-US" sz="4000" dirty="0"/>
              <a:t>, 10.4% of the United Kingdom.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734423" y="2998800"/>
            <a:ext cx="5353350" cy="860400"/>
          </a:xfrm>
        </p:spPr>
        <p:txBody>
          <a:bodyPr>
            <a:noAutofit/>
          </a:bodyPr>
          <a:lstStyle/>
          <a:p>
            <a:r>
              <a:rPr lang="en-US" sz="6600" b="1" dirty="0"/>
              <a:t>$702 Billion</a:t>
            </a:r>
          </a:p>
        </p:txBody>
      </p:sp>
      <p:sp>
        <p:nvSpPr>
          <p:cNvPr id="3" name="Title 2"/>
          <p:cNvSpPr>
            <a:spLocks noGrp="1"/>
          </p:cNvSpPr>
          <p:nvPr>
            <p:ph type="title"/>
          </p:nvPr>
        </p:nvSpPr>
        <p:spPr>
          <a:xfrm>
            <a:off x="677335" y="295870"/>
            <a:ext cx="8596668" cy="1826581"/>
          </a:xfrm>
        </p:spPr>
        <p:txBody>
          <a:bodyPr>
            <a:noAutofit/>
          </a:bodyPr>
          <a:lstStyle/>
          <a:p>
            <a:r>
              <a:rPr lang="en-US" sz="6600" b="1" dirty="0"/>
              <a:t>Remittances</a:t>
            </a:r>
            <a:r>
              <a:rPr lang="en-US" sz="6000" b="1" dirty="0"/>
              <a:t>  </a:t>
            </a:r>
          </a:p>
        </p:txBody>
      </p:sp>
    </p:spTree>
    <p:extLst>
      <p:ext uri="{BB962C8B-B14F-4D97-AF65-F5344CB8AC3E}">
        <p14:creationId xmlns:p14="http://schemas.microsoft.com/office/powerpoint/2010/main" val="305525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42831-649D-A8FA-13DB-20F461813B67}"/>
              </a:ext>
            </a:extLst>
          </p:cNvPr>
          <p:cNvSpPr>
            <a:spLocks noGrp="1"/>
          </p:cNvSpPr>
          <p:nvPr>
            <p:ph type="title"/>
          </p:nvPr>
        </p:nvSpPr>
        <p:spPr>
          <a:xfrm>
            <a:off x="328611" y="385762"/>
            <a:ext cx="9666817" cy="1320800"/>
          </a:xfrm>
        </p:spPr>
        <p:txBody>
          <a:bodyPr>
            <a:noAutofit/>
          </a:bodyPr>
          <a:lstStyle/>
          <a:p>
            <a:r>
              <a:rPr lang="en-US" sz="4400" dirty="0"/>
              <a:t>Top 10 Remittance Receiving (Billions)</a:t>
            </a:r>
          </a:p>
        </p:txBody>
      </p:sp>
      <p:sp>
        <p:nvSpPr>
          <p:cNvPr id="3" name="Content Placeholder 2">
            <a:extLst>
              <a:ext uri="{FF2B5EF4-FFF2-40B4-BE49-F238E27FC236}">
                <a16:creationId xmlns:a16="http://schemas.microsoft.com/office/drawing/2014/main" id="{55D7B6BD-5EFD-46A7-9C31-27679DC61904}"/>
              </a:ext>
            </a:extLst>
          </p:cNvPr>
          <p:cNvSpPr>
            <a:spLocks noGrp="1"/>
          </p:cNvSpPr>
          <p:nvPr>
            <p:ph sz="half" idx="1"/>
          </p:nvPr>
        </p:nvSpPr>
        <p:spPr>
          <a:xfrm>
            <a:off x="328611" y="2160589"/>
            <a:ext cx="4647057" cy="4311649"/>
          </a:xfrm>
        </p:spPr>
        <p:txBody>
          <a:bodyPr>
            <a:normAutofit/>
          </a:bodyPr>
          <a:lstStyle/>
          <a:p>
            <a:r>
              <a:rPr lang="en-US" sz="4300" dirty="0"/>
              <a:t>India				$83</a:t>
            </a:r>
          </a:p>
          <a:p>
            <a:r>
              <a:rPr lang="en-US" sz="4300" dirty="0"/>
              <a:t>China 			$60</a:t>
            </a:r>
          </a:p>
          <a:p>
            <a:r>
              <a:rPr lang="en-US" sz="4300" dirty="0"/>
              <a:t>Mexico			$43</a:t>
            </a:r>
          </a:p>
          <a:p>
            <a:r>
              <a:rPr lang="en-US" sz="4300" dirty="0"/>
              <a:t>Philippines	$35</a:t>
            </a:r>
          </a:p>
          <a:p>
            <a:r>
              <a:rPr lang="en-US" sz="4300" dirty="0"/>
              <a:t>Egypt				$30</a:t>
            </a:r>
          </a:p>
          <a:p>
            <a:endParaRPr lang="en-US" dirty="0"/>
          </a:p>
        </p:txBody>
      </p:sp>
      <p:sp>
        <p:nvSpPr>
          <p:cNvPr id="4" name="Content Placeholder 3">
            <a:extLst>
              <a:ext uri="{FF2B5EF4-FFF2-40B4-BE49-F238E27FC236}">
                <a16:creationId xmlns:a16="http://schemas.microsoft.com/office/drawing/2014/main" id="{1D9F4E0A-8F11-0211-6958-386229D07315}"/>
              </a:ext>
            </a:extLst>
          </p:cNvPr>
          <p:cNvSpPr>
            <a:spLocks noGrp="1"/>
          </p:cNvSpPr>
          <p:nvPr>
            <p:ph sz="half" idx="2"/>
          </p:nvPr>
        </p:nvSpPr>
        <p:spPr>
          <a:xfrm>
            <a:off x="5575745" y="2178053"/>
            <a:ext cx="4184034" cy="3880773"/>
          </a:xfrm>
        </p:spPr>
        <p:txBody>
          <a:bodyPr>
            <a:normAutofit/>
          </a:bodyPr>
          <a:lstStyle/>
          <a:p>
            <a:r>
              <a:rPr lang="en-US" sz="4000" dirty="0"/>
              <a:t>Pakistan			$26</a:t>
            </a:r>
          </a:p>
          <a:p>
            <a:r>
              <a:rPr lang="en-US" sz="4000" dirty="0"/>
              <a:t>France			$24</a:t>
            </a:r>
          </a:p>
          <a:p>
            <a:r>
              <a:rPr lang="en-US" sz="4000" dirty="0"/>
              <a:t>Bangladesh	$22</a:t>
            </a:r>
          </a:p>
          <a:p>
            <a:r>
              <a:rPr lang="en-US" sz="4000" dirty="0"/>
              <a:t>Germany		$18</a:t>
            </a:r>
          </a:p>
          <a:p>
            <a:r>
              <a:rPr lang="en-US" sz="4000" dirty="0"/>
              <a:t>Nigeria 			$17</a:t>
            </a:r>
          </a:p>
          <a:p>
            <a:pPr marL="0" indent="0">
              <a:buNone/>
            </a:pPr>
            <a:endParaRPr lang="en-US" dirty="0"/>
          </a:p>
        </p:txBody>
      </p:sp>
    </p:spTree>
    <p:extLst>
      <p:ext uri="{BB962C8B-B14F-4D97-AF65-F5344CB8AC3E}">
        <p14:creationId xmlns:p14="http://schemas.microsoft.com/office/powerpoint/2010/main" val="2822267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A93F5-1D40-D720-83AF-779BFB18B953}"/>
              </a:ext>
            </a:extLst>
          </p:cNvPr>
          <p:cNvSpPr>
            <a:spLocks noGrp="1"/>
          </p:cNvSpPr>
          <p:nvPr>
            <p:ph type="ctrTitle"/>
          </p:nvPr>
        </p:nvSpPr>
        <p:spPr/>
        <p:txBody>
          <a:bodyPr/>
          <a:lstStyle/>
          <a:p>
            <a:r>
              <a:rPr lang="en-US" sz="6000" dirty="0"/>
              <a:t>Reaching the Strangers Next Door:</a:t>
            </a:r>
            <a:br>
              <a:rPr lang="en-US" sz="6000" dirty="0"/>
            </a:br>
            <a:r>
              <a:rPr lang="en-US" sz="6000" dirty="0"/>
              <a:t>Migration in the Bible</a:t>
            </a:r>
          </a:p>
        </p:txBody>
      </p:sp>
      <p:sp>
        <p:nvSpPr>
          <p:cNvPr id="3" name="Subtitle 2">
            <a:extLst>
              <a:ext uri="{FF2B5EF4-FFF2-40B4-BE49-F238E27FC236}">
                <a16:creationId xmlns:a16="http://schemas.microsoft.com/office/drawing/2014/main" id="{C7164F04-B7F1-7DA8-6504-F63086A7C0E6}"/>
              </a:ext>
            </a:extLst>
          </p:cNvPr>
          <p:cNvSpPr>
            <a:spLocks noGrp="1"/>
          </p:cNvSpPr>
          <p:nvPr>
            <p:ph type="subTitle" idx="1"/>
          </p:nvPr>
        </p:nvSpPr>
        <p:spPr/>
        <p:txBody>
          <a:bodyPr>
            <a:normAutofit/>
          </a:bodyPr>
          <a:lstStyle/>
          <a:p>
            <a:r>
              <a:rPr lang="en-US" dirty="0"/>
              <a:t>Providence Baptist Church</a:t>
            </a:r>
          </a:p>
          <a:p>
            <a:r>
              <a:rPr lang="en-US" dirty="0"/>
              <a:t>J. D. Payne </a:t>
            </a:r>
          </a:p>
        </p:txBody>
      </p:sp>
    </p:spTree>
    <p:extLst>
      <p:ext uri="{BB962C8B-B14F-4D97-AF65-F5344CB8AC3E}">
        <p14:creationId xmlns:p14="http://schemas.microsoft.com/office/powerpoint/2010/main" val="15314043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04CBB-B25C-F0C1-14B8-FB0E097E1AA7}"/>
              </a:ext>
            </a:extLst>
          </p:cNvPr>
          <p:cNvSpPr>
            <a:spLocks noGrp="1"/>
          </p:cNvSpPr>
          <p:nvPr>
            <p:ph type="title" idx="4294967295"/>
          </p:nvPr>
        </p:nvSpPr>
        <p:spPr>
          <a:xfrm>
            <a:off x="0" y="609600"/>
            <a:ext cx="9715500" cy="1320800"/>
          </a:xfrm>
        </p:spPr>
        <p:txBody>
          <a:bodyPr>
            <a:noAutofit/>
          </a:bodyPr>
          <a:lstStyle/>
          <a:p>
            <a:r>
              <a:rPr lang="en-US" sz="4800" dirty="0"/>
              <a:t> Top Remittance Sending Country?</a:t>
            </a:r>
          </a:p>
        </p:txBody>
      </p:sp>
      <p:sp>
        <p:nvSpPr>
          <p:cNvPr id="3" name="Content Placeholder 2">
            <a:extLst>
              <a:ext uri="{FF2B5EF4-FFF2-40B4-BE49-F238E27FC236}">
                <a16:creationId xmlns:a16="http://schemas.microsoft.com/office/drawing/2014/main" id="{4A609B81-3A41-7DD0-B64B-9249EC9D6682}"/>
              </a:ext>
            </a:extLst>
          </p:cNvPr>
          <p:cNvSpPr>
            <a:spLocks noGrp="1"/>
          </p:cNvSpPr>
          <p:nvPr>
            <p:ph idx="4294967295"/>
          </p:nvPr>
        </p:nvSpPr>
        <p:spPr>
          <a:xfrm>
            <a:off x="582386" y="3133726"/>
            <a:ext cx="10477500" cy="3587750"/>
          </a:xfrm>
        </p:spPr>
        <p:txBody>
          <a:bodyPr>
            <a:normAutofit/>
          </a:bodyPr>
          <a:lstStyle/>
          <a:p>
            <a:pPr marL="0" indent="0">
              <a:buNone/>
            </a:pPr>
            <a:r>
              <a:rPr lang="en-US" sz="6600" dirty="0"/>
              <a:t>United States ($68 Billion)</a:t>
            </a:r>
          </a:p>
        </p:txBody>
      </p:sp>
    </p:spTree>
    <p:extLst>
      <p:ext uri="{BB962C8B-B14F-4D97-AF65-F5344CB8AC3E}">
        <p14:creationId xmlns:p14="http://schemas.microsoft.com/office/powerpoint/2010/main" val="305603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5749BE57-CCFA-7D98-2381-CA930793C73F}"/>
              </a:ext>
            </a:extLst>
          </p:cNvPr>
          <p:cNvPicPr>
            <a:picLocks noChangeAspect="1"/>
          </p:cNvPicPr>
          <p:nvPr/>
        </p:nvPicPr>
        <p:blipFill>
          <a:blip r:embed="rId3"/>
          <a:stretch>
            <a:fillRect/>
          </a:stretch>
        </p:blipFill>
        <p:spPr>
          <a:xfrm>
            <a:off x="0" y="1"/>
            <a:ext cx="12192000" cy="6858000"/>
          </a:xfrm>
          <a:prstGeom prst="rect">
            <a:avLst/>
          </a:prstGeom>
        </p:spPr>
      </p:pic>
    </p:spTree>
    <p:extLst>
      <p:ext uri="{BB962C8B-B14F-4D97-AF65-F5344CB8AC3E}">
        <p14:creationId xmlns:p14="http://schemas.microsoft.com/office/powerpoint/2010/main" val="30047913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with medium confidence">
            <a:extLst>
              <a:ext uri="{FF2B5EF4-FFF2-40B4-BE49-F238E27FC236}">
                <a16:creationId xmlns:a16="http://schemas.microsoft.com/office/drawing/2014/main" id="{4EC2D7B3-0D9B-A9A6-2B63-012B2CEB916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77522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e 1">
            <a:extLst>
              <a:ext uri="{FF2B5EF4-FFF2-40B4-BE49-F238E27FC236}">
                <a16:creationId xmlns:a16="http://schemas.microsoft.com/office/drawing/2014/main" id="{484BF144-2F3A-76C9-F9A3-6D47CBE1609B}"/>
              </a:ext>
            </a:extLst>
          </p:cNvPr>
          <p:cNvSpPr/>
          <p:nvPr/>
        </p:nvSpPr>
        <p:spPr>
          <a:xfrm>
            <a:off x="1503123" y="335071"/>
            <a:ext cx="6751529" cy="6187858"/>
          </a:xfrm>
          <a:prstGeom prst="pie">
            <a:avLst>
              <a:gd name="adj1" fmla="val 16804558"/>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endParaRPr lang="en-US" sz="6000" dirty="0">
              <a:solidFill>
                <a:schemeClr val="tx1"/>
              </a:solidFill>
            </a:endParaRPr>
          </a:p>
          <a:p>
            <a:pPr algn="ctr"/>
            <a:r>
              <a:rPr lang="en-US" sz="6000" b="1" dirty="0">
                <a:solidFill>
                  <a:schemeClr val="tx1"/>
                </a:solidFill>
              </a:rPr>
              <a:t>3.6%</a:t>
            </a:r>
          </a:p>
          <a:p>
            <a:pPr algn="ctr"/>
            <a:r>
              <a:rPr lang="en-US" sz="6000" b="1" dirty="0">
                <a:solidFill>
                  <a:schemeClr val="tx1"/>
                </a:solidFill>
              </a:rPr>
              <a:t>281 Million</a:t>
            </a:r>
          </a:p>
        </p:txBody>
      </p:sp>
    </p:spTree>
    <p:extLst>
      <p:ext uri="{BB962C8B-B14F-4D97-AF65-F5344CB8AC3E}">
        <p14:creationId xmlns:p14="http://schemas.microsoft.com/office/powerpoint/2010/main" val="31422775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287F5-8C0E-FACE-29B0-F65AB43FB05A}"/>
              </a:ext>
            </a:extLst>
          </p:cNvPr>
          <p:cNvSpPr>
            <a:spLocks noGrp="1"/>
          </p:cNvSpPr>
          <p:nvPr>
            <p:ph type="title"/>
          </p:nvPr>
        </p:nvSpPr>
        <p:spPr/>
        <p:txBody>
          <a:bodyPr/>
          <a:lstStyle/>
          <a:p>
            <a:r>
              <a:rPr lang="en-US" dirty="0"/>
              <a:t>REFUGEES</a:t>
            </a:r>
          </a:p>
        </p:txBody>
      </p:sp>
      <p:sp>
        <p:nvSpPr>
          <p:cNvPr id="3" name="Text Placeholder 2">
            <a:extLst>
              <a:ext uri="{FF2B5EF4-FFF2-40B4-BE49-F238E27FC236}">
                <a16:creationId xmlns:a16="http://schemas.microsoft.com/office/drawing/2014/main" id="{7A924AC9-00E2-74F2-1C88-7B790013002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84843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77334" y="1228259"/>
            <a:ext cx="8596668" cy="3880773"/>
          </a:xfrm>
        </p:spPr>
        <p:txBody>
          <a:bodyPr>
            <a:normAutofit/>
          </a:bodyPr>
          <a:lstStyle/>
          <a:p>
            <a:pPr lvl="0"/>
            <a:r>
              <a:rPr lang="en-US" sz="4000" dirty="0"/>
              <a:t>26.4 Million Refugees</a:t>
            </a:r>
          </a:p>
          <a:p>
            <a:pPr lvl="0">
              <a:buNone/>
            </a:pPr>
            <a:endParaRPr lang="en-US" sz="4000" dirty="0"/>
          </a:p>
          <a:p>
            <a:pPr lvl="0"/>
            <a:r>
              <a:rPr lang="en-US" sz="4000" dirty="0"/>
              <a:t>55 Million IDPs</a:t>
            </a:r>
          </a:p>
          <a:p>
            <a:pPr lvl="0">
              <a:buNone/>
            </a:pPr>
            <a:endParaRPr lang="en-US" sz="4000" dirty="0"/>
          </a:p>
          <a:p>
            <a:pPr lvl="0"/>
            <a:r>
              <a:rPr lang="en-US" sz="4000" dirty="0"/>
              <a:t>4.1 Million Asylum Seekers</a:t>
            </a:r>
          </a:p>
          <a:p>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A433D-6DDC-1916-628B-4926466ACCB7}"/>
              </a:ext>
            </a:extLst>
          </p:cNvPr>
          <p:cNvSpPr>
            <a:spLocks noGrp="1"/>
          </p:cNvSpPr>
          <p:nvPr>
            <p:ph type="title"/>
          </p:nvPr>
        </p:nvSpPr>
        <p:spPr/>
        <p:txBody>
          <a:bodyPr/>
          <a:lstStyle/>
          <a:p>
            <a:r>
              <a:rPr lang="en-US" dirty="0"/>
              <a:t>NUMBERS IN THE UNITED STATES</a:t>
            </a:r>
          </a:p>
        </p:txBody>
      </p:sp>
      <p:sp>
        <p:nvSpPr>
          <p:cNvPr id="3" name="Text Placeholder 2">
            <a:extLst>
              <a:ext uri="{FF2B5EF4-FFF2-40B4-BE49-F238E27FC236}">
                <a16:creationId xmlns:a16="http://schemas.microsoft.com/office/drawing/2014/main" id="{0CAA7154-A218-09A8-7B93-A5734BAFF7F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17380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payne\Desktop\Joshua Project Map.JPG"/>
          <p:cNvPicPr>
            <a:picLocks noChangeAspect="1" noChangeArrowheads="1"/>
          </p:cNvPicPr>
          <p:nvPr/>
        </p:nvPicPr>
        <p:blipFill>
          <a:blip r:embed="rId3" cstate="print"/>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40146944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0CE6AF-1DD8-6927-CA9F-A27785484F19}"/>
              </a:ext>
            </a:extLst>
          </p:cNvPr>
          <p:cNvSpPr>
            <a:spLocks noGrp="1"/>
          </p:cNvSpPr>
          <p:nvPr>
            <p:ph idx="1"/>
          </p:nvPr>
        </p:nvSpPr>
        <p:spPr>
          <a:xfrm>
            <a:off x="677333" y="2160589"/>
            <a:ext cx="9968896" cy="3880773"/>
          </a:xfrm>
        </p:spPr>
        <p:txBody>
          <a:bodyPr>
            <a:normAutofit/>
          </a:bodyPr>
          <a:lstStyle/>
          <a:p>
            <a:pPr marL="0" indent="0" algn="ctr">
              <a:buNone/>
            </a:pPr>
            <a:r>
              <a:rPr lang="en-US" sz="7200" dirty="0"/>
              <a:t>45 million immigrants by 2019 (new record)</a:t>
            </a:r>
          </a:p>
        </p:txBody>
      </p:sp>
    </p:spTree>
    <p:extLst>
      <p:ext uri="{BB962C8B-B14F-4D97-AF65-F5344CB8AC3E}">
        <p14:creationId xmlns:p14="http://schemas.microsoft.com/office/powerpoint/2010/main" val="338321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Countries with the Highest Numbers of International Migrants, 2020</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959705476"/>
              </p:ext>
            </p:extLst>
          </p:nvPr>
        </p:nvGraphicFramePr>
        <p:xfrm>
          <a:off x="1133908" y="1966686"/>
          <a:ext cx="8140094" cy="4225290"/>
        </p:xfrm>
        <a:graphic>
          <a:graphicData uri="http://schemas.openxmlformats.org/drawingml/2006/table">
            <a:tbl>
              <a:tblPr firstRow="1" bandRow="1">
                <a:tableStyleId>{5C22544A-7EE6-4342-B048-85BDC9FD1C3A}</a:tableStyleId>
              </a:tblPr>
              <a:tblGrid>
                <a:gridCol w="4070047">
                  <a:extLst>
                    <a:ext uri="{9D8B030D-6E8A-4147-A177-3AD203B41FA5}">
                      <a16:colId xmlns:a16="http://schemas.microsoft.com/office/drawing/2014/main" val="20000"/>
                    </a:ext>
                  </a:extLst>
                </a:gridCol>
                <a:gridCol w="4070047">
                  <a:extLst>
                    <a:ext uri="{9D8B030D-6E8A-4147-A177-3AD203B41FA5}">
                      <a16:colId xmlns:a16="http://schemas.microsoft.com/office/drawing/2014/main" val="20001"/>
                    </a:ext>
                  </a:extLst>
                </a:gridCol>
              </a:tblGrid>
              <a:tr h="370840">
                <a:tc>
                  <a:txBody>
                    <a:bodyPr/>
                    <a:lstStyle/>
                    <a:p>
                      <a:pPr marL="0" marR="0" algn="ctr">
                        <a:lnSpc>
                          <a:spcPct val="115000"/>
                        </a:lnSpc>
                        <a:spcBef>
                          <a:spcPts val="0"/>
                        </a:spcBef>
                        <a:spcAft>
                          <a:spcPts val="0"/>
                        </a:spcAft>
                      </a:pPr>
                      <a:r>
                        <a:rPr lang="en-US" sz="2000" b="0" dirty="0">
                          <a:latin typeface="+mn-lt"/>
                          <a:ea typeface="Times New Roman"/>
                          <a:cs typeface="Times New Roman"/>
                        </a:rPr>
                        <a:t>Country</a:t>
                      </a:r>
                    </a:p>
                  </a:txBody>
                  <a:tcPr marL="68580" marR="68580" marT="0" marB="0"/>
                </a:tc>
                <a:tc>
                  <a:txBody>
                    <a:bodyPr/>
                    <a:lstStyle/>
                    <a:p>
                      <a:pPr marL="0" marR="0" algn="ctr">
                        <a:lnSpc>
                          <a:spcPct val="115000"/>
                        </a:lnSpc>
                        <a:spcBef>
                          <a:spcPts val="0"/>
                        </a:spcBef>
                        <a:spcAft>
                          <a:spcPts val="0"/>
                        </a:spcAft>
                      </a:pPr>
                      <a:r>
                        <a:rPr lang="en-US" sz="2000" b="0" dirty="0">
                          <a:latin typeface="+mn-lt"/>
                          <a:ea typeface="Times New Roman"/>
                          <a:cs typeface="Times New Roman"/>
                        </a:rPr>
                        <a:t>Foreign-Born Residents (millions)</a:t>
                      </a:r>
                    </a:p>
                  </a:txBody>
                  <a:tcPr marL="68580" marR="68580" marT="0" marB="0"/>
                </a:tc>
                <a:extLst>
                  <a:ext uri="{0D108BD9-81ED-4DB2-BD59-A6C34878D82A}">
                    <a16:rowId xmlns:a16="http://schemas.microsoft.com/office/drawing/2014/main" val="10000"/>
                  </a:ext>
                </a:extLst>
              </a:tr>
              <a:tr h="370840">
                <a:tc>
                  <a:txBody>
                    <a:bodyPr/>
                    <a:lstStyle/>
                    <a:p>
                      <a:pPr marL="0" marR="0">
                        <a:lnSpc>
                          <a:spcPct val="115000"/>
                        </a:lnSpc>
                        <a:spcBef>
                          <a:spcPts val="0"/>
                        </a:spcBef>
                        <a:spcAft>
                          <a:spcPts val="0"/>
                        </a:spcAft>
                      </a:pPr>
                      <a:r>
                        <a:rPr lang="en-US" sz="2400" b="0" dirty="0">
                          <a:latin typeface="+mn-lt"/>
                          <a:ea typeface="Times New Roman"/>
                          <a:cs typeface="Times New Roman"/>
                        </a:rPr>
                        <a:t>United States</a:t>
                      </a:r>
                    </a:p>
                  </a:txBody>
                  <a:tcPr marL="68580" marR="68580" marT="0" marB="0"/>
                </a:tc>
                <a:tc>
                  <a:txBody>
                    <a:bodyPr/>
                    <a:lstStyle/>
                    <a:p>
                      <a:pPr marL="0" marR="0">
                        <a:lnSpc>
                          <a:spcPct val="115000"/>
                        </a:lnSpc>
                        <a:spcBef>
                          <a:spcPts val="0"/>
                        </a:spcBef>
                        <a:spcAft>
                          <a:spcPts val="0"/>
                        </a:spcAft>
                      </a:pPr>
                      <a:r>
                        <a:rPr lang="en-US" sz="2400" b="0" dirty="0">
                          <a:solidFill>
                            <a:srgbClr val="000000"/>
                          </a:solidFill>
                          <a:latin typeface="+mn-lt"/>
                          <a:ea typeface="Times New Roman"/>
                          <a:cs typeface="Times New Roman"/>
                        </a:rPr>
                        <a:t>50.6</a:t>
                      </a:r>
                      <a:endParaRPr lang="en-US" sz="2400" b="0" dirty="0">
                        <a:latin typeface="+mn-lt"/>
                        <a:ea typeface="Times New Roman"/>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marL="0" marR="0">
                        <a:lnSpc>
                          <a:spcPct val="115000"/>
                        </a:lnSpc>
                        <a:spcBef>
                          <a:spcPts val="0"/>
                        </a:spcBef>
                        <a:spcAft>
                          <a:spcPts val="0"/>
                        </a:spcAft>
                      </a:pPr>
                      <a:r>
                        <a:rPr lang="en-US" sz="2400" b="0" dirty="0">
                          <a:latin typeface="+mn-lt"/>
                          <a:ea typeface="Times New Roman"/>
                          <a:cs typeface="Times New Roman"/>
                        </a:rPr>
                        <a:t>Germany</a:t>
                      </a:r>
                    </a:p>
                  </a:txBody>
                  <a:tcPr marL="68580" marR="68580" marT="0" marB="0"/>
                </a:tc>
                <a:tc>
                  <a:txBody>
                    <a:bodyPr/>
                    <a:lstStyle/>
                    <a:p>
                      <a:pPr marL="0" marR="0">
                        <a:lnSpc>
                          <a:spcPct val="115000"/>
                        </a:lnSpc>
                        <a:spcBef>
                          <a:spcPts val="0"/>
                        </a:spcBef>
                        <a:spcAft>
                          <a:spcPts val="0"/>
                        </a:spcAft>
                      </a:pPr>
                      <a:r>
                        <a:rPr lang="en-US" sz="2400" b="0" dirty="0">
                          <a:latin typeface="+mn-lt"/>
                          <a:ea typeface="Times New Roman"/>
                          <a:cs typeface="Times New Roman"/>
                        </a:rPr>
                        <a:t>15.8</a:t>
                      </a:r>
                    </a:p>
                  </a:txBody>
                  <a:tcPr marL="68580" marR="68580" marT="0" marB="0"/>
                </a:tc>
                <a:extLst>
                  <a:ext uri="{0D108BD9-81ED-4DB2-BD59-A6C34878D82A}">
                    <a16:rowId xmlns:a16="http://schemas.microsoft.com/office/drawing/2014/main" val="10002"/>
                  </a:ext>
                </a:extLst>
              </a:tr>
              <a:tr h="370840">
                <a:tc>
                  <a:txBody>
                    <a:bodyPr/>
                    <a:lstStyle/>
                    <a:p>
                      <a:pPr marL="0" marR="0">
                        <a:lnSpc>
                          <a:spcPct val="115000"/>
                        </a:lnSpc>
                        <a:spcBef>
                          <a:spcPts val="0"/>
                        </a:spcBef>
                        <a:spcAft>
                          <a:spcPts val="0"/>
                        </a:spcAft>
                      </a:pPr>
                      <a:r>
                        <a:rPr lang="en-US" sz="2400" b="0" dirty="0">
                          <a:latin typeface="+mn-lt"/>
                          <a:ea typeface="Times New Roman"/>
                          <a:cs typeface="Times New Roman"/>
                        </a:rPr>
                        <a:t>Saudi Arabia</a:t>
                      </a:r>
                    </a:p>
                  </a:txBody>
                  <a:tcPr marL="68580" marR="68580" marT="0" marB="0"/>
                </a:tc>
                <a:tc>
                  <a:txBody>
                    <a:bodyPr/>
                    <a:lstStyle/>
                    <a:p>
                      <a:pPr marL="0" marR="0">
                        <a:lnSpc>
                          <a:spcPct val="115000"/>
                        </a:lnSpc>
                        <a:spcBef>
                          <a:spcPts val="0"/>
                        </a:spcBef>
                        <a:spcAft>
                          <a:spcPts val="0"/>
                        </a:spcAft>
                      </a:pPr>
                      <a:r>
                        <a:rPr lang="en-US" sz="2400" b="0" dirty="0">
                          <a:solidFill>
                            <a:srgbClr val="000000"/>
                          </a:solidFill>
                          <a:latin typeface="+mn-lt"/>
                          <a:ea typeface="Times New Roman"/>
                          <a:cs typeface="Times New Roman"/>
                        </a:rPr>
                        <a:t>13.5</a:t>
                      </a:r>
                      <a:endParaRPr lang="en-US" sz="2400" b="0" dirty="0">
                        <a:latin typeface="+mn-lt"/>
                        <a:ea typeface="Times New Roman"/>
                        <a:cs typeface="Times New Roman"/>
                      </a:endParaRPr>
                    </a:p>
                  </a:txBody>
                  <a:tcPr marL="68580" marR="68580" marT="0" marB="0"/>
                </a:tc>
                <a:extLst>
                  <a:ext uri="{0D108BD9-81ED-4DB2-BD59-A6C34878D82A}">
                    <a16:rowId xmlns:a16="http://schemas.microsoft.com/office/drawing/2014/main" val="10003"/>
                  </a:ext>
                </a:extLst>
              </a:tr>
              <a:tr h="370840">
                <a:tc>
                  <a:txBody>
                    <a:bodyPr/>
                    <a:lstStyle/>
                    <a:p>
                      <a:pPr marL="0" marR="0">
                        <a:lnSpc>
                          <a:spcPct val="115000"/>
                        </a:lnSpc>
                        <a:spcBef>
                          <a:spcPts val="0"/>
                        </a:spcBef>
                        <a:spcAft>
                          <a:spcPts val="0"/>
                        </a:spcAft>
                      </a:pPr>
                      <a:r>
                        <a:rPr lang="en-US" sz="2400" b="0" dirty="0">
                          <a:latin typeface="+mn-lt"/>
                          <a:ea typeface="Times New Roman"/>
                          <a:cs typeface="Times New Roman"/>
                        </a:rPr>
                        <a:t>Russia</a:t>
                      </a:r>
                    </a:p>
                  </a:txBody>
                  <a:tcPr marL="68580" marR="68580" marT="0" marB="0"/>
                </a:tc>
                <a:tc>
                  <a:txBody>
                    <a:bodyPr/>
                    <a:lstStyle/>
                    <a:p>
                      <a:pPr marL="0" marR="0">
                        <a:lnSpc>
                          <a:spcPct val="115000"/>
                        </a:lnSpc>
                        <a:spcBef>
                          <a:spcPts val="0"/>
                        </a:spcBef>
                        <a:spcAft>
                          <a:spcPts val="0"/>
                        </a:spcAft>
                      </a:pPr>
                      <a:r>
                        <a:rPr lang="en-US" sz="2400" b="0" dirty="0">
                          <a:solidFill>
                            <a:srgbClr val="000000"/>
                          </a:solidFill>
                          <a:latin typeface="+mn-lt"/>
                          <a:ea typeface="Times New Roman"/>
                          <a:cs typeface="Times New Roman"/>
                        </a:rPr>
                        <a:t>11.6</a:t>
                      </a:r>
                      <a:endParaRPr lang="en-US" sz="2400" b="0" dirty="0">
                        <a:latin typeface="+mn-lt"/>
                        <a:ea typeface="Times New Roman"/>
                        <a:cs typeface="Times New Roman"/>
                      </a:endParaRPr>
                    </a:p>
                  </a:txBody>
                  <a:tcPr marL="68580" marR="68580" marT="0" marB="0"/>
                </a:tc>
                <a:extLst>
                  <a:ext uri="{0D108BD9-81ED-4DB2-BD59-A6C34878D82A}">
                    <a16:rowId xmlns:a16="http://schemas.microsoft.com/office/drawing/2014/main" val="10004"/>
                  </a:ext>
                </a:extLst>
              </a:tr>
              <a:tr h="370840">
                <a:tc>
                  <a:txBody>
                    <a:bodyPr/>
                    <a:lstStyle/>
                    <a:p>
                      <a:pPr marL="0" marR="0">
                        <a:lnSpc>
                          <a:spcPct val="115000"/>
                        </a:lnSpc>
                        <a:spcBef>
                          <a:spcPts val="0"/>
                        </a:spcBef>
                        <a:spcAft>
                          <a:spcPts val="0"/>
                        </a:spcAft>
                      </a:pPr>
                      <a:r>
                        <a:rPr lang="en-US" sz="2400" b="0" dirty="0">
                          <a:latin typeface="+mn-lt"/>
                          <a:ea typeface="Times New Roman"/>
                          <a:cs typeface="Times New Roman"/>
                        </a:rPr>
                        <a:t>United Kingdom</a:t>
                      </a:r>
                    </a:p>
                  </a:txBody>
                  <a:tcPr marL="68580" marR="68580" marT="0" marB="0"/>
                </a:tc>
                <a:tc>
                  <a:txBody>
                    <a:bodyPr/>
                    <a:lstStyle/>
                    <a:p>
                      <a:pPr marL="0" marR="0">
                        <a:lnSpc>
                          <a:spcPct val="115000"/>
                        </a:lnSpc>
                        <a:spcBef>
                          <a:spcPts val="0"/>
                        </a:spcBef>
                        <a:spcAft>
                          <a:spcPts val="0"/>
                        </a:spcAft>
                      </a:pPr>
                      <a:r>
                        <a:rPr lang="en-US" sz="2400" b="0" dirty="0">
                          <a:solidFill>
                            <a:srgbClr val="000000"/>
                          </a:solidFill>
                          <a:latin typeface="+mn-lt"/>
                          <a:ea typeface="Times New Roman"/>
                          <a:cs typeface="Times New Roman"/>
                        </a:rPr>
                        <a:t>9.4</a:t>
                      </a:r>
                      <a:endParaRPr lang="en-US" sz="2400" b="0" dirty="0">
                        <a:latin typeface="+mn-lt"/>
                        <a:ea typeface="Times New Roman"/>
                        <a:cs typeface="Times New Roman"/>
                      </a:endParaRPr>
                    </a:p>
                  </a:txBody>
                  <a:tcPr marL="68580" marR="68580" marT="0" marB="0"/>
                </a:tc>
                <a:extLst>
                  <a:ext uri="{0D108BD9-81ED-4DB2-BD59-A6C34878D82A}">
                    <a16:rowId xmlns:a16="http://schemas.microsoft.com/office/drawing/2014/main" val="10005"/>
                  </a:ext>
                </a:extLst>
              </a:tr>
              <a:tr h="370840">
                <a:tc>
                  <a:txBody>
                    <a:bodyPr/>
                    <a:lstStyle/>
                    <a:p>
                      <a:pPr marL="0" marR="0">
                        <a:lnSpc>
                          <a:spcPct val="115000"/>
                        </a:lnSpc>
                        <a:spcBef>
                          <a:spcPts val="0"/>
                        </a:spcBef>
                        <a:spcAft>
                          <a:spcPts val="0"/>
                        </a:spcAft>
                      </a:pPr>
                      <a:r>
                        <a:rPr lang="en-US" sz="2400" b="0" dirty="0">
                          <a:latin typeface="+mn-lt"/>
                          <a:ea typeface="Times New Roman"/>
                          <a:cs typeface="Times New Roman"/>
                        </a:rPr>
                        <a:t>UAE</a:t>
                      </a:r>
                    </a:p>
                  </a:txBody>
                  <a:tcPr marL="68580" marR="68580" marT="0" marB="0"/>
                </a:tc>
                <a:tc>
                  <a:txBody>
                    <a:bodyPr/>
                    <a:lstStyle/>
                    <a:p>
                      <a:pPr marL="0" marR="0">
                        <a:lnSpc>
                          <a:spcPct val="115000"/>
                        </a:lnSpc>
                        <a:spcBef>
                          <a:spcPts val="0"/>
                        </a:spcBef>
                        <a:spcAft>
                          <a:spcPts val="0"/>
                        </a:spcAft>
                      </a:pPr>
                      <a:r>
                        <a:rPr lang="en-US" sz="2400" b="0" dirty="0">
                          <a:solidFill>
                            <a:srgbClr val="000000"/>
                          </a:solidFill>
                          <a:latin typeface="+mn-lt"/>
                          <a:ea typeface="Times New Roman"/>
                          <a:cs typeface="Times New Roman"/>
                        </a:rPr>
                        <a:t>8.7</a:t>
                      </a:r>
                      <a:endParaRPr lang="en-US" sz="2400" b="0" dirty="0">
                        <a:latin typeface="+mn-lt"/>
                        <a:ea typeface="Times New Roman"/>
                        <a:cs typeface="Times New Roman"/>
                      </a:endParaRPr>
                    </a:p>
                  </a:txBody>
                  <a:tcPr marL="68580" marR="68580" marT="0" marB="0"/>
                </a:tc>
                <a:extLst>
                  <a:ext uri="{0D108BD9-81ED-4DB2-BD59-A6C34878D82A}">
                    <a16:rowId xmlns:a16="http://schemas.microsoft.com/office/drawing/2014/main" val="10006"/>
                  </a:ext>
                </a:extLst>
              </a:tr>
              <a:tr h="370840">
                <a:tc>
                  <a:txBody>
                    <a:bodyPr/>
                    <a:lstStyle/>
                    <a:p>
                      <a:pPr marL="0" marR="0">
                        <a:lnSpc>
                          <a:spcPct val="115000"/>
                        </a:lnSpc>
                        <a:spcBef>
                          <a:spcPts val="0"/>
                        </a:spcBef>
                        <a:spcAft>
                          <a:spcPts val="0"/>
                        </a:spcAft>
                      </a:pPr>
                      <a:r>
                        <a:rPr lang="en-US" sz="2400" b="0" dirty="0">
                          <a:latin typeface="+mn-lt"/>
                          <a:ea typeface="Times New Roman"/>
                          <a:cs typeface="Times New Roman"/>
                        </a:rPr>
                        <a:t>France</a:t>
                      </a:r>
                    </a:p>
                  </a:txBody>
                  <a:tcPr marL="68580" marR="68580" marT="0" marB="0"/>
                </a:tc>
                <a:tc>
                  <a:txBody>
                    <a:bodyPr/>
                    <a:lstStyle/>
                    <a:p>
                      <a:pPr marL="0" marR="0">
                        <a:lnSpc>
                          <a:spcPct val="115000"/>
                        </a:lnSpc>
                        <a:spcBef>
                          <a:spcPts val="0"/>
                        </a:spcBef>
                        <a:spcAft>
                          <a:spcPts val="0"/>
                        </a:spcAft>
                      </a:pPr>
                      <a:r>
                        <a:rPr lang="en-US" sz="2400" b="0" dirty="0">
                          <a:latin typeface="+mn-lt"/>
                          <a:ea typeface="Times New Roman"/>
                          <a:cs typeface="Times New Roman"/>
                        </a:rPr>
                        <a:t>8.5</a:t>
                      </a:r>
                    </a:p>
                  </a:txBody>
                  <a:tcPr marL="68580" marR="68580" marT="0" marB="0"/>
                </a:tc>
                <a:extLst>
                  <a:ext uri="{0D108BD9-81ED-4DB2-BD59-A6C34878D82A}">
                    <a16:rowId xmlns:a16="http://schemas.microsoft.com/office/drawing/2014/main" val="10007"/>
                  </a:ext>
                </a:extLst>
              </a:tr>
              <a:tr h="370840">
                <a:tc>
                  <a:txBody>
                    <a:bodyPr/>
                    <a:lstStyle/>
                    <a:p>
                      <a:pPr marL="0" marR="0">
                        <a:lnSpc>
                          <a:spcPct val="115000"/>
                        </a:lnSpc>
                        <a:spcBef>
                          <a:spcPts val="0"/>
                        </a:spcBef>
                        <a:spcAft>
                          <a:spcPts val="0"/>
                        </a:spcAft>
                      </a:pPr>
                      <a:r>
                        <a:rPr lang="en-US" sz="2400" b="0" dirty="0">
                          <a:latin typeface="+mn-lt"/>
                          <a:ea typeface="Times New Roman"/>
                          <a:cs typeface="Times New Roman"/>
                        </a:rPr>
                        <a:t>Canada</a:t>
                      </a:r>
                    </a:p>
                  </a:txBody>
                  <a:tcPr marL="68580" marR="68580" marT="0" marB="0"/>
                </a:tc>
                <a:tc>
                  <a:txBody>
                    <a:bodyPr/>
                    <a:lstStyle/>
                    <a:p>
                      <a:pPr marL="0" marR="0">
                        <a:lnSpc>
                          <a:spcPct val="115000"/>
                        </a:lnSpc>
                        <a:spcBef>
                          <a:spcPts val="0"/>
                        </a:spcBef>
                        <a:spcAft>
                          <a:spcPts val="0"/>
                        </a:spcAft>
                      </a:pPr>
                      <a:r>
                        <a:rPr lang="en-US" sz="2400" b="0" dirty="0">
                          <a:solidFill>
                            <a:srgbClr val="000000"/>
                          </a:solidFill>
                          <a:latin typeface="+mn-lt"/>
                          <a:ea typeface="Times New Roman"/>
                          <a:cs typeface="Times New Roman"/>
                        </a:rPr>
                        <a:t>8</a:t>
                      </a:r>
                      <a:endParaRPr lang="en-US" sz="2400" b="0" dirty="0">
                        <a:latin typeface="+mn-lt"/>
                        <a:ea typeface="Times New Roman"/>
                        <a:cs typeface="Times New Roman"/>
                      </a:endParaRPr>
                    </a:p>
                  </a:txBody>
                  <a:tcPr marL="68580" marR="68580" marT="0" marB="0"/>
                </a:tc>
                <a:extLst>
                  <a:ext uri="{0D108BD9-81ED-4DB2-BD59-A6C34878D82A}">
                    <a16:rowId xmlns:a16="http://schemas.microsoft.com/office/drawing/2014/main" val="10008"/>
                  </a:ext>
                </a:extLst>
              </a:tr>
              <a:tr h="370840">
                <a:tc>
                  <a:txBody>
                    <a:bodyPr/>
                    <a:lstStyle/>
                    <a:p>
                      <a:pPr marL="0" marR="0">
                        <a:lnSpc>
                          <a:spcPct val="115000"/>
                        </a:lnSpc>
                        <a:spcBef>
                          <a:spcPts val="0"/>
                        </a:spcBef>
                        <a:spcAft>
                          <a:spcPts val="0"/>
                        </a:spcAft>
                      </a:pPr>
                      <a:r>
                        <a:rPr lang="en-US" sz="2400" b="0" dirty="0">
                          <a:latin typeface="+mn-lt"/>
                          <a:ea typeface="Times New Roman"/>
                          <a:cs typeface="Times New Roman"/>
                        </a:rPr>
                        <a:t>Australia</a:t>
                      </a:r>
                    </a:p>
                  </a:txBody>
                  <a:tcPr marL="68580" marR="68580" marT="0" marB="0"/>
                </a:tc>
                <a:tc>
                  <a:txBody>
                    <a:bodyPr/>
                    <a:lstStyle/>
                    <a:p>
                      <a:pPr marL="0" marR="0">
                        <a:lnSpc>
                          <a:spcPct val="115000"/>
                        </a:lnSpc>
                        <a:spcBef>
                          <a:spcPts val="0"/>
                        </a:spcBef>
                        <a:spcAft>
                          <a:spcPts val="0"/>
                        </a:spcAft>
                      </a:pPr>
                      <a:r>
                        <a:rPr lang="en-US" sz="2400" b="0" dirty="0">
                          <a:solidFill>
                            <a:srgbClr val="000000"/>
                          </a:solidFill>
                          <a:latin typeface="+mn-lt"/>
                          <a:ea typeface="Times New Roman"/>
                          <a:cs typeface="Times New Roman"/>
                        </a:rPr>
                        <a:t>7.7</a:t>
                      </a:r>
                      <a:endParaRPr lang="en-US" sz="2400" b="0" dirty="0">
                        <a:latin typeface="+mn-lt"/>
                        <a:ea typeface="Times New Roman"/>
                        <a:cs typeface="Times New Roman"/>
                      </a:endParaRPr>
                    </a:p>
                  </a:txBody>
                  <a:tcPr marL="68580" marR="68580" marT="0" marB="0"/>
                </a:tc>
                <a:extLst>
                  <a:ext uri="{0D108BD9-81ED-4DB2-BD59-A6C34878D82A}">
                    <a16:rowId xmlns:a16="http://schemas.microsoft.com/office/drawing/2014/main" val="10009"/>
                  </a:ext>
                </a:extLst>
              </a:tr>
              <a:tr h="370840">
                <a:tc>
                  <a:txBody>
                    <a:bodyPr/>
                    <a:lstStyle/>
                    <a:p>
                      <a:pPr marL="0" marR="0">
                        <a:lnSpc>
                          <a:spcPct val="115000"/>
                        </a:lnSpc>
                        <a:spcBef>
                          <a:spcPts val="0"/>
                        </a:spcBef>
                        <a:spcAft>
                          <a:spcPts val="0"/>
                        </a:spcAft>
                      </a:pPr>
                      <a:r>
                        <a:rPr lang="en-US" sz="2400" b="0" dirty="0">
                          <a:latin typeface="+mn-lt"/>
                          <a:ea typeface="Times New Roman"/>
                          <a:cs typeface="Times New Roman"/>
                        </a:rPr>
                        <a:t>Spain</a:t>
                      </a:r>
                    </a:p>
                  </a:txBody>
                  <a:tcPr marL="68580" marR="68580" marT="0" marB="0"/>
                </a:tc>
                <a:tc>
                  <a:txBody>
                    <a:bodyPr/>
                    <a:lstStyle/>
                    <a:p>
                      <a:pPr marL="0" marR="0">
                        <a:lnSpc>
                          <a:spcPct val="115000"/>
                        </a:lnSpc>
                        <a:spcBef>
                          <a:spcPts val="0"/>
                        </a:spcBef>
                        <a:spcAft>
                          <a:spcPts val="0"/>
                        </a:spcAft>
                      </a:pPr>
                      <a:r>
                        <a:rPr lang="en-US" sz="2400" b="0" dirty="0">
                          <a:solidFill>
                            <a:srgbClr val="000000"/>
                          </a:solidFill>
                          <a:latin typeface="+mn-lt"/>
                          <a:ea typeface="Times New Roman"/>
                          <a:cs typeface="Times New Roman"/>
                        </a:rPr>
                        <a:t>6.8</a:t>
                      </a:r>
                      <a:endParaRPr lang="en-US" sz="2400" b="0" dirty="0">
                        <a:latin typeface="+mn-lt"/>
                        <a:ea typeface="Times New Roman"/>
                        <a:cs typeface="Times New Roman"/>
                      </a:endParaRPr>
                    </a:p>
                  </a:txBody>
                  <a:tcPr marL="68580" marR="68580" marT="0" marB="0"/>
                </a:tc>
                <a:extLst>
                  <a:ext uri="{0D108BD9-81ED-4DB2-BD59-A6C34878D82A}">
                    <a16:rowId xmlns:a16="http://schemas.microsoft.com/office/drawing/2014/main" val="1001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aces in the Crowd - New Hope Publishers">
            <a:extLst>
              <a:ext uri="{FF2B5EF4-FFF2-40B4-BE49-F238E27FC236}">
                <a16:creationId xmlns:a16="http://schemas.microsoft.com/office/drawing/2014/main" id="{3E8E44C8-816B-570F-8BB9-3D147BAEFB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3602" y="790360"/>
            <a:ext cx="3412034" cy="52772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You Don't Have to Cross the Ocean to Reach the World: The Power of Local  Cross-Cultural Ministry: Boyd, David: 9780800794477: Amazon.com: Books">
            <a:extLst>
              <a:ext uri="{FF2B5EF4-FFF2-40B4-BE49-F238E27FC236}">
                <a16:creationId xmlns:a16="http://schemas.microsoft.com/office/drawing/2014/main" id="{95B52637-94EA-5E8A-683F-68122056E2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335" y="802154"/>
            <a:ext cx="3412034" cy="52654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F9088-34C8-631E-B081-72BE99A68E92}"/>
              </a:ext>
            </a:extLst>
          </p:cNvPr>
          <p:cNvSpPr>
            <a:spLocks noGrp="1"/>
          </p:cNvSpPr>
          <p:nvPr>
            <p:ph type="title"/>
          </p:nvPr>
        </p:nvSpPr>
        <p:spPr/>
        <p:txBody>
          <a:bodyPr>
            <a:normAutofit/>
          </a:bodyPr>
          <a:lstStyle/>
          <a:p>
            <a:r>
              <a:rPr lang="en-US" sz="4800" dirty="0"/>
              <a:t>Origins of Immigrants to US</a:t>
            </a:r>
          </a:p>
        </p:txBody>
      </p:sp>
      <p:sp>
        <p:nvSpPr>
          <p:cNvPr id="3" name="Content Placeholder 2">
            <a:extLst>
              <a:ext uri="{FF2B5EF4-FFF2-40B4-BE49-F238E27FC236}">
                <a16:creationId xmlns:a16="http://schemas.microsoft.com/office/drawing/2014/main" id="{7934FE73-D70E-BCC7-BFFE-BDFF88103298}"/>
              </a:ext>
            </a:extLst>
          </p:cNvPr>
          <p:cNvSpPr>
            <a:spLocks noGrp="1"/>
          </p:cNvSpPr>
          <p:nvPr>
            <p:ph sz="half" idx="1"/>
          </p:nvPr>
        </p:nvSpPr>
        <p:spPr>
          <a:xfrm>
            <a:off x="264416" y="2160589"/>
            <a:ext cx="4596954" cy="3880772"/>
          </a:xfrm>
        </p:spPr>
        <p:txBody>
          <a:bodyPr>
            <a:normAutofit/>
          </a:bodyPr>
          <a:lstStyle/>
          <a:p>
            <a:r>
              <a:rPr lang="en-US" sz="4000" dirty="0"/>
              <a:t>Mexico (24%)</a:t>
            </a:r>
          </a:p>
          <a:p>
            <a:r>
              <a:rPr lang="en-US" sz="4000" dirty="0"/>
              <a:t>China (6%)</a:t>
            </a:r>
          </a:p>
          <a:p>
            <a:r>
              <a:rPr lang="en-US" sz="4000" dirty="0"/>
              <a:t>India (6%)</a:t>
            </a:r>
          </a:p>
          <a:p>
            <a:pPr marL="0" indent="0">
              <a:buNone/>
            </a:pPr>
            <a:endParaRPr lang="en-US" dirty="0"/>
          </a:p>
        </p:txBody>
      </p:sp>
      <p:sp>
        <p:nvSpPr>
          <p:cNvPr id="4" name="Content Placeholder 3">
            <a:extLst>
              <a:ext uri="{FF2B5EF4-FFF2-40B4-BE49-F238E27FC236}">
                <a16:creationId xmlns:a16="http://schemas.microsoft.com/office/drawing/2014/main" id="{EDDDE873-4907-115B-F260-78D5F70660DD}"/>
              </a:ext>
            </a:extLst>
          </p:cNvPr>
          <p:cNvSpPr>
            <a:spLocks noGrp="1"/>
          </p:cNvSpPr>
          <p:nvPr>
            <p:ph sz="half" idx="2"/>
          </p:nvPr>
        </p:nvSpPr>
        <p:spPr>
          <a:xfrm>
            <a:off x="5161407" y="2199354"/>
            <a:ext cx="4596955" cy="3880773"/>
          </a:xfrm>
        </p:spPr>
        <p:txBody>
          <a:bodyPr>
            <a:normAutofit/>
          </a:bodyPr>
          <a:lstStyle/>
          <a:p>
            <a:r>
              <a:rPr lang="en-US" sz="4000" dirty="0"/>
              <a:t>Philippines (5%)</a:t>
            </a:r>
          </a:p>
          <a:p>
            <a:r>
              <a:rPr lang="en-US" sz="4000" dirty="0"/>
              <a:t>El Salvador (3%)</a:t>
            </a:r>
          </a:p>
          <a:p>
            <a:r>
              <a:rPr lang="en-US" sz="4000" dirty="0"/>
              <a:t>Vietnam (3%)</a:t>
            </a:r>
          </a:p>
          <a:p>
            <a:r>
              <a:rPr lang="en-US" sz="4000" dirty="0"/>
              <a:t>Cuba (3%)</a:t>
            </a:r>
          </a:p>
          <a:p>
            <a:endParaRPr lang="en-US" dirty="0"/>
          </a:p>
        </p:txBody>
      </p:sp>
    </p:spTree>
    <p:extLst>
      <p:ext uri="{BB962C8B-B14F-4D97-AF65-F5344CB8AC3E}">
        <p14:creationId xmlns:p14="http://schemas.microsoft.com/office/powerpoint/2010/main" val="23318606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D5EA-9CCF-3EF2-8722-8259D5114DDE}"/>
              </a:ext>
            </a:extLst>
          </p:cNvPr>
          <p:cNvSpPr>
            <a:spLocks noGrp="1"/>
          </p:cNvSpPr>
          <p:nvPr>
            <p:ph type="title"/>
          </p:nvPr>
        </p:nvSpPr>
        <p:spPr/>
        <p:txBody>
          <a:bodyPr/>
          <a:lstStyle/>
          <a:p>
            <a:r>
              <a:rPr lang="en-US" sz="3600" dirty="0"/>
              <a:t>2019 Increase of Groups with at least 100,000</a:t>
            </a:r>
            <a:endParaRPr lang="en-US" dirty="0"/>
          </a:p>
        </p:txBody>
      </p:sp>
      <p:sp>
        <p:nvSpPr>
          <p:cNvPr id="3" name="Content Placeholder 2">
            <a:extLst>
              <a:ext uri="{FF2B5EF4-FFF2-40B4-BE49-F238E27FC236}">
                <a16:creationId xmlns:a16="http://schemas.microsoft.com/office/drawing/2014/main" id="{C8CBBB38-B017-7204-9A15-90C6D59ED7F7}"/>
              </a:ext>
            </a:extLst>
          </p:cNvPr>
          <p:cNvSpPr>
            <a:spLocks noGrp="1"/>
          </p:cNvSpPr>
          <p:nvPr>
            <p:ph sz="half" idx="1"/>
          </p:nvPr>
        </p:nvSpPr>
        <p:spPr>
          <a:xfrm>
            <a:off x="677334" y="2160589"/>
            <a:ext cx="6180666" cy="3880772"/>
          </a:xfrm>
        </p:spPr>
        <p:txBody>
          <a:bodyPr>
            <a:noAutofit/>
          </a:bodyPr>
          <a:lstStyle/>
          <a:p>
            <a:r>
              <a:rPr lang="en-US" sz="4000" dirty="0"/>
              <a:t>Venezuela (153%)</a:t>
            </a:r>
          </a:p>
          <a:p>
            <a:r>
              <a:rPr lang="en-US" sz="4000" dirty="0"/>
              <a:t>Afghanistan (143%)</a:t>
            </a:r>
          </a:p>
          <a:p>
            <a:r>
              <a:rPr lang="en-US" sz="4000" dirty="0"/>
              <a:t>Nepal (140%)</a:t>
            </a:r>
          </a:p>
          <a:p>
            <a:r>
              <a:rPr lang="en-US" sz="4000" dirty="0"/>
              <a:t>Myanmar (Burma) (84%)</a:t>
            </a:r>
          </a:p>
          <a:p>
            <a:r>
              <a:rPr lang="en-US" sz="4000" dirty="0"/>
              <a:t>Nigeria (79%)</a:t>
            </a:r>
          </a:p>
        </p:txBody>
      </p:sp>
    </p:spTree>
    <p:extLst>
      <p:ext uri="{BB962C8B-B14F-4D97-AF65-F5344CB8AC3E}">
        <p14:creationId xmlns:p14="http://schemas.microsoft.com/office/powerpoint/2010/main" val="23685670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0682A6-1087-B06D-9D51-094C0989F5C7}"/>
              </a:ext>
            </a:extLst>
          </p:cNvPr>
          <p:cNvPicPr>
            <a:picLocks noChangeAspect="1"/>
          </p:cNvPicPr>
          <p:nvPr/>
        </p:nvPicPr>
        <p:blipFill>
          <a:blip r:embed="rId3"/>
          <a:stretch>
            <a:fillRect/>
          </a:stretch>
        </p:blipFill>
        <p:spPr>
          <a:xfrm>
            <a:off x="0" y="1"/>
            <a:ext cx="12192000" cy="6858000"/>
          </a:xfrm>
          <a:prstGeom prst="rect">
            <a:avLst/>
          </a:prstGeom>
        </p:spPr>
      </p:pic>
    </p:spTree>
    <p:extLst>
      <p:ext uri="{BB962C8B-B14F-4D97-AF65-F5344CB8AC3E}">
        <p14:creationId xmlns:p14="http://schemas.microsoft.com/office/powerpoint/2010/main" val="22704446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5040A-4EA7-2BE3-9246-E4D78B4E0B22}"/>
              </a:ext>
            </a:extLst>
          </p:cNvPr>
          <p:cNvSpPr>
            <a:spLocks noGrp="1"/>
          </p:cNvSpPr>
          <p:nvPr>
            <p:ph type="title"/>
          </p:nvPr>
        </p:nvSpPr>
        <p:spPr/>
        <p:txBody>
          <a:bodyPr/>
          <a:lstStyle/>
          <a:p>
            <a:r>
              <a:rPr lang="en-US" dirty="0"/>
              <a:t>REFUGEES IN THE US</a:t>
            </a:r>
          </a:p>
        </p:txBody>
      </p:sp>
    </p:spTree>
    <p:extLst>
      <p:ext uri="{BB962C8B-B14F-4D97-AF65-F5344CB8AC3E}">
        <p14:creationId xmlns:p14="http://schemas.microsoft.com/office/powerpoint/2010/main" val="31386822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25AC02C-4057-13A4-4881-7B53B90E3F69}"/>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A0C85-0FC7-5E45-D15F-6D469847EF8D}"/>
              </a:ext>
            </a:extLst>
          </p:cNvPr>
          <p:cNvSpPr>
            <a:spLocks noGrp="1"/>
          </p:cNvSpPr>
          <p:nvPr>
            <p:ph type="title"/>
          </p:nvPr>
        </p:nvSpPr>
        <p:spPr/>
        <p:txBody>
          <a:bodyPr/>
          <a:lstStyle/>
          <a:p>
            <a:r>
              <a:rPr lang="en-US" dirty="0"/>
              <a:t>REFUGEES TO US IN 2021 by Religion</a:t>
            </a:r>
          </a:p>
        </p:txBody>
      </p:sp>
      <p:sp>
        <p:nvSpPr>
          <p:cNvPr id="3" name="Content Placeholder 2">
            <a:extLst>
              <a:ext uri="{FF2B5EF4-FFF2-40B4-BE49-F238E27FC236}">
                <a16:creationId xmlns:a16="http://schemas.microsoft.com/office/drawing/2014/main" id="{617EE271-2B91-39F6-7796-95C0E62ABE3D}"/>
              </a:ext>
            </a:extLst>
          </p:cNvPr>
          <p:cNvSpPr>
            <a:spLocks noGrp="1"/>
          </p:cNvSpPr>
          <p:nvPr>
            <p:ph idx="1"/>
          </p:nvPr>
        </p:nvSpPr>
        <p:spPr/>
        <p:txBody>
          <a:bodyPr/>
          <a:lstStyle/>
          <a:p>
            <a:r>
              <a:rPr lang="en-US" sz="4000" dirty="0"/>
              <a:t>74% Christian</a:t>
            </a:r>
          </a:p>
          <a:p>
            <a:r>
              <a:rPr lang="en-US" sz="4000" dirty="0"/>
              <a:t>22% Muslim</a:t>
            </a:r>
          </a:p>
          <a:p>
            <a:r>
              <a:rPr lang="en-US" sz="4000" dirty="0"/>
              <a:t>1% Buddhist</a:t>
            </a:r>
          </a:p>
          <a:p>
            <a:r>
              <a:rPr lang="en-US" sz="4000" dirty="0"/>
              <a:t>1% Atheist or No Affiliation</a:t>
            </a:r>
          </a:p>
          <a:p>
            <a:r>
              <a:rPr lang="en-US" sz="4000" dirty="0"/>
              <a:t>&lt;1% Hindu</a:t>
            </a:r>
          </a:p>
          <a:p>
            <a:pPr marL="0" indent="0">
              <a:buNone/>
            </a:pPr>
            <a:endParaRPr lang="en-US" sz="4000" dirty="0"/>
          </a:p>
          <a:p>
            <a:endParaRPr lang="en-US" dirty="0"/>
          </a:p>
        </p:txBody>
      </p:sp>
    </p:spTree>
    <p:extLst>
      <p:ext uri="{BB962C8B-B14F-4D97-AF65-F5344CB8AC3E}">
        <p14:creationId xmlns:p14="http://schemas.microsoft.com/office/powerpoint/2010/main" val="29497730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CE302-1550-005B-1C60-2FE9B2A05C16}"/>
              </a:ext>
            </a:extLst>
          </p:cNvPr>
          <p:cNvSpPr>
            <a:spLocks noGrp="1"/>
          </p:cNvSpPr>
          <p:nvPr>
            <p:ph type="title"/>
          </p:nvPr>
        </p:nvSpPr>
        <p:spPr/>
        <p:txBody>
          <a:bodyPr/>
          <a:lstStyle/>
          <a:p>
            <a:r>
              <a:rPr lang="en-US" dirty="0"/>
              <a:t>INTERNATIONAL STUDENTS</a:t>
            </a:r>
          </a:p>
        </p:txBody>
      </p:sp>
    </p:spTree>
    <p:extLst>
      <p:ext uri="{BB962C8B-B14F-4D97-AF65-F5344CB8AC3E}">
        <p14:creationId xmlns:p14="http://schemas.microsoft.com/office/powerpoint/2010/main" val="28672791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C20BD2-DB4F-5E4D-1FC7-CF29E6814694}"/>
              </a:ext>
            </a:extLst>
          </p:cNvPr>
          <p:cNvPicPr>
            <a:picLocks noChangeAspect="1"/>
          </p:cNvPicPr>
          <p:nvPr/>
        </p:nvPicPr>
        <p:blipFill>
          <a:blip r:embed="rId3"/>
          <a:stretch>
            <a:fillRect/>
          </a:stretch>
        </p:blipFill>
        <p:spPr>
          <a:xfrm>
            <a:off x="0" y="0"/>
            <a:ext cx="12192000" cy="6824349"/>
          </a:xfrm>
          <a:prstGeom prst="rect">
            <a:avLst/>
          </a:prstGeom>
        </p:spPr>
      </p:pic>
    </p:spTree>
    <p:extLst>
      <p:ext uri="{BB962C8B-B14F-4D97-AF65-F5344CB8AC3E}">
        <p14:creationId xmlns:p14="http://schemas.microsoft.com/office/powerpoint/2010/main" val="7135096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D8F5A7-94D5-CE8B-2284-3F8EA4B8E756}"/>
              </a:ext>
            </a:extLst>
          </p:cNvPr>
          <p:cNvPicPr>
            <a:picLocks noChangeAspect="1"/>
          </p:cNvPicPr>
          <p:nvPr/>
        </p:nvPicPr>
        <p:blipFill>
          <a:blip r:embed="rId3"/>
          <a:stretch>
            <a:fillRect/>
          </a:stretch>
        </p:blipFill>
        <p:spPr>
          <a:xfrm>
            <a:off x="391886" y="195942"/>
            <a:ext cx="11800114" cy="6662057"/>
          </a:xfrm>
          <a:prstGeom prst="rect">
            <a:avLst/>
          </a:prstGeom>
        </p:spPr>
      </p:pic>
    </p:spTree>
    <p:extLst>
      <p:ext uri="{BB962C8B-B14F-4D97-AF65-F5344CB8AC3E}">
        <p14:creationId xmlns:p14="http://schemas.microsoft.com/office/powerpoint/2010/main" val="22478517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payne\Desktop\Joshua Project Map.JPG"/>
          <p:cNvPicPr>
            <a:picLocks noChangeAspect="1" noChangeArrowheads="1"/>
          </p:cNvPicPr>
          <p:nvPr/>
        </p:nvPicPr>
        <p:blipFill>
          <a:blip r:embed="rId3" cstate="print"/>
          <a:srcRect/>
          <a:stretch>
            <a:fillRect/>
          </a:stretch>
        </p:blipFill>
        <p:spPr bwMode="auto">
          <a:xfrm>
            <a:off x="0" y="0"/>
            <a:ext cx="1219200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jpayne\Desktop\Wan Tira.jpg"/>
          <p:cNvPicPr>
            <a:picLocks noChangeAspect="1" noChangeArrowheads="1"/>
          </p:cNvPicPr>
          <p:nvPr/>
        </p:nvPicPr>
        <p:blipFill>
          <a:blip r:embed="rId2" cstate="print"/>
          <a:srcRect/>
          <a:stretch>
            <a:fillRect/>
          </a:stretch>
        </p:blipFill>
        <p:spPr bwMode="auto">
          <a:xfrm>
            <a:off x="623208" y="1819499"/>
            <a:ext cx="3121478" cy="4707803"/>
          </a:xfrm>
          <a:prstGeom prst="rect">
            <a:avLst/>
          </a:prstGeom>
          <a:noFill/>
        </p:spPr>
      </p:pic>
      <p:pic>
        <p:nvPicPr>
          <p:cNvPr id="2" name="Picture 2" descr="Missions from the Majority World: Progress, Challenges, and Case Studies  (Evangelical Missiological Society): Wan, Enoch, Pocock, Micheal:  9780878080199: Amazon.com: Books">
            <a:extLst>
              <a:ext uri="{FF2B5EF4-FFF2-40B4-BE49-F238E27FC236}">
                <a16:creationId xmlns:a16="http://schemas.microsoft.com/office/drawing/2014/main" id="{54BD3BEE-6535-4BEC-434C-A575BF539A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5619" y="692644"/>
            <a:ext cx="2600761" cy="40099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Diaspora Missiology: Theory, Methodology, and Practice, SECOND EDITION: Wan,  Enoch, Bongoyok, Moussa, Chan, Kim-Kong, Mitchell, Randy G, Rubesh, Ted,  Lorance, Cody C, Ott, Craig, Santos, Narry F, Zaretsky, Tuvya:  9781503095502: Amazon.com: Books">
            <a:extLst>
              <a:ext uri="{FF2B5EF4-FFF2-40B4-BE49-F238E27FC236}">
                <a16:creationId xmlns:a16="http://schemas.microsoft.com/office/drawing/2014/main" id="{8C7776A6-B4E8-1843-5355-B851BE487F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4" y="2082302"/>
            <a:ext cx="2960370" cy="444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normAutofit/>
          </a:bodyPr>
          <a:lstStyle/>
          <a:p>
            <a:r>
              <a:rPr lang="en-US" dirty="0"/>
              <a:t>The World’s Unreached in the West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6000" b="1" dirty="0"/>
              <a:t>World’s Peoples</a:t>
            </a:r>
          </a:p>
        </p:txBody>
      </p:sp>
      <p:sp>
        <p:nvSpPr>
          <p:cNvPr id="5" name="Content Placeholder 4"/>
          <p:cNvSpPr>
            <a:spLocks noGrp="1"/>
          </p:cNvSpPr>
          <p:nvPr>
            <p:ph sz="quarter" idx="1"/>
          </p:nvPr>
        </p:nvSpPr>
        <p:spPr/>
        <p:txBody>
          <a:bodyPr>
            <a:normAutofit fontScale="92500" lnSpcReduction="10000"/>
          </a:bodyPr>
          <a:lstStyle/>
          <a:p>
            <a:r>
              <a:rPr lang="en-US" sz="5400" dirty="0"/>
              <a:t>Global People Groups:  12,016</a:t>
            </a:r>
          </a:p>
          <a:p>
            <a:endParaRPr lang="en-US" sz="5400" dirty="0"/>
          </a:p>
          <a:p>
            <a:r>
              <a:rPr lang="en-US" sz="5400" dirty="0"/>
              <a:t>Unreached People Groups: 7,218</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144524" y="1488613"/>
            <a:ext cx="8596668" cy="3880773"/>
          </a:xfrm>
        </p:spPr>
        <p:txBody>
          <a:bodyPr/>
          <a:lstStyle/>
          <a:p>
            <a:pPr>
              <a:buNone/>
            </a:pPr>
            <a:endParaRPr lang="en-US" dirty="0"/>
          </a:p>
          <a:p>
            <a:pPr>
              <a:buNone/>
            </a:pPr>
            <a:endParaRPr lang="en-US" dirty="0"/>
          </a:p>
          <a:p>
            <a:pPr algn="ctr">
              <a:buNone/>
            </a:pPr>
            <a:r>
              <a:rPr lang="en-US" sz="9600" dirty="0"/>
              <a:t>“Unreached”?</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231609" y="1488613"/>
            <a:ext cx="8596668" cy="3880773"/>
          </a:xfrm>
        </p:spPr>
        <p:txBody>
          <a:bodyPr/>
          <a:lstStyle/>
          <a:p>
            <a:pPr>
              <a:buNone/>
            </a:pPr>
            <a:endParaRPr lang="en-US" dirty="0"/>
          </a:p>
          <a:p>
            <a:pPr>
              <a:buNone/>
            </a:pPr>
            <a:endParaRPr lang="en-US" dirty="0"/>
          </a:p>
          <a:p>
            <a:pPr algn="ctr">
              <a:buNone/>
            </a:pPr>
            <a:r>
              <a:rPr lang="en-US" sz="9600" dirty="0"/>
              <a:t>“Unengaged-Unreached”?</a:t>
            </a:r>
          </a:p>
        </p:txBody>
      </p:sp>
    </p:spTree>
    <p:extLst>
      <p:ext uri="{BB962C8B-B14F-4D97-AF65-F5344CB8AC3E}">
        <p14:creationId xmlns:p14="http://schemas.microsoft.com/office/powerpoint/2010/main" val="6605715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0C26099-8DB3-69F0-7C56-8026FB03AAD3}"/>
              </a:ext>
            </a:extLst>
          </p:cNvPr>
          <p:cNvSpPr>
            <a:spLocks noGrp="1"/>
          </p:cNvSpPr>
          <p:nvPr>
            <p:ph type="title"/>
          </p:nvPr>
        </p:nvSpPr>
        <p:spPr>
          <a:xfrm>
            <a:off x="1797666" y="2515709"/>
            <a:ext cx="8596668" cy="1826581"/>
          </a:xfrm>
        </p:spPr>
        <p:txBody>
          <a:bodyPr>
            <a:noAutofit/>
          </a:bodyPr>
          <a:lstStyle/>
          <a:p>
            <a:pPr algn="ctr"/>
            <a:r>
              <a:rPr lang="en-US" sz="7200" dirty="0"/>
              <a:t>How Many UPGs in the West?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75314" y="2468940"/>
            <a:ext cx="4049486" cy="1569660"/>
          </a:xfrm>
          <a:prstGeom prst="rect">
            <a:avLst/>
          </a:prstGeom>
          <a:noFill/>
        </p:spPr>
        <p:txBody>
          <a:bodyPr wrap="square" rtlCol="0">
            <a:spAutoFit/>
          </a:bodyPr>
          <a:lstStyle/>
          <a:p>
            <a:r>
              <a:rPr lang="en-US" sz="9600" b="1" dirty="0"/>
              <a:t>1,173</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096" y="1698171"/>
            <a:ext cx="8967408" cy="3461657"/>
          </a:xfrm>
        </p:spPr>
        <p:txBody>
          <a:bodyPr>
            <a:noAutofit/>
          </a:bodyPr>
          <a:lstStyle/>
          <a:p>
            <a:pPr algn="ctr"/>
            <a:r>
              <a:rPr lang="en-US" sz="7200" dirty="0"/>
              <a:t>How Many UPGs and UUPGs in the United States?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84013059"/>
              </p:ext>
            </p:extLst>
          </p:nvPr>
        </p:nvGraphicFramePr>
        <p:xfrm>
          <a:off x="1045027" y="1654629"/>
          <a:ext cx="8534401" cy="3200400"/>
        </p:xfrm>
        <a:graphic>
          <a:graphicData uri="http://schemas.openxmlformats.org/drawingml/2006/table">
            <a:tbl>
              <a:tblPr firstRow="1" bandRow="1">
                <a:tableStyleId>{5C22544A-7EE6-4342-B048-85BDC9FD1C3A}</a:tableStyleId>
              </a:tblPr>
              <a:tblGrid>
                <a:gridCol w="4260971">
                  <a:extLst>
                    <a:ext uri="{9D8B030D-6E8A-4147-A177-3AD203B41FA5}">
                      <a16:colId xmlns:a16="http://schemas.microsoft.com/office/drawing/2014/main" val="20000"/>
                    </a:ext>
                  </a:extLst>
                </a:gridCol>
                <a:gridCol w="4273430">
                  <a:extLst>
                    <a:ext uri="{9D8B030D-6E8A-4147-A177-3AD203B41FA5}">
                      <a16:colId xmlns:a16="http://schemas.microsoft.com/office/drawing/2014/main" val="20001"/>
                    </a:ext>
                  </a:extLst>
                </a:gridCol>
              </a:tblGrid>
              <a:tr h="1210514">
                <a:tc>
                  <a:txBody>
                    <a:bodyPr/>
                    <a:lstStyle/>
                    <a:p>
                      <a:pPr marL="0" marR="0" algn="l">
                        <a:lnSpc>
                          <a:spcPts val="2400"/>
                        </a:lnSpc>
                        <a:spcBef>
                          <a:spcPts val="0"/>
                        </a:spcBef>
                        <a:spcAft>
                          <a:spcPts val="0"/>
                        </a:spcAft>
                      </a:pPr>
                      <a:endParaRPr lang="en-US" sz="7200" b="1" dirty="0">
                        <a:solidFill>
                          <a:schemeClr val="tx1"/>
                        </a:solidFill>
                        <a:latin typeface="Times New Roman"/>
                        <a:ea typeface="Calibri"/>
                      </a:endParaRPr>
                    </a:p>
                    <a:p>
                      <a:pPr marL="0" marR="0" algn="l">
                        <a:lnSpc>
                          <a:spcPts val="2400"/>
                        </a:lnSpc>
                        <a:spcBef>
                          <a:spcPts val="0"/>
                        </a:spcBef>
                        <a:spcAft>
                          <a:spcPts val="0"/>
                        </a:spcAft>
                      </a:pPr>
                      <a:endParaRPr lang="en-US" sz="7200" b="1" dirty="0">
                        <a:solidFill>
                          <a:schemeClr val="tx1"/>
                        </a:solidFill>
                        <a:latin typeface="Times New Roman"/>
                        <a:ea typeface="Calibri"/>
                      </a:endParaRPr>
                    </a:p>
                    <a:p>
                      <a:pPr marL="0" marR="0" algn="l">
                        <a:lnSpc>
                          <a:spcPts val="2400"/>
                        </a:lnSpc>
                        <a:spcBef>
                          <a:spcPts val="0"/>
                        </a:spcBef>
                        <a:spcAft>
                          <a:spcPts val="0"/>
                        </a:spcAft>
                      </a:pPr>
                      <a:r>
                        <a:rPr lang="en-US" sz="7200" b="1" dirty="0">
                          <a:solidFill>
                            <a:schemeClr val="tx1"/>
                          </a:solidFill>
                          <a:latin typeface="Times New Roman"/>
                          <a:ea typeface="Calibri"/>
                        </a:rPr>
                        <a:t>UPGs</a:t>
                      </a:r>
                    </a:p>
                  </a:txBody>
                  <a:tcPr marL="68580" marR="68580" marT="0" marB="0"/>
                </a:tc>
                <a:tc>
                  <a:txBody>
                    <a:bodyPr/>
                    <a:lstStyle/>
                    <a:p>
                      <a:pPr marL="0" marR="0" algn="l">
                        <a:lnSpc>
                          <a:spcPts val="2400"/>
                        </a:lnSpc>
                        <a:spcBef>
                          <a:spcPts val="0"/>
                        </a:spcBef>
                        <a:spcAft>
                          <a:spcPts val="0"/>
                        </a:spcAft>
                      </a:pPr>
                      <a:endParaRPr lang="en-US" sz="7200" b="1" dirty="0">
                        <a:solidFill>
                          <a:schemeClr val="tx1"/>
                        </a:solidFill>
                        <a:latin typeface="Times New Roman"/>
                        <a:ea typeface="Calibri"/>
                      </a:endParaRPr>
                    </a:p>
                    <a:p>
                      <a:pPr marL="0" marR="0" algn="l">
                        <a:lnSpc>
                          <a:spcPts val="2400"/>
                        </a:lnSpc>
                        <a:spcBef>
                          <a:spcPts val="0"/>
                        </a:spcBef>
                        <a:spcAft>
                          <a:spcPts val="0"/>
                        </a:spcAft>
                      </a:pPr>
                      <a:endParaRPr lang="en-US" sz="7200" b="1" dirty="0">
                        <a:solidFill>
                          <a:schemeClr val="tx1"/>
                        </a:solidFill>
                        <a:latin typeface="Times New Roman"/>
                        <a:ea typeface="Calibri"/>
                      </a:endParaRPr>
                    </a:p>
                    <a:p>
                      <a:pPr marL="0" marR="0" algn="l">
                        <a:lnSpc>
                          <a:spcPts val="2400"/>
                        </a:lnSpc>
                        <a:spcBef>
                          <a:spcPts val="0"/>
                        </a:spcBef>
                        <a:spcAft>
                          <a:spcPts val="0"/>
                        </a:spcAft>
                      </a:pPr>
                      <a:r>
                        <a:rPr lang="en-US" sz="7200" b="1" dirty="0">
                          <a:solidFill>
                            <a:schemeClr val="tx1"/>
                          </a:solidFill>
                          <a:latin typeface="Times New Roman"/>
                          <a:ea typeface="Calibri"/>
                        </a:rPr>
                        <a:t>186</a:t>
                      </a:r>
                    </a:p>
                  </a:txBody>
                  <a:tcPr marL="68580" marR="68580" marT="0" marB="0"/>
                </a:tc>
                <a:extLst>
                  <a:ext uri="{0D108BD9-81ED-4DB2-BD59-A6C34878D82A}">
                    <a16:rowId xmlns:a16="http://schemas.microsoft.com/office/drawing/2014/main" val="10002"/>
                  </a:ext>
                </a:extLst>
              </a:tr>
              <a:tr h="1989886">
                <a:tc>
                  <a:txBody>
                    <a:bodyPr/>
                    <a:lstStyle/>
                    <a:p>
                      <a:pPr marL="0" marR="0" algn="l">
                        <a:lnSpc>
                          <a:spcPts val="2400"/>
                        </a:lnSpc>
                        <a:spcBef>
                          <a:spcPts val="0"/>
                        </a:spcBef>
                        <a:spcAft>
                          <a:spcPts val="0"/>
                        </a:spcAft>
                      </a:pPr>
                      <a:endParaRPr lang="en-US" sz="7200" b="1" dirty="0">
                        <a:solidFill>
                          <a:schemeClr val="tx1"/>
                        </a:solidFill>
                        <a:latin typeface="Times New Roman"/>
                        <a:ea typeface="Calibri"/>
                      </a:endParaRPr>
                    </a:p>
                    <a:p>
                      <a:pPr marL="0" marR="0" algn="l">
                        <a:lnSpc>
                          <a:spcPts val="2400"/>
                        </a:lnSpc>
                        <a:spcBef>
                          <a:spcPts val="0"/>
                        </a:spcBef>
                        <a:spcAft>
                          <a:spcPts val="0"/>
                        </a:spcAft>
                      </a:pPr>
                      <a:endParaRPr lang="en-US" sz="7200" b="1" dirty="0">
                        <a:solidFill>
                          <a:schemeClr val="tx1"/>
                        </a:solidFill>
                        <a:latin typeface="Times New Roman"/>
                        <a:ea typeface="Calibri"/>
                      </a:endParaRPr>
                    </a:p>
                    <a:p>
                      <a:pPr marL="0" marR="0" algn="l">
                        <a:lnSpc>
                          <a:spcPts val="2400"/>
                        </a:lnSpc>
                        <a:spcBef>
                          <a:spcPts val="0"/>
                        </a:spcBef>
                        <a:spcAft>
                          <a:spcPts val="0"/>
                        </a:spcAft>
                      </a:pPr>
                      <a:endParaRPr lang="en-US" sz="7200" b="1" dirty="0">
                        <a:solidFill>
                          <a:schemeClr val="tx1"/>
                        </a:solidFill>
                        <a:latin typeface="Times New Roman"/>
                        <a:ea typeface="Calibri"/>
                      </a:endParaRPr>
                    </a:p>
                    <a:p>
                      <a:pPr marL="0" marR="0" algn="l">
                        <a:lnSpc>
                          <a:spcPts val="2400"/>
                        </a:lnSpc>
                        <a:spcBef>
                          <a:spcPts val="0"/>
                        </a:spcBef>
                        <a:spcAft>
                          <a:spcPts val="0"/>
                        </a:spcAft>
                      </a:pPr>
                      <a:r>
                        <a:rPr lang="en-US" sz="7200" b="1" dirty="0">
                          <a:solidFill>
                            <a:schemeClr val="tx1"/>
                          </a:solidFill>
                          <a:latin typeface="Times New Roman"/>
                          <a:ea typeface="Calibri"/>
                        </a:rPr>
                        <a:t>UUPGs</a:t>
                      </a:r>
                    </a:p>
                  </a:txBody>
                  <a:tcPr marL="68580" marR="68580" marT="0" marB="0"/>
                </a:tc>
                <a:tc>
                  <a:txBody>
                    <a:bodyPr/>
                    <a:lstStyle/>
                    <a:p>
                      <a:pPr marL="0" marR="0" algn="l">
                        <a:lnSpc>
                          <a:spcPts val="2400"/>
                        </a:lnSpc>
                        <a:spcBef>
                          <a:spcPts val="0"/>
                        </a:spcBef>
                        <a:spcAft>
                          <a:spcPts val="0"/>
                        </a:spcAft>
                      </a:pPr>
                      <a:endParaRPr lang="en-US" sz="7200" b="1" dirty="0">
                        <a:solidFill>
                          <a:schemeClr val="tx1"/>
                        </a:solidFill>
                        <a:latin typeface="Times New Roman"/>
                        <a:ea typeface="Calibri"/>
                      </a:endParaRPr>
                    </a:p>
                    <a:p>
                      <a:pPr marL="0" marR="0" algn="l">
                        <a:lnSpc>
                          <a:spcPts val="2400"/>
                        </a:lnSpc>
                        <a:spcBef>
                          <a:spcPts val="0"/>
                        </a:spcBef>
                        <a:spcAft>
                          <a:spcPts val="0"/>
                        </a:spcAft>
                      </a:pPr>
                      <a:endParaRPr lang="en-US" sz="7200" b="1" dirty="0">
                        <a:solidFill>
                          <a:schemeClr val="tx1"/>
                        </a:solidFill>
                        <a:latin typeface="Times New Roman"/>
                        <a:ea typeface="Calibri"/>
                      </a:endParaRPr>
                    </a:p>
                    <a:p>
                      <a:pPr marL="0" marR="0" algn="l">
                        <a:lnSpc>
                          <a:spcPts val="2400"/>
                        </a:lnSpc>
                        <a:spcBef>
                          <a:spcPts val="0"/>
                        </a:spcBef>
                        <a:spcAft>
                          <a:spcPts val="0"/>
                        </a:spcAft>
                      </a:pPr>
                      <a:endParaRPr lang="en-US" sz="7200" b="1" dirty="0">
                        <a:solidFill>
                          <a:schemeClr val="tx1"/>
                        </a:solidFill>
                        <a:latin typeface="Times New Roman"/>
                        <a:ea typeface="Calibri"/>
                      </a:endParaRPr>
                    </a:p>
                    <a:p>
                      <a:pPr marL="0" marR="0" algn="l">
                        <a:lnSpc>
                          <a:spcPts val="2400"/>
                        </a:lnSpc>
                        <a:spcBef>
                          <a:spcPts val="0"/>
                        </a:spcBef>
                        <a:spcAft>
                          <a:spcPts val="0"/>
                        </a:spcAft>
                      </a:pPr>
                      <a:r>
                        <a:rPr lang="en-US" sz="7200" b="1" dirty="0">
                          <a:solidFill>
                            <a:schemeClr val="tx1"/>
                          </a:solidFill>
                          <a:latin typeface="Times New Roman"/>
                          <a:ea typeface="Calibri"/>
                        </a:rPr>
                        <a:t>97</a:t>
                      </a:r>
                    </a:p>
                  </a:txBody>
                  <a:tcPr marL="68580" marR="68580"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382" y="1801888"/>
            <a:ext cx="9555236" cy="3254224"/>
          </a:xfrm>
        </p:spPr>
        <p:txBody>
          <a:bodyPr>
            <a:noAutofit/>
          </a:bodyPr>
          <a:lstStyle/>
          <a:p>
            <a:r>
              <a:rPr lang="en-US" sz="7200" dirty="0"/>
              <a:t>Countries with the Largest Numbers of UPGs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7D572B-6C02-342C-994B-8484F70D8D21}"/>
              </a:ext>
            </a:extLst>
          </p:cNvPr>
          <p:cNvSpPr>
            <a:spLocks noGrp="1"/>
          </p:cNvSpPr>
          <p:nvPr>
            <p:ph sz="half" idx="1"/>
          </p:nvPr>
        </p:nvSpPr>
        <p:spPr>
          <a:xfrm>
            <a:off x="677334" y="718457"/>
            <a:ext cx="4591352" cy="5322904"/>
          </a:xfrm>
        </p:spPr>
        <p:txBody>
          <a:bodyPr>
            <a:normAutofit/>
          </a:bodyPr>
          <a:lstStyle/>
          <a:p>
            <a:r>
              <a:rPr lang="en-US" sz="4000" dirty="0"/>
              <a:t>India				1867</a:t>
            </a:r>
          </a:p>
          <a:p>
            <a:r>
              <a:rPr lang="en-US" sz="4000" dirty="0"/>
              <a:t>China			     332</a:t>
            </a:r>
          </a:p>
          <a:p>
            <a:r>
              <a:rPr lang="en-US" sz="4000" u="sng" dirty="0"/>
              <a:t>United States 186</a:t>
            </a:r>
          </a:p>
          <a:p>
            <a:r>
              <a:rPr lang="en-US" sz="4000" dirty="0"/>
              <a:t>Brazil				  176</a:t>
            </a:r>
          </a:p>
          <a:p>
            <a:r>
              <a:rPr lang="en-US" sz="4000" dirty="0"/>
              <a:t>Congo </a:t>
            </a:r>
            <a:r>
              <a:rPr lang="en-US" sz="2400" dirty="0"/>
              <a:t>(Kinshasa)  </a:t>
            </a:r>
            <a:r>
              <a:rPr lang="en-US" sz="4000" dirty="0"/>
              <a:t>162</a:t>
            </a:r>
          </a:p>
          <a:p>
            <a:pPr marL="0" indent="0">
              <a:buNone/>
            </a:pPr>
            <a:endParaRPr lang="en-US" dirty="0"/>
          </a:p>
        </p:txBody>
      </p:sp>
      <p:sp>
        <p:nvSpPr>
          <p:cNvPr id="4" name="Content Placeholder 3">
            <a:extLst>
              <a:ext uri="{FF2B5EF4-FFF2-40B4-BE49-F238E27FC236}">
                <a16:creationId xmlns:a16="http://schemas.microsoft.com/office/drawing/2014/main" id="{A29F09C3-B80E-6AAF-6A9A-42EBCE631E16}"/>
              </a:ext>
            </a:extLst>
          </p:cNvPr>
          <p:cNvSpPr>
            <a:spLocks noGrp="1"/>
          </p:cNvSpPr>
          <p:nvPr>
            <p:ph sz="half" idx="2"/>
          </p:nvPr>
        </p:nvSpPr>
        <p:spPr>
          <a:xfrm>
            <a:off x="5525399" y="691468"/>
            <a:ext cx="4816031" cy="5349893"/>
          </a:xfrm>
        </p:spPr>
        <p:txBody>
          <a:bodyPr>
            <a:normAutofit/>
          </a:bodyPr>
          <a:lstStyle/>
          <a:p>
            <a:r>
              <a:rPr lang="en-US" sz="4000" dirty="0"/>
              <a:t>Indonesia		158</a:t>
            </a:r>
          </a:p>
          <a:p>
            <a:r>
              <a:rPr lang="en-US" sz="4000" dirty="0"/>
              <a:t>Nepal				155</a:t>
            </a:r>
          </a:p>
          <a:p>
            <a:r>
              <a:rPr lang="en-US" sz="4000" dirty="0"/>
              <a:t>Nigeria			129</a:t>
            </a:r>
          </a:p>
          <a:p>
            <a:r>
              <a:rPr lang="en-US" sz="4000" dirty="0"/>
              <a:t>Sudan				126</a:t>
            </a:r>
          </a:p>
          <a:p>
            <a:r>
              <a:rPr lang="en-US" sz="4000" dirty="0"/>
              <a:t>Cameroon		117</a:t>
            </a:r>
          </a:p>
          <a:p>
            <a:pPr marL="0" indent="0">
              <a:buNone/>
            </a:pPr>
            <a:endParaRPr lang="en-US" dirty="0"/>
          </a:p>
        </p:txBody>
      </p:sp>
    </p:spTree>
    <p:extLst>
      <p:ext uri="{BB962C8B-B14F-4D97-AF65-F5344CB8AC3E}">
        <p14:creationId xmlns:p14="http://schemas.microsoft.com/office/powerpoint/2010/main" val="8395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additive="base">
                                        <p:cTn id="4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additive="base">
                                        <p:cTn id="6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lcoming the Stranger: Soerens, Matthew, Yang, Jenny, Anderson, Leith:  9780830845392: Amazon.com: Books">
            <a:extLst>
              <a:ext uri="{FF2B5EF4-FFF2-40B4-BE49-F238E27FC236}">
                <a16:creationId xmlns:a16="http://schemas.microsoft.com/office/drawing/2014/main" id="{0F7E7BFD-132F-22F0-C35E-7B9ACA7773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764" y="486228"/>
            <a:ext cx="3983039" cy="58855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king Refuge: On the Shores of the Global Refugee Crisis: Bauman,  Stephan, Soerens, Matthew, Smeir, Dr Issam: 9780802414885: Amazon.com: Books">
            <a:extLst>
              <a:ext uri="{FF2B5EF4-FFF2-40B4-BE49-F238E27FC236}">
                <a16:creationId xmlns:a16="http://schemas.microsoft.com/office/drawing/2014/main" id="{7B0F05B6-FA85-A639-1AFE-905B1C89B3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9174" y="486228"/>
            <a:ext cx="3983039" cy="5885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7229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24634" y="1145508"/>
            <a:ext cx="7105266" cy="253916"/>
          </a:xfrm>
          <a:prstGeom prst="rect">
            <a:avLst/>
          </a:prstGeom>
          <a:noFill/>
        </p:spPr>
        <p:txBody>
          <a:bodyPr wrap="square" lIns="0" tIns="0" rIns="0" bIns="0" rtlCol="0" anchor="t" anchorCtr="0">
            <a:spAutoFit/>
          </a:bodyPr>
          <a:lstStyle/>
          <a:p>
            <a:pPr>
              <a:lnSpc>
                <a:spcPct val="90000"/>
              </a:lnSpc>
            </a:pPr>
            <a:endParaRPr lang="en-US" dirty="0">
              <a:solidFill>
                <a:srgbClr val="E88D1E"/>
              </a:solidFill>
              <a:latin typeface="Helvetica"/>
              <a:cs typeface="Helvetica"/>
            </a:endParaRPr>
          </a:p>
        </p:txBody>
      </p:sp>
      <p:sp>
        <p:nvSpPr>
          <p:cNvPr id="8" name="Text Placeholder 4"/>
          <p:cNvSpPr txBox="1">
            <a:spLocks/>
          </p:cNvSpPr>
          <p:nvPr/>
        </p:nvSpPr>
        <p:spPr>
          <a:xfrm>
            <a:off x="1685357" y="1600200"/>
            <a:ext cx="7123113" cy="3657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800" b="1" dirty="0"/>
          </a:p>
          <a:p>
            <a:pPr marL="0" indent="0" algn="ctr">
              <a:buNone/>
            </a:pPr>
            <a:r>
              <a:rPr lang="en-US" sz="6000" b="1" dirty="0"/>
              <a:t>Acts 17:26-27</a:t>
            </a:r>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endParaRPr lang="en-US" dirty="0"/>
          </a:p>
        </p:txBody>
      </p:sp>
    </p:spTree>
    <p:extLst>
      <p:ext uri="{BB962C8B-B14F-4D97-AF65-F5344CB8AC3E}">
        <p14:creationId xmlns:p14="http://schemas.microsoft.com/office/powerpoint/2010/main" val="38786751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ECB09B-22BE-5211-047A-4F0CAA66D9EA}"/>
              </a:ext>
            </a:extLst>
          </p:cNvPr>
          <p:cNvSpPr>
            <a:spLocks noGrp="1"/>
          </p:cNvSpPr>
          <p:nvPr>
            <p:ph idx="1"/>
          </p:nvPr>
        </p:nvSpPr>
        <p:spPr>
          <a:xfrm>
            <a:off x="699106" y="239485"/>
            <a:ext cx="9903580" cy="5590039"/>
          </a:xfrm>
        </p:spPr>
        <p:txBody>
          <a:bodyPr>
            <a:noAutofit/>
          </a:bodyPr>
          <a:lstStyle/>
          <a:p>
            <a:r>
              <a:rPr lang="en-US" sz="5000" b="1" dirty="0"/>
              <a:t>Session 1: Migration in the Bible</a:t>
            </a:r>
          </a:p>
          <a:p>
            <a:endParaRPr lang="en-US" sz="1000" dirty="0"/>
          </a:p>
          <a:p>
            <a:r>
              <a:rPr lang="en-US" sz="5000" b="1" dirty="0"/>
              <a:t>Session 2:  What in the World is God Doing?</a:t>
            </a:r>
          </a:p>
          <a:p>
            <a:endParaRPr lang="en-US" sz="1000" dirty="0"/>
          </a:p>
          <a:p>
            <a:r>
              <a:rPr lang="en-US" sz="5000" b="1" u="sng" dirty="0"/>
              <a:t>Session 3:  Stories from the Field</a:t>
            </a:r>
          </a:p>
          <a:p>
            <a:endParaRPr lang="en-US" sz="1000" dirty="0"/>
          </a:p>
          <a:p>
            <a:r>
              <a:rPr lang="en-US" sz="5000" b="1" dirty="0"/>
              <a:t>Session 4: Our Response</a:t>
            </a:r>
          </a:p>
        </p:txBody>
      </p:sp>
    </p:spTree>
    <p:extLst>
      <p:ext uri="{BB962C8B-B14F-4D97-AF65-F5344CB8AC3E}">
        <p14:creationId xmlns:p14="http://schemas.microsoft.com/office/powerpoint/2010/main" val="38249537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A93F5-1D40-D720-83AF-779BFB18B953}"/>
              </a:ext>
            </a:extLst>
          </p:cNvPr>
          <p:cNvSpPr>
            <a:spLocks noGrp="1"/>
          </p:cNvSpPr>
          <p:nvPr>
            <p:ph type="ctrTitle"/>
          </p:nvPr>
        </p:nvSpPr>
        <p:spPr/>
        <p:txBody>
          <a:bodyPr/>
          <a:lstStyle/>
          <a:p>
            <a:r>
              <a:rPr lang="en-US" sz="6000" dirty="0"/>
              <a:t>Reaching the Strangers Next Door: Stories from the Field</a:t>
            </a:r>
          </a:p>
        </p:txBody>
      </p:sp>
      <p:sp>
        <p:nvSpPr>
          <p:cNvPr id="3" name="Subtitle 2">
            <a:extLst>
              <a:ext uri="{FF2B5EF4-FFF2-40B4-BE49-F238E27FC236}">
                <a16:creationId xmlns:a16="http://schemas.microsoft.com/office/drawing/2014/main" id="{C7164F04-B7F1-7DA8-6504-F63086A7C0E6}"/>
              </a:ext>
            </a:extLst>
          </p:cNvPr>
          <p:cNvSpPr>
            <a:spLocks noGrp="1"/>
          </p:cNvSpPr>
          <p:nvPr>
            <p:ph type="subTitle" idx="1"/>
          </p:nvPr>
        </p:nvSpPr>
        <p:spPr/>
        <p:txBody>
          <a:bodyPr>
            <a:normAutofit/>
          </a:bodyPr>
          <a:lstStyle/>
          <a:p>
            <a:r>
              <a:rPr lang="en-US" dirty="0"/>
              <a:t>Providence Baptist Church</a:t>
            </a:r>
          </a:p>
          <a:p>
            <a:r>
              <a:rPr lang="en-US" dirty="0"/>
              <a:t>J. D. Payne </a:t>
            </a:r>
          </a:p>
        </p:txBody>
      </p:sp>
    </p:spTree>
    <p:extLst>
      <p:ext uri="{BB962C8B-B14F-4D97-AF65-F5344CB8AC3E}">
        <p14:creationId xmlns:p14="http://schemas.microsoft.com/office/powerpoint/2010/main" val="18030704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24634" y="1145508"/>
            <a:ext cx="7105266" cy="253916"/>
          </a:xfrm>
          <a:prstGeom prst="rect">
            <a:avLst/>
          </a:prstGeom>
          <a:noFill/>
        </p:spPr>
        <p:txBody>
          <a:bodyPr wrap="square" lIns="0" tIns="0" rIns="0" bIns="0" rtlCol="0" anchor="t" anchorCtr="0">
            <a:spAutoFit/>
          </a:bodyPr>
          <a:lstStyle/>
          <a:p>
            <a:pPr>
              <a:lnSpc>
                <a:spcPct val="90000"/>
              </a:lnSpc>
            </a:pPr>
            <a:endParaRPr lang="en-US" dirty="0">
              <a:solidFill>
                <a:srgbClr val="E88D1E"/>
              </a:solidFill>
              <a:latin typeface="Helvetica"/>
              <a:cs typeface="Helvetica"/>
            </a:endParaRPr>
          </a:p>
        </p:txBody>
      </p:sp>
      <p:sp>
        <p:nvSpPr>
          <p:cNvPr id="8" name="Text Placeholder 4"/>
          <p:cNvSpPr txBox="1">
            <a:spLocks/>
          </p:cNvSpPr>
          <p:nvPr/>
        </p:nvSpPr>
        <p:spPr>
          <a:xfrm>
            <a:off x="1685357" y="1600200"/>
            <a:ext cx="7123113" cy="3657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800" b="1" dirty="0"/>
          </a:p>
          <a:p>
            <a:pPr marL="0" indent="0" algn="ctr">
              <a:buNone/>
            </a:pPr>
            <a:r>
              <a:rPr lang="en-US" sz="6000" b="1" dirty="0"/>
              <a:t>Acts 17:26-27</a:t>
            </a:r>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endParaRPr lang="en-US" dirty="0"/>
          </a:p>
        </p:txBody>
      </p:sp>
    </p:spTree>
    <p:extLst>
      <p:ext uri="{BB962C8B-B14F-4D97-AF65-F5344CB8AC3E}">
        <p14:creationId xmlns:p14="http://schemas.microsoft.com/office/powerpoint/2010/main" val="10740692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78078" y="2568600"/>
            <a:ext cx="8596668" cy="860400"/>
          </a:xfrm>
        </p:spPr>
        <p:txBody>
          <a:bodyPr>
            <a:normAutofit lnSpcReduction="10000"/>
          </a:bodyPr>
          <a:lstStyle/>
          <a:p>
            <a:pPr algn="ctr"/>
            <a:r>
              <a:rPr lang="en-US" sz="5400" b="1" dirty="0">
                <a:solidFill>
                  <a:schemeClr val="tx1"/>
                </a:solidFill>
              </a:rPr>
              <a:t>Samuel and Young Cho</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D-map3a.mov">
            <a:hlinkClick r:id="" action="ppaction://media"/>
          </p:cNvPr>
          <p:cNvPicPr/>
          <p:nvPr>
            <a:videoFile r:link="rId2"/>
            <p:extLst>
              <p:ext uri="{DAA4B4D4-6D71-4841-9C94-3DE7FCFB9230}">
                <p14:media xmlns:p14="http://schemas.microsoft.com/office/powerpoint/2010/main" r:link="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26573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SND-map5.mov">
            <a:hlinkClick r:id="" action="ppaction://media"/>
          </p:cNvPr>
          <p:cNvPicPr/>
          <p:nvPr>
            <a:videoFile r:link="rId2"/>
            <p:extLst>
              <p:ext uri="{DAA4B4D4-6D71-4841-9C94-3DE7FCFB9230}">
                <p14:media xmlns:p14="http://schemas.microsoft.com/office/powerpoint/2010/main" r:link="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72625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SND-map4.mov">
            <a:hlinkClick r:id="" action="ppaction://media"/>
          </p:cNvPr>
          <p:cNvPicPr/>
          <p:nvPr>
            <a:videoFile r:link="rId2"/>
            <p:extLst>
              <p:ext uri="{DAA4B4D4-6D71-4841-9C94-3DE7FCFB9230}">
                <p14:media xmlns:p14="http://schemas.microsoft.com/office/powerpoint/2010/main" r:link="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02835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7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a:grpSpLocks/>
          </p:cNvGrpSpPr>
          <p:nvPr/>
        </p:nvGrpSpPr>
        <p:grpSpPr bwMode="auto">
          <a:xfrm>
            <a:off x="2438400" y="1524001"/>
            <a:ext cx="7467600" cy="4114799"/>
            <a:chOff x="624" y="384"/>
            <a:chExt cx="4704" cy="2530"/>
          </a:xfrm>
        </p:grpSpPr>
        <p:grpSp>
          <p:nvGrpSpPr>
            <p:cNvPr id="3" name="Group 8"/>
            <p:cNvGrpSpPr>
              <a:grpSpLocks/>
            </p:cNvGrpSpPr>
            <p:nvPr/>
          </p:nvGrpSpPr>
          <p:grpSpPr bwMode="auto">
            <a:xfrm>
              <a:off x="624" y="1183"/>
              <a:ext cx="1872" cy="1457"/>
              <a:chOff x="624" y="1183"/>
              <a:chExt cx="1872" cy="1457"/>
            </a:xfrm>
          </p:grpSpPr>
          <p:grpSp>
            <p:nvGrpSpPr>
              <p:cNvPr id="4" name="Group 9"/>
              <p:cNvGrpSpPr>
                <a:grpSpLocks/>
              </p:cNvGrpSpPr>
              <p:nvPr/>
            </p:nvGrpSpPr>
            <p:grpSpPr bwMode="auto">
              <a:xfrm>
                <a:off x="624" y="1183"/>
                <a:ext cx="1872" cy="1194"/>
                <a:chOff x="5040" y="3060"/>
                <a:chExt cx="1672" cy="1800"/>
              </a:xfrm>
            </p:grpSpPr>
            <p:pic>
              <p:nvPicPr>
                <p:cNvPr id="246795" name="Picture 11"/>
                <p:cNvPicPr>
                  <a:picLocks noChangeAspect="1" noChangeArrowheads="1"/>
                </p:cNvPicPr>
                <p:nvPr/>
              </p:nvPicPr>
              <p:blipFill>
                <a:blip r:embed="rId2"/>
                <a:srcRect/>
                <a:stretch>
                  <a:fillRect/>
                </a:stretch>
              </p:blipFill>
              <p:spPr bwMode="auto">
                <a:xfrm>
                  <a:off x="5760" y="3600"/>
                  <a:ext cx="952" cy="1260"/>
                </a:xfrm>
                <a:prstGeom prst="rect">
                  <a:avLst/>
                </a:prstGeom>
                <a:noFill/>
              </p:spPr>
            </p:pic>
            <p:pic>
              <p:nvPicPr>
                <p:cNvPr id="246796" name="Picture 12"/>
                <p:cNvPicPr>
                  <a:picLocks noChangeAspect="1" noChangeArrowheads="1"/>
                </p:cNvPicPr>
                <p:nvPr/>
              </p:nvPicPr>
              <p:blipFill>
                <a:blip r:embed="rId2"/>
                <a:srcRect/>
                <a:stretch>
                  <a:fillRect/>
                </a:stretch>
              </p:blipFill>
              <p:spPr bwMode="auto">
                <a:xfrm>
                  <a:off x="5040" y="3060"/>
                  <a:ext cx="952" cy="1260"/>
                </a:xfrm>
                <a:prstGeom prst="rect">
                  <a:avLst/>
                </a:prstGeom>
                <a:noFill/>
              </p:spPr>
            </p:pic>
          </p:grpSp>
          <p:sp>
            <p:nvSpPr>
              <p:cNvPr id="246797" name="Text Box 13"/>
              <p:cNvSpPr txBox="1">
                <a:spLocks noChangeArrowheads="1"/>
              </p:cNvSpPr>
              <p:nvPr/>
            </p:nvSpPr>
            <p:spPr bwMode="auto">
              <a:xfrm>
                <a:off x="768" y="2352"/>
                <a:ext cx="1683" cy="288"/>
              </a:xfrm>
              <a:prstGeom prst="rect">
                <a:avLst/>
              </a:prstGeom>
              <a:noFill/>
              <a:ln w="9525">
                <a:noFill/>
                <a:miter lim="800000"/>
                <a:headEnd/>
                <a:tailEnd/>
              </a:ln>
            </p:spPr>
            <p:txBody>
              <a:bodyPr/>
              <a:lstStyle/>
              <a:p>
                <a:pPr algn="ctr" eaLnBrk="0" hangingPunct="0"/>
                <a:r>
                  <a:rPr lang="en-US" sz="2800" b="1" dirty="0">
                    <a:latin typeface="Times New Roman" pitchFamily="18" charset="0"/>
                  </a:rPr>
                  <a:t>Samuel and Young</a:t>
                </a:r>
              </a:p>
            </p:txBody>
          </p:sp>
        </p:grpSp>
        <p:pic>
          <p:nvPicPr>
            <p:cNvPr id="246799" name="Picture 15"/>
            <p:cNvPicPr>
              <a:picLocks noChangeAspect="1" noChangeArrowheads="1"/>
            </p:cNvPicPr>
            <p:nvPr/>
          </p:nvPicPr>
          <p:blipFill>
            <a:blip r:embed="rId2"/>
            <a:srcRect/>
            <a:stretch>
              <a:fillRect/>
            </a:stretch>
          </p:blipFill>
          <p:spPr bwMode="auto">
            <a:xfrm>
              <a:off x="4108" y="384"/>
              <a:ext cx="291" cy="446"/>
            </a:xfrm>
            <a:prstGeom prst="rect">
              <a:avLst/>
            </a:prstGeom>
            <a:noFill/>
          </p:spPr>
        </p:pic>
        <p:pic>
          <p:nvPicPr>
            <p:cNvPr id="246800" name="Picture 16"/>
            <p:cNvPicPr>
              <a:picLocks noChangeAspect="1" noChangeArrowheads="1"/>
            </p:cNvPicPr>
            <p:nvPr/>
          </p:nvPicPr>
          <p:blipFill>
            <a:blip r:embed="rId2"/>
            <a:srcRect/>
            <a:stretch>
              <a:fillRect/>
            </a:stretch>
          </p:blipFill>
          <p:spPr bwMode="auto">
            <a:xfrm>
              <a:off x="4137" y="1128"/>
              <a:ext cx="291" cy="446"/>
            </a:xfrm>
            <a:prstGeom prst="rect">
              <a:avLst/>
            </a:prstGeom>
            <a:noFill/>
          </p:spPr>
        </p:pic>
        <p:pic>
          <p:nvPicPr>
            <p:cNvPr id="246801" name="Picture 17"/>
            <p:cNvPicPr>
              <a:picLocks noChangeAspect="1" noChangeArrowheads="1"/>
            </p:cNvPicPr>
            <p:nvPr/>
          </p:nvPicPr>
          <p:blipFill>
            <a:blip r:embed="rId2"/>
            <a:srcRect/>
            <a:stretch>
              <a:fillRect/>
            </a:stretch>
          </p:blipFill>
          <p:spPr bwMode="auto">
            <a:xfrm>
              <a:off x="4137" y="1723"/>
              <a:ext cx="291" cy="447"/>
            </a:xfrm>
            <a:prstGeom prst="rect">
              <a:avLst/>
            </a:prstGeom>
            <a:noFill/>
          </p:spPr>
        </p:pic>
        <p:pic>
          <p:nvPicPr>
            <p:cNvPr id="246802" name="Picture 18"/>
            <p:cNvPicPr>
              <a:picLocks noChangeAspect="1" noChangeArrowheads="1"/>
            </p:cNvPicPr>
            <p:nvPr/>
          </p:nvPicPr>
          <p:blipFill>
            <a:blip r:embed="rId2"/>
            <a:srcRect/>
            <a:stretch>
              <a:fillRect/>
            </a:stretch>
          </p:blipFill>
          <p:spPr bwMode="auto">
            <a:xfrm>
              <a:off x="4651" y="533"/>
              <a:ext cx="291" cy="446"/>
            </a:xfrm>
            <a:prstGeom prst="rect">
              <a:avLst/>
            </a:prstGeom>
            <a:noFill/>
          </p:spPr>
        </p:pic>
        <p:pic>
          <p:nvPicPr>
            <p:cNvPr id="246803" name="Picture 19"/>
            <p:cNvPicPr>
              <a:picLocks noChangeAspect="1" noChangeArrowheads="1"/>
            </p:cNvPicPr>
            <p:nvPr/>
          </p:nvPicPr>
          <p:blipFill>
            <a:blip r:embed="rId2"/>
            <a:srcRect/>
            <a:stretch>
              <a:fillRect/>
            </a:stretch>
          </p:blipFill>
          <p:spPr bwMode="auto">
            <a:xfrm>
              <a:off x="5037" y="1128"/>
              <a:ext cx="291" cy="446"/>
            </a:xfrm>
            <a:prstGeom prst="rect">
              <a:avLst/>
            </a:prstGeom>
            <a:noFill/>
          </p:spPr>
        </p:pic>
        <p:pic>
          <p:nvPicPr>
            <p:cNvPr id="246804" name="Picture 20"/>
            <p:cNvPicPr>
              <a:picLocks noChangeAspect="1" noChangeArrowheads="1"/>
            </p:cNvPicPr>
            <p:nvPr/>
          </p:nvPicPr>
          <p:blipFill>
            <a:blip r:embed="rId2"/>
            <a:srcRect/>
            <a:stretch>
              <a:fillRect/>
            </a:stretch>
          </p:blipFill>
          <p:spPr bwMode="auto">
            <a:xfrm>
              <a:off x="4523" y="1426"/>
              <a:ext cx="291" cy="446"/>
            </a:xfrm>
            <a:prstGeom prst="rect">
              <a:avLst/>
            </a:prstGeom>
            <a:noFill/>
          </p:spPr>
        </p:pic>
        <p:pic>
          <p:nvPicPr>
            <p:cNvPr id="246805" name="Picture 21"/>
            <p:cNvPicPr>
              <a:picLocks noChangeAspect="1" noChangeArrowheads="1"/>
            </p:cNvPicPr>
            <p:nvPr/>
          </p:nvPicPr>
          <p:blipFill>
            <a:blip r:embed="rId2"/>
            <a:srcRect/>
            <a:stretch>
              <a:fillRect/>
            </a:stretch>
          </p:blipFill>
          <p:spPr bwMode="auto">
            <a:xfrm>
              <a:off x="4780" y="2021"/>
              <a:ext cx="291" cy="446"/>
            </a:xfrm>
            <a:prstGeom prst="rect">
              <a:avLst/>
            </a:prstGeom>
            <a:noFill/>
          </p:spPr>
        </p:pic>
        <p:pic>
          <p:nvPicPr>
            <p:cNvPr id="246806" name="Picture 22"/>
            <p:cNvPicPr>
              <a:picLocks noChangeAspect="1" noChangeArrowheads="1"/>
            </p:cNvPicPr>
            <p:nvPr/>
          </p:nvPicPr>
          <p:blipFill>
            <a:blip r:embed="rId2"/>
            <a:srcRect/>
            <a:stretch>
              <a:fillRect/>
            </a:stretch>
          </p:blipFill>
          <p:spPr bwMode="auto">
            <a:xfrm>
              <a:off x="3751" y="830"/>
              <a:ext cx="291" cy="447"/>
            </a:xfrm>
            <a:prstGeom prst="rect">
              <a:avLst/>
            </a:prstGeom>
            <a:noFill/>
          </p:spPr>
        </p:pic>
        <p:pic>
          <p:nvPicPr>
            <p:cNvPr id="246807" name="Picture 23"/>
            <p:cNvPicPr>
              <a:picLocks noChangeAspect="1" noChangeArrowheads="1"/>
            </p:cNvPicPr>
            <p:nvPr/>
          </p:nvPicPr>
          <p:blipFill>
            <a:blip r:embed="rId2"/>
            <a:srcRect/>
            <a:stretch>
              <a:fillRect/>
            </a:stretch>
          </p:blipFill>
          <p:spPr bwMode="auto">
            <a:xfrm>
              <a:off x="2980" y="1872"/>
              <a:ext cx="680" cy="1042"/>
            </a:xfrm>
            <a:prstGeom prst="rect">
              <a:avLst/>
            </a:prstGeom>
            <a:noFill/>
          </p:spPr>
        </p:pic>
        <p:sp>
          <p:nvSpPr>
            <p:cNvPr id="246808" name="Line 24"/>
            <p:cNvSpPr>
              <a:spLocks noChangeShapeType="1"/>
            </p:cNvSpPr>
            <p:nvPr/>
          </p:nvSpPr>
          <p:spPr bwMode="auto">
            <a:xfrm flipV="1">
              <a:off x="3494" y="1277"/>
              <a:ext cx="386" cy="744"/>
            </a:xfrm>
            <a:prstGeom prst="line">
              <a:avLst/>
            </a:prstGeom>
            <a:noFill/>
            <a:ln w="9525">
              <a:solidFill>
                <a:schemeClr val="tx1"/>
              </a:solidFill>
              <a:round/>
              <a:headEnd/>
              <a:tailEnd/>
            </a:ln>
          </p:spPr>
          <p:txBody>
            <a:bodyPr/>
            <a:lstStyle/>
            <a:p>
              <a:endParaRPr lang="en-US"/>
            </a:p>
          </p:txBody>
        </p:sp>
        <p:sp>
          <p:nvSpPr>
            <p:cNvPr id="246809" name="Line 25"/>
            <p:cNvSpPr>
              <a:spLocks noChangeShapeType="1"/>
            </p:cNvSpPr>
            <p:nvPr/>
          </p:nvSpPr>
          <p:spPr bwMode="auto">
            <a:xfrm>
              <a:off x="3622" y="2318"/>
              <a:ext cx="1286" cy="0"/>
            </a:xfrm>
            <a:prstGeom prst="line">
              <a:avLst/>
            </a:prstGeom>
            <a:noFill/>
            <a:ln w="9525">
              <a:solidFill>
                <a:schemeClr val="tx1"/>
              </a:solidFill>
              <a:round/>
              <a:headEnd/>
              <a:tailEnd/>
            </a:ln>
          </p:spPr>
          <p:txBody>
            <a:bodyPr/>
            <a:lstStyle/>
            <a:p>
              <a:endParaRPr lang="en-US"/>
            </a:p>
          </p:txBody>
        </p:sp>
        <p:sp>
          <p:nvSpPr>
            <p:cNvPr id="246810" name="Line 26"/>
            <p:cNvSpPr>
              <a:spLocks noChangeShapeType="1"/>
            </p:cNvSpPr>
            <p:nvPr/>
          </p:nvSpPr>
          <p:spPr bwMode="auto">
            <a:xfrm flipH="1" flipV="1">
              <a:off x="4780" y="830"/>
              <a:ext cx="128" cy="1191"/>
            </a:xfrm>
            <a:prstGeom prst="line">
              <a:avLst/>
            </a:prstGeom>
            <a:noFill/>
            <a:ln w="9525">
              <a:solidFill>
                <a:schemeClr val="tx1"/>
              </a:solidFill>
              <a:round/>
              <a:headEnd/>
              <a:tailEnd/>
            </a:ln>
          </p:spPr>
          <p:txBody>
            <a:bodyPr/>
            <a:lstStyle/>
            <a:p>
              <a:endParaRPr lang="en-US"/>
            </a:p>
          </p:txBody>
        </p:sp>
        <p:sp>
          <p:nvSpPr>
            <p:cNvPr id="246811" name="Line 27"/>
            <p:cNvSpPr>
              <a:spLocks noChangeShapeType="1"/>
            </p:cNvSpPr>
            <p:nvPr/>
          </p:nvSpPr>
          <p:spPr bwMode="auto">
            <a:xfrm>
              <a:off x="4008" y="1128"/>
              <a:ext cx="257" cy="744"/>
            </a:xfrm>
            <a:prstGeom prst="line">
              <a:avLst/>
            </a:prstGeom>
            <a:noFill/>
            <a:ln w="9525">
              <a:solidFill>
                <a:schemeClr val="tx1"/>
              </a:solidFill>
              <a:round/>
              <a:headEnd/>
              <a:tailEnd/>
            </a:ln>
          </p:spPr>
          <p:txBody>
            <a:bodyPr/>
            <a:lstStyle/>
            <a:p>
              <a:endParaRPr lang="en-US"/>
            </a:p>
          </p:txBody>
        </p:sp>
        <p:sp>
          <p:nvSpPr>
            <p:cNvPr id="246812" name="Line 28"/>
            <p:cNvSpPr>
              <a:spLocks noChangeShapeType="1"/>
            </p:cNvSpPr>
            <p:nvPr/>
          </p:nvSpPr>
          <p:spPr bwMode="auto">
            <a:xfrm>
              <a:off x="4008" y="979"/>
              <a:ext cx="1157" cy="447"/>
            </a:xfrm>
            <a:prstGeom prst="line">
              <a:avLst/>
            </a:prstGeom>
            <a:noFill/>
            <a:ln w="9525">
              <a:solidFill>
                <a:schemeClr val="tx1"/>
              </a:solidFill>
              <a:round/>
              <a:headEnd/>
              <a:tailEnd/>
            </a:ln>
          </p:spPr>
          <p:txBody>
            <a:bodyPr/>
            <a:lstStyle/>
            <a:p>
              <a:endParaRPr lang="en-US"/>
            </a:p>
          </p:txBody>
        </p:sp>
        <p:sp>
          <p:nvSpPr>
            <p:cNvPr id="246813" name="Line 29"/>
            <p:cNvSpPr>
              <a:spLocks noChangeShapeType="1"/>
            </p:cNvSpPr>
            <p:nvPr/>
          </p:nvSpPr>
          <p:spPr bwMode="auto">
            <a:xfrm flipH="1" flipV="1">
              <a:off x="4265" y="682"/>
              <a:ext cx="772" cy="595"/>
            </a:xfrm>
            <a:prstGeom prst="line">
              <a:avLst/>
            </a:prstGeom>
            <a:noFill/>
            <a:ln w="9525">
              <a:solidFill>
                <a:schemeClr val="tx1"/>
              </a:solidFill>
              <a:round/>
              <a:headEnd/>
              <a:tailEnd/>
            </a:ln>
          </p:spPr>
          <p:txBody>
            <a:bodyPr/>
            <a:lstStyle/>
            <a:p>
              <a:endParaRPr lang="en-US"/>
            </a:p>
          </p:txBody>
        </p:sp>
        <p:sp>
          <p:nvSpPr>
            <p:cNvPr id="246814" name="Line 30"/>
            <p:cNvSpPr>
              <a:spLocks noChangeShapeType="1"/>
            </p:cNvSpPr>
            <p:nvPr/>
          </p:nvSpPr>
          <p:spPr bwMode="auto">
            <a:xfrm flipH="1" flipV="1">
              <a:off x="4394" y="1426"/>
              <a:ext cx="386" cy="595"/>
            </a:xfrm>
            <a:prstGeom prst="line">
              <a:avLst/>
            </a:prstGeom>
            <a:noFill/>
            <a:ln w="9525">
              <a:solidFill>
                <a:schemeClr val="tx1"/>
              </a:solidFill>
              <a:round/>
              <a:headEnd/>
              <a:tailEnd/>
            </a:ln>
          </p:spPr>
          <p:txBody>
            <a:bodyPr/>
            <a:lstStyle/>
            <a:p>
              <a:endParaRPr lang="en-US"/>
            </a:p>
          </p:txBody>
        </p:sp>
        <p:sp>
          <p:nvSpPr>
            <p:cNvPr id="246815" name="Line 31"/>
            <p:cNvSpPr>
              <a:spLocks noChangeShapeType="1"/>
            </p:cNvSpPr>
            <p:nvPr/>
          </p:nvSpPr>
          <p:spPr bwMode="auto">
            <a:xfrm flipH="1">
              <a:off x="4780" y="1426"/>
              <a:ext cx="385" cy="148"/>
            </a:xfrm>
            <a:prstGeom prst="line">
              <a:avLst/>
            </a:prstGeom>
            <a:noFill/>
            <a:ln w="9525">
              <a:solidFill>
                <a:schemeClr val="tx1"/>
              </a:solidFill>
              <a:round/>
              <a:headEnd/>
              <a:tailEnd/>
            </a:ln>
          </p:spPr>
          <p:txBody>
            <a:bodyPr/>
            <a:lstStyle/>
            <a:p>
              <a:endParaRPr lang="en-US"/>
            </a:p>
          </p:txBody>
        </p:sp>
        <p:sp>
          <p:nvSpPr>
            <p:cNvPr id="246816" name="Line 32"/>
            <p:cNvSpPr>
              <a:spLocks noChangeShapeType="1"/>
            </p:cNvSpPr>
            <p:nvPr/>
          </p:nvSpPr>
          <p:spPr bwMode="auto">
            <a:xfrm>
              <a:off x="2208" y="2318"/>
              <a:ext cx="772" cy="0"/>
            </a:xfrm>
            <a:prstGeom prst="line">
              <a:avLst/>
            </a:prstGeom>
            <a:noFill/>
            <a:ln w="9525">
              <a:solidFill>
                <a:schemeClr val="tx1"/>
              </a:solidFill>
              <a:round/>
              <a:headEnd/>
              <a:tailEnd type="triangle" w="med" len="med"/>
            </a:ln>
          </p:spPr>
          <p:txBody>
            <a:bodyPr/>
            <a:lstStyle/>
            <a:p>
              <a:endParaRPr lang="en-US"/>
            </a:p>
          </p:txBody>
        </p:sp>
      </p:grpSp>
      <p:sp>
        <p:nvSpPr>
          <p:cNvPr id="5" name="TextBox 4"/>
          <p:cNvSpPr txBox="1"/>
          <p:nvPr/>
        </p:nvSpPr>
        <p:spPr>
          <a:xfrm>
            <a:off x="6172200" y="5791200"/>
            <a:ext cx="1600200" cy="523220"/>
          </a:xfrm>
          <a:prstGeom prst="rect">
            <a:avLst/>
          </a:prstGeom>
          <a:noFill/>
        </p:spPr>
        <p:txBody>
          <a:bodyPr wrap="square" rtlCol="0">
            <a:spAutoFit/>
          </a:bodyPr>
          <a:lstStyle/>
          <a:p>
            <a:pPr algn="ctr"/>
            <a:r>
              <a:rPr lang="en-US" sz="2800" b="1" dirty="0">
                <a:latin typeface="Times New Roman"/>
                <a:cs typeface="Times New Roman"/>
              </a:rPr>
              <a:t>Server</a:t>
            </a:r>
          </a:p>
        </p:txBody>
      </p:sp>
    </p:spTree>
    <p:extLst>
      <p:ext uri="{BB962C8B-B14F-4D97-AF65-F5344CB8AC3E}">
        <p14:creationId xmlns:p14="http://schemas.microsoft.com/office/powerpoint/2010/main" val="1023051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payne\Desktop\Age of Migration.jpg"/>
          <p:cNvPicPr>
            <a:picLocks noChangeAspect="1" noChangeArrowheads="1"/>
          </p:cNvPicPr>
          <p:nvPr/>
        </p:nvPicPr>
        <p:blipFill>
          <a:blip r:embed="rId2" cstate="print"/>
          <a:srcRect/>
          <a:stretch>
            <a:fillRect/>
          </a:stretch>
        </p:blipFill>
        <p:spPr bwMode="auto">
          <a:xfrm>
            <a:off x="4974771" y="685366"/>
            <a:ext cx="5083628" cy="5562355"/>
          </a:xfrm>
          <a:prstGeom prst="rect">
            <a:avLst/>
          </a:prstGeom>
          <a:noFill/>
        </p:spPr>
      </p:pic>
      <p:pic>
        <p:nvPicPr>
          <p:cNvPr id="2" name="Picture 1" descr="Scattered to Gath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905" y="577620"/>
            <a:ext cx="3878038" cy="5817058"/>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7666" y="2254452"/>
            <a:ext cx="8596668" cy="1826581"/>
          </a:xfrm>
        </p:spPr>
        <p:txBody>
          <a:bodyPr>
            <a:normAutofit/>
          </a:bodyPr>
          <a:lstStyle/>
          <a:p>
            <a:pPr algn="ctr"/>
            <a:r>
              <a:rPr lang="en-US" sz="8000" b="1" dirty="0" err="1">
                <a:solidFill>
                  <a:schemeClr val="tx1"/>
                </a:solidFill>
              </a:rPr>
              <a:t>Mejra</a:t>
            </a:r>
            <a:endParaRPr lang="en-US" sz="8000" dirty="0">
              <a:solidFill>
                <a:schemeClr val="tx1"/>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7666" y="2254452"/>
            <a:ext cx="8596668" cy="1826581"/>
          </a:xfrm>
        </p:spPr>
        <p:txBody>
          <a:bodyPr>
            <a:normAutofit/>
          </a:bodyPr>
          <a:lstStyle/>
          <a:p>
            <a:pPr algn="ctr"/>
            <a:r>
              <a:rPr lang="en-US" sz="8000" b="1" dirty="0">
                <a:solidFill>
                  <a:schemeClr val="tx1"/>
                </a:solidFill>
              </a:rPr>
              <a:t>Rain</a:t>
            </a:r>
            <a:endParaRPr lang="en-US" sz="8000" dirty="0">
              <a:solidFill>
                <a:schemeClr val="tx1"/>
              </a:solidFill>
            </a:endParaRPr>
          </a:p>
        </p:txBody>
      </p:sp>
    </p:spTree>
    <p:extLst>
      <p:ext uri="{BB962C8B-B14F-4D97-AF65-F5344CB8AC3E}">
        <p14:creationId xmlns:p14="http://schemas.microsoft.com/office/powerpoint/2010/main" val="18391367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27551" y="2515709"/>
            <a:ext cx="8596668" cy="1826581"/>
          </a:xfrm>
        </p:spPr>
        <p:txBody>
          <a:bodyPr>
            <a:normAutofit fontScale="90000"/>
          </a:bodyPr>
          <a:lstStyle/>
          <a:p>
            <a:pPr algn="ctr"/>
            <a:r>
              <a:rPr lang="en-US" sz="8000" b="1" dirty="0">
                <a:solidFill>
                  <a:schemeClr val="tx1"/>
                </a:solidFill>
              </a:rPr>
              <a:t>”Stay with me in Nepal”</a:t>
            </a:r>
            <a:endParaRPr lang="en-US" sz="8000" dirty="0">
              <a:solidFill>
                <a:schemeClr val="tx1"/>
              </a:solidFill>
            </a:endParaRPr>
          </a:p>
        </p:txBody>
      </p:sp>
    </p:spTree>
    <p:extLst>
      <p:ext uri="{BB962C8B-B14F-4D97-AF65-F5344CB8AC3E}">
        <p14:creationId xmlns:p14="http://schemas.microsoft.com/office/powerpoint/2010/main" val="40331031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7666" y="2515709"/>
            <a:ext cx="8596668" cy="1826581"/>
          </a:xfrm>
        </p:spPr>
        <p:txBody>
          <a:bodyPr>
            <a:normAutofit fontScale="90000"/>
          </a:bodyPr>
          <a:lstStyle/>
          <a:p>
            <a:pPr algn="ctr"/>
            <a:r>
              <a:rPr lang="en-US" sz="8000" b="1" dirty="0">
                <a:solidFill>
                  <a:schemeClr val="tx1"/>
                </a:solidFill>
              </a:rPr>
              <a:t>”Be My Wedding Guest in India?”</a:t>
            </a:r>
            <a:endParaRPr lang="en-US" sz="8000" dirty="0">
              <a:solidFill>
                <a:schemeClr val="tx1"/>
              </a:solidFill>
            </a:endParaRPr>
          </a:p>
        </p:txBody>
      </p:sp>
    </p:spTree>
    <p:extLst>
      <p:ext uri="{BB962C8B-B14F-4D97-AF65-F5344CB8AC3E}">
        <p14:creationId xmlns:p14="http://schemas.microsoft.com/office/powerpoint/2010/main" val="38122442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7666" y="3429000"/>
            <a:ext cx="8596668" cy="1826581"/>
          </a:xfrm>
        </p:spPr>
        <p:txBody>
          <a:bodyPr>
            <a:normAutofit fontScale="90000"/>
          </a:bodyPr>
          <a:lstStyle/>
          <a:p>
            <a:pPr algn="ctr"/>
            <a:r>
              <a:rPr lang="en-US" sz="8000" b="1" dirty="0">
                <a:solidFill>
                  <a:schemeClr val="tx1"/>
                </a:solidFill>
              </a:rPr>
              <a:t>”Come Teach English in My Nail Salon”</a:t>
            </a:r>
            <a:endParaRPr lang="en-US" sz="8000" dirty="0">
              <a:solidFill>
                <a:schemeClr val="tx1"/>
              </a:solidFill>
            </a:endParaRPr>
          </a:p>
        </p:txBody>
      </p:sp>
    </p:spTree>
    <p:extLst>
      <p:ext uri="{BB962C8B-B14F-4D97-AF65-F5344CB8AC3E}">
        <p14:creationId xmlns:p14="http://schemas.microsoft.com/office/powerpoint/2010/main" val="25315662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7666" y="2047724"/>
            <a:ext cx="8596668" cy="1826581"/>
          </a:xfrm>
        </p:spPr>
        <p:txBody>
          <a:bodyPr>
            <a:normAutofit/>
          </a:bodyPr>
          <a:lstStyle/>
          <a:p>
            <a:pPr algn="ctr"/>
            <a:r>
              <a:rPr lang="en-US" sz="8000" dirty="0">
                <a:solidFill>
                  <a:schemeClr val="tx1"/>
                </a:solidFill>
              </a:rPr>
              <a:t>Jay</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287563" y="1992085"/>
            <a:ext cx="8153400" cy="4495800"/>
          </a:xfrm>
          <a:prstGeom prst="rect">
            <a:avLst/>
          </a:prstGeom>
        </p:spPr>
        <p:txBody>
          <a:bodyPr/>
          <a:lstStyle/>
          <a:p>
            <a:pPr marL="320040" indent="-320040" algn="ctr" defTabSz="914400">
              <a:spcBef>
                <a:spcPts val="700"/>
              </a:spcBef>
              <a:buClr>
                <a:schemeClr val="accent2"/>
              </a:buClr>
              <a:buSzPct val="60000"/>
              <a:defRPr/>
            </a:pPr>
            <a:r>
              <a:rPr lang="en-US" sz="5400" b="1" dirty="0"/>
              <a:t>Are Mr. Singh and Auntie the Strangers Next Door to You?</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0992" y="2568600"/>
            <a:ext cx="8596668" cy="860400"/>
          </a:xfrm>
        </p:spPr>
        <p:txBody>
          <a:bodyPr>
            <a:noAutofit/>
          </a:bodyPr>
          <a:lstStyle/>
          <a:p>
            <a:pPr algn="ctr"/>
            <a:r>
              <a:rPr lang="en-US" sz="5400" b="1" dirty="0">
                <a:solidFill>
                  <a:schemeClr val="tx1"/>
                </a:solidFill>
              </a:rPr>
              <a:t>West Africa from New York</a:t>
            </a:r>
          </a:p>
        </p:txBody>
      </p:sp>
    </p:spTree>
    <p:extLst>
      <p:ext uri="{BB962C8B-B14F-4D97-AF65-F5344CB8AC3E}">
        <p14:creationId xmlns:p14="http://schemas.microsoft.com/office/powerpoint/2010/main" val="15430670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7666" y="2568600"/>
            <a:ext cx="8596668" cy="860400"/>
          </a:xfrm>
        </p:spPr>
        <p:txBody>
          <a:bodyPr>
            <a:noAutofit/>
          </a:bodyPr>
          <a:lstStyle/>
          <a:p>
            <a:pPr algn="ctr"/>
            <a:r>
              <a:rPr lang="en-US" sz="7200" b="1" dirty="0">
                <a:solidFill>
                  <a:schemeClr val="tx1"/>
                </a:solidFill>
              </a:rPr>
              <a:t>David Boyd</a:t>
            </a:r>
          </a:p>
        </p:txBody>
      </p:sp>
    </p:spTree>
    <p:extLst>
      <p:ext uri="{BB962C8B-B14F-4D97-AF65-F5344CB8AC3E}">
        <p14:creationId xmlns:p14="http://schemas.microsoft.com/office/powerpoint/2010/main" val="146664833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4646" y="2700049"/>
            <a:ext cx="9398728" cy="1015663"/>
          </a:xfrm>
          <a:prstGeom prst="rect">
            <a:avLst/>
          </a:prstGeom>
        </p:spPr>
        <p:txBody>
          <a:bodyPr wrap="none">
            <a:spAutoFit/>
          </a:bodyPr>
          <a:lstStyle/>
          <a:p>
            <a:pPr algn="ctr"/>
            <a:r>
              <a:rPr lang="en-US" sz="6000" b="1" dirty="0"/>
              <a:t>Starbucks Drinking Saudis</a:t>
            </a:r>
          </a:p>
        </p:txBody>
      </p:sp>
    </p:spTree>
    <p:extLst>
      <p:ext uri="{BB962C8B-B14F-4D97-AF65-F5344CB8AC3E}">
        <p14:creationId xmlns:p14="http://schemas.microsoft.com/office/powerpoint/2010/main" val="1854879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rangers Next Door #5758.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2028" y="628650"/>
            <a:ext cx="3733800" cy="5600700"/>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44161" y="2413337"/>
            <a:ext cx="5703677" cy="1015663"/>
          </a:xfrm>
          <a:prstGeom prst="rect">
            <a:avLst/>
          </a:prstGeom>
        </p:spPr>
        <p:txBody>
          <a:bodyPr wrap="none">
            <a:spAutoFit/>
          </a:bodyPr>
          <a:lstStyle/>
          <a:p>
            <a:pPr algn="ctr"/>
            <a:r>
              <a:rPr lang="en-US" sz="6000" b="1" dirty="0"/>
              <a:t>Yemeni Mosque</a:t>
            </a:r>
          </a:p>
        </p:txBody>
      </p:sp>
    </p:spTree>
    <p:extLst>
      <p:ext uri="{BB962C8B-B14F-4D97-AF65-F5344CB8AC3E}">
        <p14:creationId xmlns:p14="http://schemas.microsoft.com/office/powerpoint/2010/main" val="29685383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24634" y="1145508"/>
            <a:ext cx="7105266" cy="253916"/>
          </a:xfrm>
          <a:prstGeom prst="rect">
            <a:avLst/>
          </a:prstGeom>
          <a:noFill/>
        </p:spPr>
        <p:txBody>
          <a:bodyPr wrap="square" lIns="0" tIns="0" rIns="0" bIns="0" rtlCol="0" anchor="t" anchorCtr="0">
            <a:spAutoFit/>
          </a:bodyPr>
          <a:lstStyle/>
          <a:p>
            <a:pPr>
              <a:lnSpc>
                <a:spcPct val="90000"/>
              </a:lnSpc>
            </a:pPr>
            <a:endParaRPr lang="en-US" dirty="0">
              <a:solidFill>
                <a:srgbClr val="E88D1E"/>
              </a:solidFill>
              <a:latin typeface="Helvetica"/>
              <a:cs typeface="Helvetica"/>
            </a:endParaRPr>
          </a:p>
        </p:txBody>
      </p:sp>
      <p:sp>
        <p:nvSpPr>
          <p:cNvPr id="8" name="Text Placeholder 4"/>
          <p:cNvSpPr txBox="1">
            <a:spLocks/>
          </p:cNvSpPr>
          <p:nvPr/>
        </p:nvSpPr>
        <p:spPr>
          <a:xfrm>
            <a:off x="1685357" y="1600200"/>
            <a:ext cx="7123113" cy="3657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800" b="1" dirty="0"/>
          </a:p>
          <a:p>
            <a:pPr marL="0" indent="0" algn="ctr">
              <a:buNone/>
            </a:pPr>
            <a:r>
              <a:rPr lang="en-US" sz="6000" b="1" dirty="0"/>
              <a:t>Acts 17:26-27</a:t>
            </a:r>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endParaRPr lang="en-US" dirty="0"/>
          </a:p>
        </p:txBody>
      </p:sp>
    </p:spTree>
    <p:extLst>
      <p:ext uri="{BB962C8B-B14F-4D97-AF65-F5344CB8AC3E}">
        <p14:creationId xmlns:p14="http://schemas.microsoft.com/office/powerpoint/2010/main" val="17586861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0944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ECB09B-22BE-5211-047A-4F0CAA66D9EA}"/>
              </a:ext>
            </a:extLst>
          </p:cNvPr>
          <p:cNvSpPr>
            <a:spLocks noGrp="1"/>
          </p:cNvSpPr>
          <p:nvPr>
            <p:ph idx="1"/>
          </p:nvPr>
        </p:nvSpPr>
        <p:spPr>
          <a:xfrm>
            <a:off x="699106" y="239485"/>
            <a:ext cx="9903580" cy="5590039"/>
          </a:xfrm>
        </p:spPr>
        <p:txBody>
          <a:bodyPr>
            <a:noAutofit/>
          </a:bodyPr>
          <a:lstStyle/>
          <a:p>
            <a:r>
              <a:rPr lang="en-US" sz="5000" b="1" dirty="0"/>
              <a:t>Session 1: Migration in the Bible</a:t>
            </a:r>
          </a:p>
          <a:p>
            <a:endParaRPr lang="en-US" sz="1000" dirty="0"/>
          </a:p>
          <a:p>
            <a:r>
              <a:rPr lang="en-US" sz="5000" b="1" dirty="0"/>
              <a:t>Session 2:  What in the World is God Doing?</a:t>
            </a:r>
          </a:p>
          <a:p>
            <a:endParaRPr lang="en-US" sz="1000" dirty="0"/>
          </a:p>
          <a:p>
            <a:r>
              <a:rPr lang="en-US" sz="5000" b="1" dirty="0"/>
              <a:t>Session 3:  Stories from the Field</a:t>
            </a:r>
          </a:p>
          <a:p>
            <a:endParaRPr lang="en-US" sz="1000" dirty="0"/>
          </a:p>
          <a:p>
            <a:r>
              <a:rPr lang="en-US" sz="5000" b="1" u="sng" dirty="0"/>
              <a:t>Session 4: Our Response</a:t>
            </a:r>
          </a:p>
        </p:txBody>
      </p:sp>
    </p:spTree>
    <p:extLst>
      <p:ext uri="{BB962C8B-B14F-4D97-AF65-F5344CB8AC3E}">
        <p14:creationId xmlns:p14="http://schemas.microsoft.com/office/powerpoint/2010/main" val="36518408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A93F5-1D40-D720-83AF-779BFB18B953}"/>
              </a:ext>
            </a:extLst>
          </p:cNvPr>
          <p:cNvSpPr>
            <a:spLocks noGrp="1"/>
          </p:cNvSpPr>
          <p:nvPr>
            <p:ph type="ctrTitle"/>
          </p:nvPr>
        </p:nvSpPr>
        <p:spPr/>
        <p:txBody>
          <a:bodyPr/>
          <a:lstStyle/>
          <a:p>
            <a:r>
              <a:rPr lang="en-US" sz="6000" dirty="0"/>
              <a:t>Reaching the Strangers Next Door: Our Response</a:t>
            </a:r>
          </a:p>
        </p:txBody>
      </p:sp>
      <p:sp>
        <p:nvSpPr>
          <p:cNvPr id="3" name="Subtitle 2">
            <a:extLst>
              <a:ext uri="{FF2B5EF4-FFF2-40B4-BE49-F238E27FC236}">
                <a16:creationId xmlns:a16="http://schemas.microsoft.com/office/drawing/2014/main" id="{C7164F04-B7F1-7DA8-6504-F63086A7C0E6}"/>
              </a:ext>
            </a:extLst>
          </p:cNvPr>
          <p:cNvSpPr>
            <a:spLocks noGrp="1"/>
          </p:cNvSpPr>
          <p:nvPr>
            <p:ph type="subTitle" idx="1"/>
          </p:nvPr>
        </p:nvSpPr>
        <p:spPr/>
        <p:txBody>
          <a:bodyPr>
            <a:normAutofit/>
          </a:bodyPr>
          <a:lstStyle/>
          <a:p>
            <a:r>
              <a:rPr lang="en-US" dirty="0"/>
              <a:t>Providence Baptist Church</a:t>
            </a:r>
          </a:p>
          <a:p>
            <a:r>
              <a:rPr lang="en-US" dirty="0"/>
              <a:t>J. D. Payne </a:t>
            </a:r>
          </a:p>
        </p:txBody>
      </p:sp>
    </p:spTree>
    <p:extLst>
      <p:ext uri="{BB962C8B-B14F-4D97-AF65-F5344CB8AC3E}">
        <p14:creationId xmlns:p14="http://schemas.microsoft.com/office/powerpoint/2010/main" val="7920484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22460-8EB9-2758-3E30-D68ED2B7D24E}"/>
              </a:ext>
            </a:extLst>
          </p:cNvPr>
          <p:cNvSpPr>
            <a:spLocks noGrp="1"/>
          </p:cNvSpPr>
          <p:nvPr>
            <p:ph type="title"/>
          </p:nvPr>
        </p:nvSpPr>
        <p:spPr/>
        <p:txBody>
          <a:bodyPr/>
          <a:lstStyle/>
          <a:p>
            <a:r>
              <a:rPr lang="en-US" sz="4400" b="1" dirty="0"/>
              <a:t>Guidelines for Reaching the Strangers Next Door</a:t>
            </a:r>
            <a:endParaRPr lang="en-US" dirty="0"/>
          </a:p>
        </p:txBody>
      </p:sp>
      <p:sp>
        <p:nvSpPr>
          <p:cNvPr id="3" name="Text Placeholder 2">
            <a:extLst>
              <a:ext uri="{FF2B5EF4-FFF2-40B4-BE49-F238E27FC236}">
                <a16:creationId xmlns:a16="http://schemas.microsoft.com/office/drawing/2014/main" id="{D53690E6-638E-6BF2-5FBA-E191C878290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949239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895601" y="5774267"/>
            <a:ext cx="7123113" cy="4588933"/>
          </a:xfrm>
        </p:spPr>
        <p:txBody>
          <a:bodyPr/>
          <a:lstStyle/>
          <a:p>
            <a:endParaRPr lang="en-US" sz="4800" b="1" dirty="0"/>
          </a:p>
          <a:p>
            <a:pPr marL="685800" indent="-685800">
              <a:buFont typeface="Arial"/>
              <a:buChar char="•"/>
            </a:pPr>
            <a:endParaRPr lang="en-US" sz="4800" b="1" dirty="0"/>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endParaRPr lang="en-US" dirty="0"/>
          </a:p>
        </p:txBody>
      </p:sp>
      <p:sp>
        <p:nvSpPr>
          <p:cNvPr id="2" name="Rectangle 1"/>
          <p:cNvSpPr/>
          <p:nvPr/>
        </p:nvSpPr>
        <p:spPr>
          <a:xfrm>
            <a:off x="3075911" y="2767280"/>
            <a:ext cx="6040177" cy="1323439"/>
          </a:xfrm>
          <a:prstGeom prst="rect">
            <a:avLst/>
          </a:prstGeom>
        </p:spPr>
        <p:txBody>
          <a:bodyPr wrap="square">
            <a:spAutoFit/>
          </a:bodyPr>
          <a:lstStyle/>
          <a:p>
            <a:r>
              <a:rPr lang="en-US" sz="6000" b="1" dirty="0"/>
              <a:t>Pray, Pray, Pray</a:t>
            </a:r>
          </a:p>
          <a:p>
            <a:endParaRPr lang="en-US" sz="2000" b="1" dirty="0"/>
          </a:p>
        </p:txBody>
      </p:sp>
    </p:spTree>
    <p:extLst>
      <p:ext uri="{BB962C8B-B14F-4D97-AF65-F5344CB8AC3E}">
        <p14:creationId xmlns:p14="http://schemas.microsoft.com/office/powerpoint/2010/main" val="36658573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895601" y="5774267"/>
            <a:ext cx="7123113" cy="4588933"/>
          </a:xfrm>
        </p:spPr>
        <p:txBody>
          <a:bodyPr/>
          <a:lstStyle/>
          <a:p>
            <a:endParaRPr lang="en-US" sz="4800" b="1" dirty="0"/>
          </a:p>
          <a:p>
            <a:pPr marL="685800" indent="-685800">
              <a:buFont typeface="Arial"/>
              <a:buChar char="•"/>
            </a:pPr>
            <a:endParaRPr lang="en-US" sz="4800" b="1" dirty="0"/>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endParaRPr lang="en-US" dirty="0"/>
          </a:p>
        </p:txBody>
      </p:sp>
      <p:sp>
        <p:nvSpPr>
          <p:cNvPr id="2" name="Rectangle 1"/>
          <p:cNvSpPr/>
          <p:nvPr/>
        </p:nvSpPr>
        <p:spPr>
          <a:xfrm>
            <a:off x="2365398" y="2151727"/>
            <a:ext cx="7461204" cy="2554545"/>
          </a:xfrm>
          <a:prstGeom prst="rect">
            <a:avLst/>
          </a:prstGeom>
        </p:spPr>
        <p:txBody>
          <a:bodyPr wrap="square">
            <a:spAutoFit/>
          </a:bodyPr>
          <a:lstStyle/>
          <a:p>
            <a:pPr algn="ctr"/>
            <a:r>
              <a:rPr lang="en-US" sz="6000" b="1" dirty="0" err="1"/>
              <a:t>peoplegroups.info</a:t>
            </a:r>
            <a:endParaRPr lang="en-US" sz="6000" b="1" dirty="0"/>
          </a:p>
          <a:p>
            <a:pPr algn="ctr"/>
            <a:r>
              <a:rPr lang="en-US" sz="6000" b="1" dirty="0" err="1"/>
              <a:t>peoplegroups.org</a:t>
            </a:r>
            <a:endParaRPr lang="en-US" sz="6000" b="1" dirty="0"/>
          </a:p>
          <a:p>
            <a:endParaRPr lang="en-US" sz="2000" b="1" dirty="0"/>
          </a:p>
          <a:p>
            <a:endParaRPr lang="en-US" sz="2000" b="1" dirty="0"/>
          </a:p>
        </p:txBody>
      </p:sp>
    </p:spTree>
    <p:extLst>
      <p:ext uri="{BB962C8B-B14F-4D97-AF65-F5344CB8AC3E}">
        <p14:creationId xmlns:p14="http://schemas.microsoft.com/office/powerpoint/2010/main" val="248844044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895601" y="5774267"/>
            <a:ext cx="7123113" cy="4588933"/>
          </a:xfrm>
        </p:spPr>
        <p:txBody>
          <a:bodyPr/>
          <a:lstStyle/>
          <a:p>
            <a:endParaRPr lang="en-US" sz="4800" b="1" dirty="0"/>
          </a:p>
          <a:p>
            <a:pPr marL="685800" indent="-685800">
              <a:buFont typeface="Arial"/>
              <a:buChar char="•"/>
            </a:pPr>
            <a:endParaRPr lang="en-US" sz="4800" b="1" dirty="0"/>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endParaRPr lang="en-US" dirty="0"/>
          </a:p>
        </p:txBody>
      </p:sp>
      <p:sp>
        <p:nvSpPr>
          <p:cNvPr id="2" name="Rectangle 1"/>
          <p:cNvSpPr/>
          <p:nvPr/>
        </p:nvSpPr>
        <p:spPr>
          <a:xfrm>
            <a:off x="3640954" y="2151727"/>
            <a:ext cx="4910092" cy="2554545"/>
          </a:xfrm>
          <a:prstGeom prst="rect">
            <a:avLst/>
          </a:prstGeom>
        </p:spPr>
        <p:txBody>
          <a:bodyPr wrap="square">
            <a:spAutoFit/>
          </a:bodyPr>
          <a:lstStyle/>
          <a:p>
            <a:endParaRPr lang="en-US" sz="2000" b="1" dirty="0"/>
          </a:p>
          <a:p>
            <a:pPr algn="ctr"/>
            <a:r>
              <a:rPr lang="en-US" sz="6000" b="1" dirty="0"/>
              <a:t>Be Intentional</a:t>
            </a:r>
          </a:p>
          <a:p>
            <a:endParaRPr lang="en-US" sz="2000" b="1" dirty="0"/>
          </a:p>
        </p:txBody>
      </p:sp>
    </p:spTree>
    <p:extLst>
      <p:ext uri="{BB962C8B-B14F-4D97-AF65-F5344CB8AC3E}">
        <p14:creationId xmlns:p14="http://schemas.microsoft.com/office/powerpoint/2010/main" val="14201941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895601" y="5774267"/>
            <a:ext cx="7123113" cy="4588933"/>
          </a:xfrm>
        </p:spPr>
        <p:txBody>
          <a:bodyPr/>
          <a:lstStyle/>
          <a:p>
            <a:endParaRPr lang="en-US" sz="4800" b="1" dirty="0"/>
          </a:p>
          <a:p>
            <a:pPr marL="685800" indent="-685800">
              <a:buFont typeface="Arial"/>
              <a:buChar char="•"/>
            </a:pPr>
            <a:endParaRPr lang="en-US" sz="4800" b="1" dirty="0"/>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endParaRPr lang="en-US" dirty="0"/>
          </a:p>
        </p:txBody>
      </p:sp>
      <p:sp>
        <p:nvSpPr>
          <p:cNvPr id="3" name="Rectangle 2"/>
          <p:cNvSpPr/>
          <p:nvPr/>
        </p:nvSpPr>
        <p:spPr>
          <a:xfrm>
            <a:off x="3215500" y="2151727"/>
            <a:ext cx="5761000" cy="2554545"/>
          </a:xfrm>
          <a:prstGeom prst="rect">
            <a:avLst/>
          </a:prstGeom>
        </p:spPr>
        <p:txBody>
          <a:bodyPr wrap="square">
            <a:spAutoFit/>
          </a:bodyPr>
          <a:lstStyle/>
          <a:p>
            <a:pPr algn="ctr"/>
            <a:r>
              <a:rPr lang="en-US" sz="6000" b="1" dirty="0"/>
              <a:t>Learn As You Go</a:t>
            </a:r>
          </a:p>
          <a:p>
            <a:endParaRPr lang="en-US" sz="2000" b="1" dirty="0"/>
          </a:p>
          <a:p>
            <a:endParaRPr lang="en-US" sz="2000" b="1" dirty="0">
              <a:solidFill>
                <a:srgbClr val="000000"/>
              </a:solidFill>
            </a:endParaRPr>
          </a:p>
        </p:txBody>
      </p:sp>
    </p:spTree>
    <p:extLst>
      <p:ext uri="{BB962C8B-B14F-4D97-AF65-F5344CB8AC3E}">
        <p14:creationId xmlns:p14="http://schemas.microsoft.com/office/powerpoint/2010/main" val="201633290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6589</TotalTime>
  <Words>2116</Words>
  <Application>Microsoft Macintosh PowerPoint</Application>
  <PresentationFormat>Widescreen</PresentationFormat>
  <Paragraphs>496</Paragraphs>
  <Slides>114</Slides>
  <Notes>44</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114</vt:i4>
      </vt:variant>
    </vt:vector>
  </HeadingPairs>
  <TitlesOfParts>
    <vt:vector size="121" baseType="lpstr">
      <vt:lpstr>Arial</vt:lpstr>
      <vt:lpstr>Calibri</vt:lpstr>
      <vt:lpstr>Helvetica</vt:lpstr>
      <vt:lpstr>Times New Roman</vt:lpstr>
      <vt:lpstr>Trebuchet MS</vt:lpstr>
      <vt:lpstr>Wingdings 3</vt:lpstr>
      <vt:lpstr>Facet</vt:lpstr>
      <vt:lpstr>Reaching the Strangers Next Door</vt:lpstr>
      <vt:lpstr>PowerPoint Presentation</vt:lpstr>
      <vt:lpstr>PowerPoint Presentation</vt:lpstr>
      <vt:lpstr>Reaching the Strangers Next Door: Migration in the Bible</vt:lpstr>
      <vt:lpstr>PowerPoint Presentation</vt:lpstr>
      <vt:lpstr>PowerPoint Presentation</vt:lpstr>
      <vt:lpstr>PowerPoint Presentation</vt:lpstr>
      <vt:lpstr>PowerPoint Presentation</vt:lpstr>
      <vt:lpstr>PowerPoint Presentation</vt:lpstr>
      <vt:lpstr>WORDS TO KNOW</vt:lpstr>
      <vt:lpstr>PowerPoint Presentation</vt:lpstr>
      <vt:lpstr>PowerPoint Presentation</vt:lpstr>
      <vt:lpstr>PowerPoint Presentation</vt:lpstr>
      <vt:lpstr>DIVINE MAESTRO</vt:lpstr>
      <vt:lpstr>Migration</vt:lpstr>
      <vt:lpstr>PowerPoint Presentation</vt:lpstr>
      <vt:lpstr>PowerPoint Presentation</vt:lpstr>
      <vt:lpstr>PowerPoint Presentation</vt:lpstr>
      <vt:lpstr>PowerPoint Presentation</vt:lpstr>
      <vt:lpstr>PowerPoint Presentation</vt:lpstr>
      <vt:lpstr>PowerPoint Presentation</vt:lpstr>
      <vt:lpstr>DIVINE MAESTRO</vt:lpstr>
      <vt:lpstr>PowerPoint Presentation</vt:lpstr>
      <vt:lpstr>PowerPoint Presentation</vt:lpstr>
      <vt:lpstr>Reaching the Strangers Next Door: What in the World is God Doing?</vt:lpstr>
      <vt:lpstr>PowerPoint Presentation</vt:lpstr>
      <vt:lpstr>1500-1850 European Colonialism and African Slave Trade Era </vt:lpstr>
      <vt:lpstr>1850-1945 Industrial Era </vt:lpstr>
      <vt:lpstr>1945-Present Post Industrial Global Migrations Era </vt:lpstr>
      <vt:lpstr>PowerPoint Presentation</vt:lpstr>
      <vt:lpstr>PowerPoint Presentation</vt:lpstr>
      <vt:lpstr>The largest nationalities granted British citizenship in 2010 were Indian (29,405), Pakistani (22,054), Filipino (9,429), Bangladeshi (7,966), and Chinese (7,581).  The proportions of babies born to mothers from outside the UK recently reached a record high of 24.7%. </vt:lpstr>
      <vt:lpstr>Global Migration Trends</vt:lpstr>
      <vt:lpstr>Global Migration Trends</vt:lpstr>
      <vt:lpstr>Global Migration Trends</vt:lpstr>
      <vt:lpstr>Global Migration Trends</vt:lpstr>
      <vt:lpstr>Global Migration Trends</vt:lpstr>
      <vt:lpstr>Remittances  </vt:lpstr>
      <vt:lpstr>Top 10 Remittance Receiving (Billions)</vt:lpstr>
      <vt:lpstr> Top Remittance Sending Country?</vt:lpstr>
      <vt:lpstr>PowerPoint Presentation</vt:lpstr>
      <vt:lpstr>PowerPoint Presentation</vt:lpstr>
      <vt:lpstr>PowerPoint Presentation</vt:lpstr>
      <vt:lpstr>REFUGEES</vt:lpstr>
      <vt:lpstr>PowerPoint Presentation</vt:lpstr>
      <vt:lpstr>NUMBERS IN THE UNITED STATES</vt:lpstr>
      <vt:lpstr>PowerPoint Presentation</vt:lpstr>
      <vt:lpstr>PowerPoint Presentation</vt:lpstr>
      <vt:lpstr>Countries with the Highest Numbers of International Migrants, 2020</vt:lpstr>
      <vt:lpstr>Origins of Immigrants to US</vt:lpstr>
      <vt:lpstr>2019 Increase of Groups with at least 100,000</vt:lpstr>
      <vt:lpstr>PowerPoint Presentation</vt:lpstr>
      <vt:lpstr>REFUGEES IN THE US</vt:lpstr>
      <vt:lpstr>PowerPoint Presentation</vt:lpstr>
      <vt:lpstr>REFUGEES TO US IN 2021 by Religion</vt:lpstr>
      <vt:lpstr>INTERNATIONAL STUDENTS</vt:lpstr>
      <vt:lpstr>PowerPoint Presentation</vt:lpstr>
      <vt:lpstr>PowerPoint Presentation</vt:lpstr>
      <vt:lpstr>PowerPoint Presentation</vt:lpstr>
      <vt:lpstr>The World’s Unreached in the West</vt:lpstr>
      <vt:lpstr>World’s Peoples</vt:lpstr>
      <vt:lpstr>PowerPoint Presentation</vt:lpstr>
      <vt:lpstr>PowerPoint Presentation</vt:lpstr>
      <vt:lpstr>How Many UPGs in the West?</vt:lpstr>
      <vt:lpstr>PowerPoint Presentation</vt:lpstr>
      <vt:lpstr>How Many UPGs and UUPGs in the United States?</vt:lpstr>
      <vt:lpstr>PowerPoint Presentation</vt:lpstr>
      <vt:lpstr>Countries with the Largest Numbers of UPGs</vt:lpstr>
      <vt:lpstr>PowerPoint Presentation</vt:lpstr>
      <vt:lpstr>PowerPoint Presentation</vt:lpstr>
      <vt:lpstr>PowerPoint Presentation</vt:lpstr>
      <vt:lpstr>PowerPoint Presentation</vt:lpstr>
      <vt:lpstr>Reaching the Strangers Next Door: Stories from the Field</vt:lpstr>
      <vt:lpstr>PowerPoint Presentation</vt:lpstr>
      <vt:lpstr>PowerPoint Presentation</vt:lpstr>
      <vt:lpstr>PowerPoint Presentation</vt:lpstr>
      <vt:lpstr>PowerPoint Presentation</vt:lpstr>
      <vt:lpstr>PowerPoint Presentation</vt:lpstr>
      <vt:lpstr>PowerPoint Presentation</vt:lpstr>
      <vt:lpstr>Mejra</vt:lpstr>
      <vt:lpstr>Rain</vt:lpstr>
      <vt:lpstr>”Stay with me in Nepal”</vt:lpstr>
      <vt:lpstr>”Be My Wedding Guest in India?”</vt:lpstr>
      <vt:lpstr>”Come Teach English in My Nail Salon”</vt:lpstr>
      <vt:lpstr>Jay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Reaching the Strangers Next Door: Our Response</vt:lpstr>
      <vt:lpstr>Guidelines for Reaching the Strangers Next Door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Strategy for Reaching the Strangers Next Door</vt:lpstr>
      <vt:lpstr>PowerPoint Presentation</vt:lpstr>
      <vt:lpstr>PowerPoint Presentation</vt:lpstr>
      <vt:lpstr>PowerPoint Presentation</vt:lpstr>
      <vt:lpstr>PowerPoint Presentation</vt:lpstr>
      <vt:lpstr>PowerPoint Presentation</vt:lpstr>
      <vt:lpstr>Reaching the Strangers Next Door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Migration in the Bible</dc:title>
  <dc:creator>Payne, J.D.</dc:creator>
  <cp:lastModifiedBy>Payne, J.D.</cp:lastModifiedBy>
  <cp:revision>13</cp:revision>
  <dcterms:created xsi:type="dcterms:W3CDTF">2022-10-24T16:13:21Z</dcterms:created>
  <dcterms:modified xsi:type="dcterms:W3CDTF">2022-12-19T16:51:28Z</dcterms:modified>
</cp:coreProperties>
</file>